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61" r:id="rId4"/>
    <p:sldId id="264" r:id="rId5"/>
    <p:sldId id="265" r:id="rId6"/>
    <p:sldId id="266" r:id="rId7"/>
    <p:sldId id="315" r:id="rId8"/>
    <p:sldId id="267" r:id="rId9"/>
    <p:sldId id="268" r:id="rId10"/>
    <p:sldId id="269" r:id="rId11"/>
    <p:sldId id="270" r:id="rId12"/>
    <p:sldId id="271" r:id="rId13"/>
    <p:sldId id="318" r:id="rId14"/>
    <p:sldId id="276" r:id="rId15"/>
    <p:sldId id="277" r:id="rId16"/>
    <p:sldId id="280" r:id="rId17"/>
    <p:sldId id="281" r:id="rId18"/>
    <p:sldId id="282" r:id="rId19"/>
    <p:sldId id="283" r:id="rId20"/>
    <p:sldId id="316" r:id="rId21"/>
    <p:sldId id="284" r:id="rId22"/>
    <p:sldId id="285" r:id="rId23"/>
    <p:sldId id="286" r:id="rId24"/>
    <p:sldId id="287" r:id="rId25"/>
    <p:sldId id="289" r:id="rId26"/>
    <p:sldId id="290" r:id="rId27"/>
    <p:sldId id="291" r:id="rId28"/>
    <p:sldId id="295" r:id="rId29"/>
    <p:sldId id="293" r:id="rId30"/>
    <p:sldId id="294" r:id="rId31"/>
    <p:sldId id="296" r:id="rId32"/>
    <p:sldId id="297" r:id="rId33"/>
    <p:sldId id="298" r:id="rId34"/>
    <p:sldId id="299" r:id="rId35"/>
    <p:sldId id="300" r:id="rId36"/>
    <p:sldId id="301" r:id="rId37"/>
    <p:sldId id="302" r:id="rId38"/>
    <p:sldId id="303" r:id="rId39"/>
    <p:sldId id="304" r:id="rId40"/>
    <p:sldId id="317" r:id="rId41"/>
    <p:sldId id="305" r:id="rId42"/>
    <p:sldId id="306" r:id="rId43"/>
    <p:sldId id="307" r:id="rId44"/>
    <p:sldId id="308" r:id="rId45"/>
    <p:sldId id="309" r:id="rId46"/>
    <p:sldId id="310" r:id="rId47"/>
    <p:sldId id="311" r:id="rId48"/>
    <p:sldId id="312" r:id="rId49"/>
    <p:sldId id="313" r:id="rId50"/>
    <p:sldId id="31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64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8 July 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Sunday, 8 July 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8 July 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Sunday, 8 July 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8 July 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8 July 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8 July 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Sunday, 8 July 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8 July 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8 July 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8 July 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8 July 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Standards of medical care in diabetes</a:t>
            </a:r>
            <a:endParaRPr lang="en-US" dirty="0"/>
          </a:p>
        </p:txBody>
      </p:sp>
      <p:sp>
        <p:nvSpPr>
          <p:cNvPr id="3" name="Subtitle 2"/>
          <p:cNvSpPr>
            <a:spLocks noGrp="1"/>
          </p:cNvSpPr>
          <p:nvPr>
            <p:ph type="subTitle" idx="1"/>
          </p:nvPr>
        </p:nvSpPr>
        <p:spPr/>
        <p:txBody>
          <a:bodyPr>
            <a:normAutofit/>
          </a:bodyPr>
          <a:lstStyle/>
          <a:p>
            <a:r>
              <a:rPr lang="en-US" sz="3200" dirty="0" smtClean="0"/>
              <a:t>2018 ADA GUIDELINES</a:t>
            </a:r>
            <a:endParaRPr lang="en-US" sz="3200" dirty="0"/>
          </a:p>
        </p:txBody>
      </p:sp>
      <p:sp>
        <p:nvSpPr>
          <p:cNvPr id="4" name="TextBox 3"/>
          <p:cNvSpPr txBox="1"/>
          <p:nvPr/>
        </p:nvSpPr>
        <p:spPr>
          <a:xfrm>
            <a:off x="5462301" y="5199953"/>
            <a:ext cx="3537146" cy="830997"/>
          </a:xfrm>
          <a:prstGeom prst="rect">
            <a:avLst/>
          </a:prstGeom>
          <a:noFill/>
        </p:spPr>
        <p:txBody>
          <a:bodyPr wrap="none" rtlCol="0">
            <a:spAutoFit/>
          </a:bodyPr>
          <a:lstStyle/>
          <a:p>
            <a:r>
              <a:rPr lang="en-US" sz="2400" dirty="0" smtClean="0"/>
              <a:t>Dr. </a:t>
            </a:r>
            <a:r>
              <a:rPr lang="en-US" sz="2400" dirty="0" err="1" smtClean="0"/>
              <a:t>Sanjana</a:t>
            </a:r>
            <a:r>
              <a:rPr lang="en-US" sz="2400" dirty="0" smtClean="0"/>
              <a:t> Bhagwat</a:t>
            </a:r>
          </a:p>
          <a:p>
            <a:r>
              <a:rPr lang="en-US" sz="2400" dirty="0" smtClean="0"/>
              <a:t>Moderator : Dr. S. </a:t>
            </a:r>
            <a:r>
              <a:rPr lang="en-US" sz="2400" dirty="0" err="1" smtClean="0"/>
              <a:t>Jotkar</a:t>
            </a:r>
            <a:endParaRPr lang="en-US" sz="2400" dirty="0"/>
          </a:p>
        </p:txBody>
      </p:sp>
    </p:spTree>
    <p:extLst>
      <p:ext uri="{BB962C8B-B14F-4D97-AF65-F5344CB8AC3E}">
        <p14:creationId xmlns:p14="http://schemas.microsoft.com/office/powerpoint/2010/main" val="1718141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612" y="550782"/>
            <a:ext cx="8807388" cy="6307218"/>
          </a:xfrm>
        </p:spPr>
        <p:txBody>
          <a:bodyPr>
            <a:normAutofit/>
          </a:bodyPr>
          <a:lstStyle/>
          <a:p>
            <a:r>
              <a:rPr lang="en-US" dirty="0" smtClean="0"/>
              <a:t>To </a:t>
            </a:r>
            <a:r>
              <a:rPr lang="en-US" dirty="0"/>
              <a:t>test for </a:t>
            </a:r>
            <a:r>
              <a:rPr lang="en-US" dirty="0" err="1"/>
              <a:t>prediabetes</a:t>
            </a:r>
            <a:r>
              <a:rPr lang="en-US" dirty="0"/>
              <a:t>, fasting plasma </a:t>
            </a:r>
            <a:r>
              <a:rPr lang="en-US" dirty="0" smtClean="0"/>
              <a:t>glucose, </a:t>
            </a:r>
            <a:r>
              <a:rPr lang="en-US" dirty="0"/>
              <a:t>2-h plasma glucose during 75-g oral glucose tolerance test, and A1C are equally appropriate. </a:t>
            </a:r>
            <a:endParaRPr lang="en-US" dirty="0" smtClean="0"/>
          </a:p>
          <a:p>
            <a:pPr marL="0" indent="0">
              <a:buNone/>
            </a:pPr>
            <a:endParaRPr lang="en-US" dirty="0"/>
          </a:p>
          <a:p>
            <a:r>
              <a:rPr lang="en-US" dirty="0" smtClean="0"/>
              <a:t>In </a:t>
            </a:r>
            <a:r>
              <a:rPr lang="en-US" dirty="0"/>
              <a:t>patients with </a:t>
            </a:r>
            <a:r>
              <a:rPr lang="en-US" dirty="0" err="1"/>
              <a:t>prediabetes</a:t>
            </a:r>
            <a:r>
              <a:rPr lang="en-US" dirty="0"/>
              <a:t>, identify and, if appropriate, treat other </a:t>
            </a:r>
            <a:r>
              <a:rPr lang="en-US" dirty="0" smtClean="0"/>
              <a:t>cardiovascular </a:t>
            </a:r>
            <a:r>
              <a:rPr lang="en-US" dirty="0"/>
              <a:t>disease risk factors. </a:t>
            </a:r>
            <a:endParaRPr lang="en-US" dirty="0" smtClean="0"/>
          </a:p>
          <a:p>
            <a:pPr marL="0" indent="0">
              <a:buNone/>
            </a:pPr>
            <a:r>
              <a:rPr lang="en-US" dirty="0" smtClean="0"/>
              <a:t> </a:t>
            </a:r>
            <a:endParaRPr lang="en-US" dirty="0"/>
          </a:p>
          <a:p>
            <a:r>
              <a:rPr lang="en-US" dirty="0" smtClean="0"/>
              <a:t>Testing </a:t>
            </a:r>
            <a:r>
              <a:rPr lang="en-US" dirty="0"/>
              <a:t>for </a:t>
            </a:r>
            <a:r>
              <a:rPr lang="en-US" dirty="0" err="1"/>
              <a:t>prediabetes</a:t>
            </a:r>
            <a:r>
              <a:rPr lang="en-US" dirty="0"/>
              <a:t> should be considered in children and </a:t>
            </a:r>
            <a:r>
              <a:rPr lang="en-US" dirty="0" smtClean="0"/>
              <a:t>adolescents </a:t>
            </a:r>
            <a:r>
              <a:rPr lang="en-US" dirty="0"/>
              <a:t>who are overweight or obese (BMI </a:t>
            </a:r>
            <a:r>
              <a:rPr lang="en-US" dirty="0" smtClean="0"/>
              <a:t>&gt;85th </a:t>
            </a:r>
            <a:r>
              <a:rPr lang="en-US" dirty="0"/>
              <a:t>percentile for age and sex, </a:t>
            </a:r>
            <a:r>
              <a:rPr lang="en-US" dirty="0" smtClean="0"/>
              <a:t>weight and height &gt;85</a:t>
            </a:r>
            <a:r>
              <a:rPr lang="en-US" baseline="30000" dirty="0" smtClean="0"/>
              <a:t>th</a:t>
            </a:r>
            <a:r>
              <a:rPr lang="en-US" dirty="0" smtClean="0"/>
              <a:t> percentile or weight &gt;120% of ideal for height) </a:t>
            </a:r>
            <a:r>
              <a:rPr lang="en-US" dirty="0"/>
              <a:t>and who have additional risk factors for </a:t>
            </a:r>
            <a:r>
              <a:rPr lang="en-US" dirty="0" smtClean="0"/>
              <a:t>diabetes.</a:t>
            </a:r>
            <a:endParaRPr lang="en-US" dirty="0"/>
          </a:p>
        </p:txBody>
      </p:sp>
    </p:spTree>
    <p:extLst>
      <p:ext uri="{BB962C8B-B14F-4D97-AF65-F5344CB8AC3E}">
        <p14:creationId xmlns:p14="http://schemas.microsoft.com/office/powerpoint/2010/main" val="264569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PRE-DIABETES</a:t>
            </a:r>
            <a:endParaRPr lang="en-US" dirty="0"/>
          </a:p>
        </p:txBody>
      </p:sp>
      <p:sp>
        <p:nvSpPr>
          <p:cNvPr id="5" name="Content Placeholder 4"/>
          <p:cNvSpPr>
            <a:spLocks noGrp="1"/>
          </p:cNvSpPr>
          <p:nvPr>
            <p:ph idx="1"/>
          </p:nvPr>
        </p:nvSpPr>
        <p:spPr/>
        <p:txBody>
          <a:bodyPr/>
          <a:lstStyle/>
          <a:p>
            <a:r>
              <a:rPr lang="en-US" dirty="0" err="1" smtClean="0"/>
              <a:t>Prediabetes</a:t>
            </a:r>
            <a:r>
              <a:rPr lang="en-US" dirty="0" smtClean="0"/>
              <a:t> </a:t>
            </a:r>
            <a:r>
              <a:rPr lang="en-US" dirty="0"/>
              <a:t>is the term used for </a:t>
            </a:r>
            <a:r>
              <a:rPr lang="en-US" dirty="0" smtClean="0"/>
              <a:t>individuals </a:t>
            </a:r>
            <a:r>
              <a:rPr lang="en-US" dirty="0"/>
              <a:t>whose glucose levels do not meet the criteria for diabetes but are too high to be considered </a:t>
            </a:r>
            <a:r>
              <a:rPr lang="en-US" dirty="0" smtClean="0"/>
              <a:t>normal. </a:t>
            </a:r>
            <a:endParaRPr lang="en-US" dirty="0"/>
          </a:p>
          <a:p>
            <a:endParaRPr lang="en-US" dirty="0"/>
          </a:p>
        </p:txBody>
      </p:sp>
      <p:pic>
        <p:nvPicPr>
          <p:cNvPr id="4" name="Picture 3"/>
          <p:cNvPicPr>
            <a:picLocks noChangeAspect="1"/>
          </p:cNvPicPr>
          <p:nvPr/>
        </p:nvPicPr>
        <p:blipFill>
          <a:blip r:embed="rId2"/>
          <a:stretch>
            <a:fillRect/>
          </a:stretch>
        </p:blipFill>
        <p:spPr>
          <a:xfrm>
            <a:off x="0" y="3051175"/>
            <a:ext cx="9144000" cy="2781759"/>
          </a:xfrm>
          <a:prstGeom prst="rect">
            <a:avLst/>
          </a:prstGeom>
        </p:spPr>
      </p:pic>
    </p:spTree>
    <p:extLst>
      <p:ext uri="{BB962C8B-B14F-4D97-AF65-F5344CB8AC3E}">
        <p14:creationId xmlns:p14="http://schemas.microsoft.com/office/powerpoint/2010/main" val="174737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872071"/>
            <a:ext cx="9144000" cy="5308925"/>
          </a:xfrm>
          <a:prstGeom prst="rect">
            <a:avLst/>
          </a:prstGeom>
        </p:spPr>
      </p:pic>
    </p:spTree>
    <p:extLst>
      <p:ext uri="{BB962C8B-B14F-4D97-AF65-F5344CB8AC3E}">
        <p14:creationId xmlns:p14="http://schemas.microsoft.com/office/powerpoint/2010/main" val="81817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33334" y="2514961"/>
            <a:ext cx="7010097" cy="1752600"/>
          </a:xfrm>
        </p:spPr>
        <p:txBody>
          <a:bodyPr>
            <a:normAutofit/>
          </a:bodyPr>
          <a:lstStyle/>
          <a:p>
            <a:r>
              <a:rPr lang="en-US" sz="4000" b="1" u="sng" dirty="0" err="1" smtClean="0"/>
              <a:t>Assesment</a:t>
            </a:r>
            <a:r>
              <a:rPr lang="en-US" sz="4000" b="1" u="sng" dirty="0" smtClean="0"/>
              <a:t> of comorbidities </a:t>
            </a:r>
            <a:endParaRPr lang="en-US" sz="4000" b="1" u="sng" dirty="0"/>
          </a:p>
        </p:txBody>
      </p:sp>
    </p:spTree>
    <p:extLst>
      <p:ext uri="{BB962C8B-B14F-4D97-AF65-F5344CB8AC3E}">
        <p14:creationId xmlns:p14="http://schemas.microsoft.com/office/powerpoint/2010/main" val="2481873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011" y="351888"/>
            <a:ext cx="8380789" cy="6125112"/>
          </a:xfrm>
        </p:spPr>
        <p:txBody>
          <a:bodyPr/>
          <a:lstStyle/>
          <a:p>
            <a:pPr marL="0" indent="0">
              <a:buNone/>
            </a:pPr>
            <a:r>
              <a:rPr lang="en-US" b="1" u="sng" dirty="0"/>
              <a:t>Referrals for initial care management</a:t>
            </a:r>
          </a:p>
          <a:p>
            <a:r>
              <a:rPr lang="en-US" dirty="0" smtClean="0"/>
              <a:t>Eye </a:t>
            </a:r>
            <a:r>
              <a:rPr lang="en-US" dirty="0"/>
              <a:t>care professional for annual </a:t>
            </a:r>
            <a:r>
              <a:rPr lang="en-US" dirty="0" smtClean="0"/>
              <a:t>dilated eye </a:t>
            </a:r>
            <a:r>
              <a:rPr lang="en-US" dirty="0" smtClean="0"/>
              <a:t>exam</a:t>
            </a:r>
            <a:endParaRPr lang="en-US" dirty="0"/>
          </a:p>
          <a:p>
            <a:r>
              <a:rPr lang="en-US" dirty="0" smtClean="0"/>
              <a:t>Family </a:t>
            </a:r>
            <a:r>
              <a:rPr lang="en-US" dirty="0" smtClean="0"/>
              <a:t>planning </a:t>
            </a:r>
            <a:r>
              <a:rPr lang="en-US" dirty="0"/>
              <a:t>for women </a:t>
            </a:r>
            <a:r>
              <a:rPr lang="en-US" dirty="0" smtClean="0"/>
              <a:t>of reproductive </a:t>
            </a:r>
            <a:r>
              <a:rPr lang="en-US" dirty="0" smtClean="0"/>
              <a:t>age</a:t>
            </a:r>
            <a:endParaRPr lang="en-US" dirty="0"/>
          </a:p>
          <a:p>
            <a:r>
              <a:rPr lang="en-US" dirty="0" smtClean="0"/>
              <a:t>Registered </a:t>
            </a:r>
            <a:r>
              <a:rPr lang="en-US" dirty="0"/>
              <a:t>dietitian for </a:t>
            </a:r>
            <a:r>
              <a:rPr lang="en-US" dirty="0" smtClean="0"/>
              <a:t>MNT (medical Nutrition Therapy)</a:t>
            </a:r>
            <a:endParaRPr lang="en-US" dirty="0" smtClean="0"/>
          </a:p>
          <a:p>
            <a:r>
              <a:rPr lang="en-US" dirty="0" smtClean="0"/>
              <a:t> DSMES</a:t>
            </a:r>
            <a:r>
              <a:rPr lang="en-US" dirty="0"/>
              <a:t> </a:t>
            </a:r>
            <a:r>
              <a:rPr lang="en-US" dirty="0" smtClean="0"/>
              <a:t>(Diabetes self-management Education and Support)</a:t>
            </a:r>
          </a:p>
          <a:p>
            <a:r>
              <a:rPr lang="en-US" dirty="0" smtClean="0"/>
              <a:t>Dentist </a:t>
            </a:r>
            <a:r>
              <a:rPr lang="en-US" dirty="0"/>
              <a:t>for comprehensive dental </a:t>
            </a:r>
            <a:r>
              <a:rPr lang="en-US" dirty="0" smtClean="0"/>
              <a:t>and periodontal examination</a:t>
            </a:r>
            <a:endParaRPr lang="en-US" dirty="0"/>
          </a:p>
          <a:p>
            <a:r>
              <a:rPr lang="en-US" dirty="0" smtClean="0"/>
              <a:t>Mental </a:t>
            </a:r>
            <a:r>
              <a:rPr lang="en-US" dirty="0"/>
              <a:t>health professional, if indicated</a:t>
            </a:r>
          </a:p>
          <a:p>
            <a:pPr marL="0" indent="0">
              <a:buNone/>
            </a:pPr>
            <a:endParaRPr lang="en-US" dirty="0"/>
          </a:p>
        </p:txBody>
      </p:sp>
    </p:spTree>
    <p:extLst>
      <p:ext uri="{BB962C8B-B14F-4D97-AF65-F5344CB8AC3E}">
        <p14:creationId xmlns:p14="http://schemas.microsoft.com/office/powerpoint/2010/main" val="78183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04" y="489584"/>
            <a:ext cx="8579696" cy="5987416"/>
          </a:xfrm>
        </p:spPr>
        <p:txBody>
          <a:bodyPr>
            <a:normAutofit lnSpcReduction="10000"/>
          </a:bodyPr>
          <a:lstStyle/>
          <a:p>
            <a:pPr marL="0" indent="0">
              <a:buNone/>
            </a:pPr>
            <a:r>
              <a:rPr lang="en-US" b="1" u="sng" dirty="0" smtClean="0"/>
              <a:t>Other recommendations</a:t>
            </a:r>
            <a:r>
              <a:rPr lang="en-US" dirty="0" smtClean="0"/>
              <a:t> :</a:t>
            </a:r>
          </a:p>
          <a:p>
            <a:r>
              <a:rPr lang="en-US" dirty="0" smtClean="0"/>
              <a:t>Consider </a:t>
            </a:r>
            <a:r>
              <a:rPr lang="en-US" dirty="0"/>
              <a:t>screening patients with type 1 diabetes for autoimmune thyroid disease and celiac disease soon after diagnosis</a:t>
            </a:r>
            <a:r>
              <a:rPr lang="en-US" dirty="0" smtClean="0"/>
              <a:t>.</a:t>
            </a:r>
          </a:p>
          <a:p>
            <a:endParaRPr lang="en-US" dirty="0"/>
          </a:p>
          <a:p>
            <a:r>
              <a:rPr lang="en-US" dirty="0" smtClean="0"/>
              <a:t>Pancreatitis :</a:t>
            </a:r>
          </a:p>
          <a:p>
            <a:pPr marL="0" indent="0">
              <a:buNone/>
            </a:pPr>
            <a:r>
              <a:rPr lang="en-US" dirty="0" smtClean="0"/>
              <a:t> Islet </a:t>
            </a:r>
            <a:r>
              <a:rPr lang="en-US" dirty="0" err="1"/>
              <a:t>autotransplantation</a:t>
            </a:r>
            <a:r>
              <a:rPr lang="en-US" dirty="0"/>
              <a:t> should be considered for patients requiring total </a:t>
            </a:r>
            <a:r>
              <a:rPr lang="en-US" dirty="0" err="1"/>
              <a:t>pancreatectomy</a:t>
            </a:r>
            <a:r>
              <a:rPr lang="en-US" dirty="0"/>
              <a:t> for medically refractory chronic pancreatitis to prevent postsurgical diabetes. </a:t>
            </a:r>
            <a:endParaRPr lang="en-US" dirty="0" smtClean="0"/>
          </a:p>
          <a:p>
            <a:pPr marL="0" indent="0">
              <a:buNone/>
            </a:pPr>
            <a:endParaRPr lang="en-US" dirty="0"/>
          </a:p>
          <a:p>
            <a:r>
              <a:rPr lang="en-US" dirty="0"/>
              <a:t>HIV </a:t>
            </a:r>
          </a:p>
          <a:p>
            <a:pPr marL="0" indent="0">
              <a:buNone/>
            </a:pPr>
            <a:r>
              <a:rPr lang="en-US" dirty="0" smtClean="0"/>
              <a:t>Patients </a:t>
            </a:r>
            <a:r>
              <a:rPr lang="en-US" dirty="0"/>
              <a:t>with HIV should be screened for diabetes and </a:t>
            </a:r>
            <a:r>
              <a:rPr lang="en-US" dirty="0" err="1"/>
              <a:t>prediabetes</a:t>
            </a:r>
            <a:r>
              <a:rPr lang="en-US" dirty="0"/>
              <a:t> with a fasting glucose level every 6–12 months before starting </a:t>
            </a:r>
            <a:r>
              <a:rPr lang="en-US" dirty="0" smtClean="0"/>
              <a:t>antiretroviral </a:t>
            </a:r>
            <a:r>
              <a:rPr lang="en-US" dirty="0"/>
              <a:t>therapy and 3 months after starting or </a:t>
            </a:r>
            <a:r>
              <a:rPr lang="en-US" dirty="0" smtClean="0"/>
              <a:t>changing drug regimen. </a:t>
            </a: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036955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293" y="166212"/>
            <a:ext cx="8229600" cy="990600"/>
          </a:xfrm>
        </p:spPr>
        <p:txBody>
          <a:bodyPr>
            <a:normAutofit fontScale="90000"/>
          </a:bodyPr>
          <a:lstStyle/>
          <a:p>
            <a:r>
              <a:rPr lang="en-US" dirty="0"/>
              <a:t>Prevention or Delay of Type 2 Diabetes: </a:t>
            </a:r>
          </a:p>
        </p:txBody>
      </p:sp>
      <p:sp>
        <p:nvSpPr>
          <p:cNvPr id="3" name="Content Placeholder 2"/>
          <p:cNvSpPr>
            <a:spLocks noGrp="1"/>
          </p:cNvSpPr>
          <p:nvPr>
            <p:ph idx="1"/>
          </p:nvPr>
        </p:nvSpPr>
        <p:spPr>
          <a:xfrm>
            <a:off x="0" y="1156812"/>
            <a:ext cx="9144000" cy="5701188"/>
          </a:xfrm>
        </p:spPr>
        <p:txBody>
          <a:bodyPr>
            <a:normAutofit/>
          </a:bodyPr>
          <a:lstStyle/>
          <a:p>
            <a:r>
              <a:rPr lang="en-US" dirty="0"/>
              <a:t>PHARMACOLOGIC INTERVENTIONS </a:t>
            </a:r>
          </a:p>
          <a:p>
            <a:r>
              <a:rPr lang="en-US" dirty="0" smtClean="0"/>
              <a:t>Metformin </a:t>
            </a:r>
            <a:r>
              <a:rPr lang="en-US" dirty="0"/>
              <a:t>therapy for prevention of type 2 diabetes should be </a:t>
            </a:r>
            <a:r>
              <a:rPr lang="en-US" dirty="0" smtClean="0"/>
              <a:t>considered </a:t>
            </a:r>
            <a:r>
              <a:rPr lang="en-US" dirty="0"/>
              <a:t>in those with </a:t>
            </a:r>
            <a:r>
              <a:rPr lang="en-US" dirty="0" smtClean="0"/>
              <a:t>pre-diabetes</a:t>
            </a:r>
            <a:r>
              <a:rPr lang="en-US" dirty="0"/>
              <a:t>, </a:t>
            </a:r>
            <a:r>
              <a:rPr lang="en-US" dirty="0" smtClean="0"/>
              <a:t>especially </a:t>
            </a:r>
            <a:r>
              <a:rPr lang="en-US" dirty="0"/>
              <a:t>for those with BMI </a:t>
            </a:r>
            <a:r>
              <a:rPr lang="en-US" dirty="0" smtClean="0"/>
              <a:t>&gt;35 </a:t>
            </a:r>
            <a:r>
              <a:rPr lang="en-US" dirty="0"/>
              <a:t>kg/</a:t>
            </a:r>
            <a:r>
              <a:rPr lang="en-US" dirty="0" smtClean="0"/>
              <a:t>m</a:t>
            </a:r>
            <a:r>
              <a:rPr lang="en-US" baseline="30000" dirty="0" smtClean="0"/>
              <a:t>2</a:t>
            </a:r>
            <a:r>
              <a:rPr lang="en-US" dirty="0" smtClean="0"/>
              <a:t>, </a:t>
            </a:r>
            <a:r>
              <a:rPr lang="en-US" dirty="0"/>
              <a:t>those aged ,60 years, and women with prior gestational diabetes mellitus. </a:t>
            </a:r>
            <a:r>
              <a:rPr lang="en-US" dirty="0" smtClean="0"/>
              <a:t> </a:t>
            </a:r>
            <a:endParaRPr lang="en-US" dirty="0"/>
          </a:p>
          <a:p>
            <a:r>
              <a:rPr lang="en-US" dirty="0" smtClean="0"/>
              <a:t>Long</a:t>
            </a:r>
            <a:r>
              <a:rPr lang="en-US" dirty="0"/>
              <a:t>-term use of metformin may be associated with biochemical vitamin B12 deficiency, and periodic </a:t>
            </a:r>
            <a:r>
              <a:rPr lang="en-US" dirty="0" smtClean="0"/>
              <a:t>measurement </a:t>
            </a:r>
            <a:r>
              <a:rPr lang="en-US" dirty="0"/>
              <a:t>of vitamin B12 levels should be considered in metformin-treated patients, especially in those with </a:t>
            </a:r>
            <a:r>
              <a:rPr lang="en-US" dirty="0" smtClean="0"/>
              <a:t>anemia </a:t>
            </a:r>
            <a:r>
              <a:rPr lang="en-US" dirty="0"/>
              <a:t>or peripheral neuropathy. </a:t>
            </a:r>
            <a:endParaRPr lang="en-US" dirty="0" smtClean="0"/>
          </a:p>
          <a:p>
            <a:endParaRPr lang="en-US" dirty="0"/>
          </a:p>
          <a:p>
            <a:r>
              <a:rPr lang="en-US" dirty="0"/>
              <a:t>PREVENTION OF CARDIOVASCULAR DISEASE </a:t>
            </a:r>
            <a:r>
              <a:rPr lang="en-US" dirty="0" smtClean="0"/>
              <a:t> </a:t>
            </a:r>
            <a:endParaRPr lang="en-US" dirty="0"/>
          </a:p>
          <a:p>
            <a:pPr marL="0" indent="0">
              <a:buNone/>
            </a:pPr>
            <a:r>
              <a:rPr lang="en-US" dirty="0" smtClean="0"/>
              <a:t>Screening </a:t>
            </a:r>
            <a:r>
              <a:rPr lang="en-US" dirty="0"/>
              <a:t>for and treatment of modifiable risk factors for cardio- vascular disease is suggested for those with </a:t>
            </a:r>
            <a:r>
              <a:rPr lang="en-US" dirty="0" smtClean="0"/>
              <a:t>pre-diabetes</a:t>
            </a:r>
            <a:r>
              <a:rPr lang="en-US" dirty="0"/>
              <a:t>. </a:t>
            </a:r>
          </a:p>
          <a:p>
            <a:pPr marL="0" indent="0">
              <a:buNone/>
            </a:pPr>
            <a:endParaRPr lang="en-US" dirty="0"/>
          </a:p>
        </p:txBody>
      </p:sp>
    </p:spTree>
    <p:extLst>
      <p:ext uri="{BB962C8B-B14F-4D97-AF65-F5344CB8AC3E}">
        <p14:creationId xmlns:p14="http://schemas.microsoft.com/office/powerpoint/2010/main" val="782121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3086"/>
            <a:ext cx="9144000" cy="6444914"/>
          </a:xfrm>
        </p:spPr>
        <p:txBody>
          <a:bodyPr>
            <a:normAutofit lnSpcReduction="10000"/>
          </a:bodyPr>
          <a:lstStyle/>
          <a:p>
            <a:pPr marL="0" indent="0">
              <a:buNone/>
            </a:pPr>
            <a:r>
              <a:rPr lang="en-US" b="1" u="sng" dirty="0"/>
              <a:t>ASSESSMENT OF GLYCEMIC CONTROL </a:t>
            </a:r>
            <a:r>
              <a:rPr lang="en-US" b="1" u="sng" dirty="0" smtClean="0"/>
              <a:t> </a:t>
            </a:r>
            <a:endParaRPr lang="en-US" b="1" u="sng" dirty="0"/>
          </a:p>
          <a:p>
            <a:r>
              <a:rPr lang="en-US" dirty="0" smtClean="0"/>
              <a:t> </a:t>
            </a:r>
            <a:r>
              <a:rPr lang="en-US" dirty="0"/>
              <a:t>Most patients using intensive insulin regimens (multiple-dose insulin or </a:t>
            </a:r>
            <a:r>
              <a:rPr lang="en-US" dirty="0" smtClean="0"/>
              <a:t>insulin </a:t>
            </a:r>
            <a:r>
              <a:rPr lang="en-US" dirty="0"/>
              <a:t>pump therapy) should perform self-monitoring of blood glucose (SMBG) prior to meals and snacks, at bedtime, occasionally </a:t>
            </a:r>
            <a:r>
              <a:rPr lang="en-US" dirty="0" err="1"/>
              <a:t>postprandially</a:t>
            </a:r>
            <a:r>
              <a:rPr lang="en-US" dirty="0"/>
              <a:t>, prior to exercise, when they suspect low blood glucose, after treating low blood glucose until they are </a:t>
            </a:r>
            <a:r>
              <a:rPr lang="en-US" dirty="0" err="1"/>
              <a:t>normoglycemic</a:t>
            </a:r>
            <a:r>
              <a:rPr lang="en-US" dirty="0"/>
              <a:t>, and prior to critical tasks such as driving</a:t>
            </a:r>
            <a:r>
              <a:rPr lang="en-US" dirty="0" smtClean="0"/>
              <a:t>.</a:t>
            </a:r>
          </a:p>
          <a:p>
            <a:r>
              <a:rPr lang="en-US" dirty="0" smtClean="0"/>
              <a:t>  </a:t>
            </a:r>
            <a:r>
              <a:rPr lang="en-US" dirty="0"/>
              <a:t>When prescribed as part of a broad educational program, SMBG may help to guide treatment decisions and/or self-management for patients taking less </a:t>
            </a:r>
            <a:r>
              <a:rPr lang="en-US" dirty="0" smtClean="0"/>
              <a:t>frequent </a:t>
            </a:r>
            <a:r>
              <a:rPr lang="en-US" dirty="0"/>
              <a:t>insulin </a:t>
            </a:r>
            <a:r>
              <a:rPr lang="en-US" dirty="0" smtClean="0"/>
              <a:t>injections or </a:t>
            </a:r>
            <a:r>
              <a:rPr lang="en-US" dirty="0"/>
              <a:t>noninsulin therapies. </a:t>
            </a:r>
          </a:p>
          <a:p>
            <a:r>
              <a:rPr lang="en-US" dirty="0" smtClean="0"/>
              <a:t>When </a:t>
            </a:r>
            <a:r>
              <a:rPr lang="en-US" dirty="0"/>
              <a:t>prescribing SMBG, ensure that patients receive ongoing instruction and regular evaluation of SMBG technique, SMBG results, and their ability to use SMBG data to adjust therapy. </a:t>
            </a:r>
            <a:endParaRPr lang="en-US" dirty="0" smtClean="0"/>
          </a:p>
          <a:p>
            <a:r>
              <a:rPr lang="en-US" dirty="0" smtClean="0"/>
              <a:t> </a:t>
            </a:r>
            <a:r>
              <a:rPr lang="en-US" dirty="0"/>
              <a:t>When used properly, continuous glucose monitoring (CGM) in conjunction with intensive insulin regimens is a useful tool to lower A1C in adults with type 1 diabetes who are not meeting glycemic targets. </a:t>
            </a:r>
            <a:endParaRPr lang="en-US" dirty="0" smtClean="0"/>
          </a:p>
          <a:p>
            <a:pPr marL="0" indent="0">
              <a:buNone/>
            </a:pPr>
            <a:endParaRPr lang="en-US" dirty="0"/>
          </a:p>
        </p:txBody>
      </p:sp>
    </p:spTree>
    <p:extLst>
      <p:ext uri="{BB962C8B-B14F-4D97-AF65-F5344CB8AC3E}">
        <p14:creationId xmlns:p14="http://schemas.microsoft.com/office/powerpoint/2010/main" val="2094647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705" y="413086"/>
            <a:ext cx="9006295" cy="6444914"/>
          </a:xfrm>
        </p:spPr>
        <p:txBody>
          <a:bodyPr>
            <a:normAutofit lnSpcReduction="10000"/>
          </a:bodyPr>
          <a:lstStyle/>
          <a:p>
            <a:r>
              <a:rPr lang="en-US" dirty="0"/>
              <a:t>CGM may be a useful tool in those with hypoglycemia unawareness and/or frequent hypoglycemic episodes. </a:t>
            </a:r>
            <a:endParaRPr lang="en-US" dirty="0" smtClean="0"/>
          </a:p>
          <a:p>
            <a:r>
              <a:rPr lang="en-US" dirty="0" smtClean="0"/>
              <a:t>Given </a:t>
            </a:r>
            <a:r>
              <a:rPr lang="en-US" dirty="0"/>
              <a:t>the variable adherence to CGM, assess individual readiness for continuing CGM use prior to prescribing. </a:t>
            </a:r>
            <a:endParaRPr lang="en-US" dirty="0" smtClean="0"/>
          </a:p>
          <a:p>
            <a:r>
              <a:rPr lang="en-US" dirty="0" smtClean="0"/>
              <a:t>When </a:t>
            </a:r>
            <a:r>
              <a:rPr lang="en-US" dirty="0"/>
              <a:t>prescribing CGM, robust </a:t>
            </a:r>
            <a:r>
              <a:rPr lang="en-US" dirty="0" smtClean="0"/>
              <a:t>diabetes </a:t>
            </a:r>
            <a:r>
              <a:rPr lang="en-US" dirty="0"/>
              <a:t>education, training, and </a:t>
            </a:r>
            <a:r>
              <a:rPr lang="en-US" dirty="0" smtClean="0"/>
              <a:t>support </a:t>
            </a:r>
            <a:r>
              <a:rPr lang="en-US" dirty="0"/>
              <a:t>are required for optimal CGM implementation and ongoing use. </a:t>
            </a:r>
          </a:p>
          <a:p>
            <a:r>
              <a:rPr lang="en-US" dirty="0" smtClean="0"/>
              <a:t> </a:t>
            </a:r>
            <a:r>
              <a:rPr lang="en-US" dirty="0"/>
              <a:t>People who have been successfully using CGM should have continued access after they turn 65 years of age. </a:t>
            </a:r>
          </a:p>
          <a:p>
            <a:r>
              <a:rPr lang="en-US" b="1" u="sng" dirty="0"/>
              <a:t>A1C TESTING </a:t>
            </a:r>
            <a:endParaRPr lang="en-US" dirty="0" smtClean="0"/>
          </a:p>
          <a:p>
            <a:r>
              <a:rPr lang="en-US" dirty="0" smtClean="0"/>
              <a:t> </a:t>
            </a:r>
            <a:r>
              <a:rPr lang="en-US" dirty="0"/>
              <a:t>Perform the A1C test at least two times a year in patients who are meeting treatment goals (and who have stable glycemic control). </a:t>
            </a:r>
          </a:p>
          <a:p>
            <a:r>
              <a:rPr lang="en-US" dirty="0" smtClean="0"/>
              <a:t> </a:t>
            </a:r>
            <a:r>
              <a:rPr lang="en-US" dirty="0"/>
              <a:t>Perform the A1C test quarterly in patients whose therapy has changed or who are not meeting glycemic goals. </a:t>
            </a:r>
          </a:p>
          <a:p>
            <a:r>
              <a:rPr lang="en-US" dirty="0" smtClean="0"/>
              <a:t>Point</a:t>
            </a:r>
            <a:r>
              <a:rPr lang="en-US" dirty="0"/>
              <a:t>-of-care testing for A1C provides the opportunity for more timely treatment changes. </a:t>
            </a:r>
          </a:p>
          <a:p>
            <a:endParaRPr lang="en-US" dirty="0"/>
          </a:p>
        </p:txBody>
      </p:sp>
    </p:spTree>
    <p:extLst>
      <p:ext uri="{BB962C8B-B14F-4D97-AF65-F5344CB8AC3E}">
        <p14:creationId xmlns:p14="http://schemas.microsoft.com/office/powerpoint/2010/main" val="267945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3085"/>
            <a:ext cx="9144000" cy="6272795"/>
          </a:xfrm>
        </p:spPr>
        <p:txBody>
          <a:bodyPr>
            <a:normAutofit/>
          </a:bodyPr>
          <a:lstStyle/>
          <a:p>
            <a:r>
              <a:rPr lang="en-US" dirty="0" smtClean="0"/>
              <a:t> A </a:t>
            </a:r>
            <a:r>
              <a:rPr lang="en-US" dirty="0"/>
              <a:t>reasonable A1C goal for many </a:t>
            </a:r>
            <a:r>
              <a:rPr lang="en-US" dirty="0" smtClean="0"/>
              <a:t>non-pregnant </a:t>
            </a:r>
            <a:r>
              <a:rPr lang="en-US" dirty="0"/>
              <a:t>adults is </a:t>
            </a:r>
            <a:r>
              <a:rPr lang="en-US" dirty="0" smtClean="0"/>
              <a:t>&lt;7</a:t>
            </a:r>
            <a:r>
              <a:rPr lang="en-US" dirty="0" smtClean="0"/>
              <a:t>% </a:t>
            </a:r>
          </a:p>
          <a:p>
            <a:r>
              <a:rPr lang="en-US" dirty="0" smtClean="0"/>
              <a:t>Providers might </a:t>
            </a:r>
            <a:r>
              <a:rPr lang="en-US" dirty="0"/>
              <a:t>suggest more stringent A1C goals (such as </a:t>
            </a:r>
            <a:r>
              <a:rPr lang="en-US" dirty="0" smtClean="0"/>
              <a:t>&lt;6.5</a:t>
            </a:r>
            <a:r>
              <a:rPr lang="en-US" dirty="0" smtClean="0"/>
              <a:t>%) </a:t>
            </a:r>
            <a:r>
              <a:rPr lang="en-US" dirty="0"/>
              <a:t>for </a:t>
            </a:r>
            <a:r>
              <a:rPr lang="en-US" dirty="0" smtClean="0"/>
              <a:t>selected </a:t>
            </a:r>
            <a:r>
              <a:rPr lang="en-US" dirty="0"/>
              <a:t>individual patients if this can be achieved without significant hypoglycemia or other adverse </a:t>
            </a:r>
            <a:r>
              <a:rPr lang="en-US" dirty="0" smtClean="0"/>
              <a:t>effects </a:t>
            </a:r>
            <a:r>
              <a:rPr lang="en-US" dirty="0"/>
              <a:t>of </a:t>
            </a:r>
            <a:r>
              <a:rPr lang="en-US" dirty="0" smtClean="0"/>
              <a:t>treatment. Appropriate </a:t>
            </a:r>
            <a:r>
              <a:rPr lang="en-US" dirty="0"/>
              <a:t>patients might include those with short duration of diabetes, type 2 diabetes treated with lifestyle or metformin only, long life expectancy, or no </a:t>
            </a:r>
            <a:r>
              <a:rPr lang="en-US" dirty="0" smtClean="0"/>
              <a:t>significant </a:t>
            </a:r>
            <a:r>
              <a:rPr lang="en-US" dirty="0"/>
              <a:t>cardiovascular disease. </a:t>
            </a:r>
            <a:endParaRPr lang="en-US" dirty="0" smtClean="0"/>
          </a:p>
          <a:p>
            <a:r>
              <a:rPr lang="en-US" dirty="0" smtClean="0"/>
              <a:t>Less </a:t>
            </a:r>
            <a:r>
              <a:rPr lang="en-US" dirty="0"/>
              <a:t>stringent A1C goals (such as </a:t>
            </a:r>
            <a:r>
              <a:rPr lang="en-US" dirty="0" smtClean="0"/>
              <a:t>&lt;8</a:t>
            </a:r>
            <a:r>
              <a:rPr lang="en-US" dirty="0" smtClean="0"/>
              <a:t>%) may </a:t>
            </a:r>
            <a:r>
              <a:rPr lang="en-US" dirty="0"/>
              <a:t>be appropriate for patients with a history of severe hypoglycemia, limited life expectancy, advanced </a:t>
            </a:r>
            <a:r>
              <a:rPr lang="en-US" dirty="0" err="1"/>
              <a:t>microvascular</a:t>
            </a:r>
            <a:r>
              <a:rPr lang="en-US" dirty="0"/>
              <a:t> or </a:t>
            </a:r>
            <a:r>
              <a:rPr lang="en-US" dirty="0" err="1"/>
              <a:t>macrovascular</a:t>
            </a:r>
            <a:r>
              <a:rPr lang="en-US" dirty="0"/>
              <a:t> complications, extensive comorbid conditions, or long-standing diabetes in whom the goal is difficult to achieve despite diabetes self-management education, appropriate glucose monitoring, and effective doses of multiple glucose-lowering agents including insulin. </a:t>
            </a:r>
          </a:p>
          <a:p>
            <a:pPr marL="0" indent="0">
              <a:buNone/>
            </a:pPr>
            <a:endParaRPr lang="en-US" dirty="0"/>
          </a:p>
        </p:txBody>
      </p:sp>
    </p:spTree>
    <p:extLst>
      <p:ext uri="{BB962C8B-B14F-4D97-AF65-F5344CB8AC3E}">
        <p14:creationId xmlns:p14="http://schemas.microsoft.com/office/powerpoint/2010/main" val="44853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711" y="535482"/>
            <a:ext cx="8396089" cy="5941518"/>
          </a:xfrm>
        </p:spPr>
        <p:txBody>
          <a:bodyPr/>
          <a:lstStyle/>
          <a:p>
            <a:r>
              <a:rPr lang="en-US" dirty="0"/>
              <a:t>Diabetes is a complex, chronic illness requiring continuous medical care with multifactorial risk-reduction strategies beyond glycemic control</a:t>
            </a:r>
            <a:r>
              <a:rPr lang="en-US" dirty="0" smtClean="0"/>
              <a:t>.</a:t>
            </a:r>
          </a:p>
          <a:p>
            <a:r>
              <a:rPr lang="en-US" dirty="0"/>
              <a:t>Ongoing patient </a:t>
            </a:r>
            <a:r>
              <a:rPr lang="en-US" dirty="0" smtClean="0"/>
              <a:t>self-management, </a:t>
            </a:r>
            <a:r>
              <a:rPr lang="en-US" dirty="0"/>
              <a:t>education and support are critical </a:t>
            </a:r>
            <a:r>
              <a:rPr lang="en-US" dirty="0" smtClean="0"/>
              <a:t>for </a:t>
            </a:r>
            <a:r>
              <a:rPr lang="en-US" dirty="0"/>
              <a:t>preventing acute complications and reducing the risk of long-term complications</a:t>
            </a:r>
            <a:r>
              <a:rPr lang="en-US" dirty="0" smtClean="0"/>
              <a:t>.</a:t>
            </a:r>
          </a:p>
          <a:p>
            <a:r>
              <a:rPr lang="en-US" dirty="0"/>
              <a:t> The American Diabetes Association’s (ADA’s) “Standards of Medical Care in Diabetes,</a:t>
            </a:r>
            <a:r>
              <a:rPr lang="en-US" dirty="0" smtClean="0"/>
              <a:t>” </a:t>
            </a:r>
            <a:r>
              <a:rPr lang="en-US" dirty="0"/>
              <a:t>is intended to provide clinicians, patients, researchers, payers, and other interested individuals with the components of diabetes care, general treatment goals, and tools to evaluate the quality of care.</a:t>
            </a:r>
          </a:p>
          <a:p>
            <a:endParaRPr lang="en-US" dirty="0"/>
          </a:p>
        </p:txBody>
      </p:sp>
    </p:spTree>
    <p:extLst>
      <p:ext uri="{BB962C8B-B14F-4D97-AF65-F5344CB8AC3E}">
        <p14:creationId xmlns:p14="http://schemas.microsoft.com/office/powerpoint/2010/main" val="25695722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67174"/>
            <a:ext cx="7848600" cy="1927225"/>
          </a:xfrm>
        </p:spPr>
        <p:txBody>
          <a:bodyPr/>
          <a:lstStyle/>
          <a:p>
            <a:r>
              <a:rPr lang="en-US" sz="4000" dirty="0"/>
              <a:t>Pharmacologic Approaches to Glycemic Treatment </a:t>
            </a:r>
            <a:br>
              <a:rPr lang="en-US" sz="4000" dirty="0"/>
            </a:br>
            <a:endParaRPr lang="en-US" sz="4000" dirty="0"/>
          </a:p>
        </p:txBody>
      </p:sp>
    </p:spTree>
    <p:extLst>
      <p:ext uri="{BB962C8B-B14F-4D97-AF65-F5344CB8AC3E}">
        <p14:creationId xmlns:p14="http://schemas.microsoft.com/office/powerpoint/2010/main" val="1414483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312" y="841472"/>
            <a:ext cx="8365488" cy="5635528"/>
          </a:xfrm>
        </p:spPr>
        <p:txBody>
          <a:bodyPr>
            <a:normAutofit/>
          </a:bodyPr>
          <a:lstStyle/>
          <a:p>
            <a:r>
              <a:rPr lang="en-US" dirty="0" smtClean="0"/>
              <a:t>Most </a:t>
            </a:r>
            <a:r>
              <a:rPr lang="en-US" dirty="0"/>
              <a:t>people with type 1 diabetes should be treated with multiple daily </a:t>
            </a:r>
            <a:r>
              <a:rPr lang="en-US" dirty="0" smtClean="0"/>
              <a:t>injections </a:t>
            </a:r>
            <a:r>
              <a:rPr lang="en-US" dirty="0"/>
              <a:t>of prandial insulin and basal insulin or continuous subcutaneous insulin </a:t>
            </a:r>
            <a:r>
              <a:rPr lang="en-US" dirty="0" smtClean="0"/>
              <a:t>infusion.</a:t>
            </a:r>
          </a:p>
          <a:p>
            <a:r>
              <a:rPr lang="en-US" dirty="0" smtClean="0"/>
              <a:t>Most </a:t>
            </a:r>
            <a:r>
              <a:rPr lang="en-US" dirty="0"/>
              <a:t>individuals with type 1 diabetes should use rapid-acting insulin analogs to reduce hypoglycemia risk. </a:t>
            </a:r>
            <a:r>
              <a:rPr lang="en-US" dirty="0" smtClean="0"/>
              <a:t> </a:t>
            </a:r>
            <a:endParaRPr lang="en-US" dirty="0"/>
          </a:p>
          <a:p>
            <a:r>
              <a:rPr lang="en-US" dirty="0" smtClean="0"/>
              <a:t>Consider </a:t>
            </a:r>
            <a:r>
              <a:rPr lang="en-US" dirty="0"/>
              <a:t>educating individuals with type 1 diabetes on matching prandial insulin doses to carbohydrate intake, </a:t>
            </a:r>
            <a:r>
              <a:rPr lang="en-US" dirty="0" err="1"/>
              <a:t>premeal</a:t>
            </a:r>
            <a:r>
              <a:rPr lang="en-US" dirty="0"/>
              <a:t> blood glucose levels, and anticipated physical activity. </a:t>
            </a:r>
            <a:endParaRPr lang="en-US" dirty="0" smtClean="0"/>
          </a:p>
          <a:p>
            <a:r>
              <a:rPr lang="en-US" dirty="0" smtClean="0"/>
              <a:t>Individuals </a:t>
            </a:r>
            <a:r>
              <a:rPr lang="en-US" dirty="0"/>
              <a:t>with type 1 diabetes who have been successfully using continuous subcutaneous insulin infusion should have continued access to this therapy after they turn 65 years of age. </a:t>
            </a:r>
          </a:p>
        </p:txBody>
      </p:sp>
    </p:spTree>
    <p:extLst>
      <p:ext uri="{BB962C8B-B14F-4D97-AF65-F5344CB8AC3E}">
        <p14:creationId xmlns:p14="http://schemas.microsoft.com/office/powerpoint/2010/main" val="466665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5990"/>
            <a:ext cx="9144000" cy="6552010"/>
          </a:xfrm>
        </p:spPr>
        <p:txBody>
          <a:bodyPr>
            <a:normAutofit/>
          </a:bodyPr>
          <a:lstStyle/>
          <a:p>
            <a:pPr marL="0" indent="0">
              <a:buNone/>
            </a:pPr>
            <a:r>
              <a:rPr lang="en-US" b="1" u="sng" dirty="0" smtClean="0"/>
              <a:t>Type 2 diabetes </a:t>
            </a:r>
            <a:r>
              <a:rPr lang="en-US" b="1" u="sng" dirty="0" smtClean="0"/>
              <a:t>:</a:t>
            </a:r>
            <a:endParaRPr lang="en-US" b="1" u="sng" dirty="0" smtClean="0"/>
          </a:p>
          <a:p>
            <a:r>
              <a:rPr lang="en-US" dirty="0" smtClean="0"/>
              <a:t>Metformin</a:t>
            </a:r>
            <a:r>
              <a:rPr lang="en-US" dirty="0"/>
              <a:t>, if not contraindicated and if tolerated, is the preferred </a:t>
            </a:r>
            <a:r>
              <a:rPr lang="en-US" dirty="0" smtClean="0"/>
              <a:t>initial </a:t>
            </a:r>
            <a:r>
              <a:rPr lang="en-US" dirty="0"/>
              <a:t>pharmacologic agent for the treatment of type 2 diabetes. </a:t>
            </a:r>
            <a:endParaRPr lang="en-US" dirty="0" smtClean="0"/>
          </a:p>
          <a:p>
            <a:endParaRPr lang="en-US" dirty="0"/>
          </a:p>
          <a:p>
            <a:r>
              <a:rPr lang="en-US" dirty="0" smtClean="0"/>
              <a:t>Long</a:t>
            </a:r>
            <a:r>
              <a:rPr lang="en-US" dirty="0"/>
              <a:t>-term use of metformin may be associated with biochemical vitamin B12 deficiency, and periodic </a:t>
            </a:r>
            <a:r>
              <a:rPr lang="en-US" dirty="0" smtClean="0"/>
              <a:t>measurement </a:t>
            </a:r>
            <a:r>
              <a:rPr lang="en-US" dirty="0"/>
              <a:t>of vitamin B12 levels should be considered in metformin-treated patients, especially in those with </a:t>
            </a:r>
            <a:r>
              <a:rPr lang="en-US" dirty="0" smtClean="0"/>
              <a:t>anemia </a:t>
            </a:r>
            <a:r>
              <a:rPr lang="en-US" dirty="0"/>
              <a:t>or peripheral neuropathy. </a:t>
            </a:r>
            <a:endParaRPr lang="en-US" dirty="0" smtClean="0"/>
          </a:p>
          <a:p>
            <a:pPr marL="0" indent="0">
              <a:buNone/>
            </a:pPr>
            <a:endParaRPr lang="en-US" dirty="0"/>
          </a:p>
          <a:p>
            <a:r>
              <a:rPr lang="en-US" dirty="0" smtClean="0"/>
              <a:t> </a:t>
            </a:r>
            <a:r>
              <a:rPr lang="en-US" dirty="0"/>
              <a:t>Consider initiating insulin therapy (with or without additional agents) in patients with newly diagnosed type 2 diabetes who are </a:t>
            </a:r>
            <a:r>
              <a:rPr lang="en-US" dirty="0" smtClean="0"/>
              <a:t>symptomatic </a:t>
            </a:r>
            <a:r>
              <a:rPr lang="en-US" dirty="0"/>
              <a:t>and/or have A1C </a:t>
            </a:r>
            <a:r>
              <a:rPr lang="en-US" dirty="0" smtClean="0"/>
              <a:t>&gt;10</a:t>
            </a:r>
            <a:r>
              <a:rPr lang="en-US" dirty="0"/>
              <a:t>% </a:t>
            </a:r>
            <a:r>
              <a:rPr lang="en-US" dirty="0" smtClean="0"/>
              <a:t>and</a:t>
            </a:r>
            <a:r>
              <a:rPr lang="en-US" dirty="0"/>
              <a:t>/or blood glucose levels </a:t>
            </a:r>
            <a:r>
              <a:rPr lang="en-US" dirty="0" smtClean="0"/>
              <a:t>&gt;300 </a:t>
            </a:r>
            <a:r>
              <a:rPr lang="en-US" dirty="0"/>
              <a:t>mg/</a:t>
            </a:r>
            <a:r>
              <a:rPr lang="en-US" dirty="0" err="1" smtClean="0"/>
              <a:t>dL</a:t>
            </a:r>
            <a:endParaRPr lang="en-US" dirty="0" smtClean="0"/>
          </a:p>
          <a:p>
            <a:pPr marL="0" indent="0">
              <a:buNone/>
            </a:pPr>
            <a:endParaRPr lang="en-US" dirty="0"/>
          </a:p>
          <a:p>
            <a:r>
              <a:rPr lang="en-US" dirty="0" smtClean="0"/>
              <a:t>Consider </a:t>
            </a:r>
            <a:r>
              <a:rPr lang="en-US" dirty="0"/>
              <a:t>initiating dual therapy in patients with newly diagnosed type 2 diabetes who have A1C </a:t>
            </a:r>
            <a:r>
              <a:rPr lang="en-US" dirty="0" smtClean="0"/>
              <a:t>&gt;9</a:t>
            </a:r>
            <a:r>
              <a:rPr lang="en-US" dirty="0"/>
              <a:t>% </a:t>
            </a:r>
          </a:p>
        </p:txBody>
      </p:sp>
    </p:spTree>
    <p:extLst>
      <p:ext uri="{BB962C8B-B14F-4D97-AF65-F5344CB8AC3E}">
        <p14:creationId xmlns:p14="http://schemas.microsoft.com/office/powerpoint/2010/main" val="24866381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5991"/>
            <a:ext cx="9144000" cy="6552010"/>
          </a:xfrm>
        </p:spPr>
        <p:txBody>
          <a:bodyPr>
            <a:normAutofit fontScale="92500"/>
          </a:bodyPr>
          <a:lstStyle/>
          <a:p>
            <a:r>
              <a:rPr lang="en-US" dirty="0"/>
              <a:t>In patients without atherosclerotic cardiovascular disease, if </a:t>
            </a:r>
            <a:r>
              <a:rPr lang="en-US" dirty="0" err="1"/>
              <a:t>monotherapy</a:t>
            </a:r>
            <a:r>
              <a:rPr lang="en-US" dirty="0"/>
              <a:t> or dual therapy does not achieve or maintain the A1C goal over 3 months, add an additional </a:t>
            </a:r>
            <a:r>
              <a:rPr lang="en-US" dirty="0" err="1"/>
              <a:t>antihyperglycemic</a:t>
            </a:r>
            <a:r>
              <a:rPr lang="en-US" dirty="0" smtClean="0"/>
              <a:t>.</a:t>
            </a:r>
          </a:p>
          <a:p>
            <a:pPr marL="0" indent="0">
              <a:buNone/>
            </a:pPr>
            <a:endParaRPr lang="en-US" dirty="0"/>
          </a:p>
          <a:p>
            <a:r>
              <a:rPr lang="en-US" dirty="0"/>
              <a:t>A patient-centered approach should be used to guide the choice of pharmacologic </a:t>
            </a:r>
            <a:r>
              <a:rPr lang="en-US" dirty="0" smtClean="0"/>
              <a:t>agents</a:t>
            </a:r>
          </a:p>
          <a:p>
            <a:pPr marL="0" indent="0">
              <a:buNone/>
            </a:pPr>
            <a:endParaRPr lang="en-US" dirty="0"/>
          </a:p>
          <a:p>
            <a:r>
              <a:rPr lang="en-US" dirty="0" smtClean="0"/>
              <a:t>Continuous </a:t>
            </a:r>
            <a:r>
              <a:rPr lang="en-US" dirty="0"/>
              <a:t>reevaluation of the </a:t>
            </a:r>
            <a:r>
              <a:rPr lang="en-US" dirty="0" smtClean="0"/>
              <a:t>medication </a:t>
            </a:r>
            <a:r>
              <a:rPr lang="en-US" dirty="0"/>
              <a:t>regimen and adjustment as needed to incorporate patient </a:t>
            </a:r>
            <a:r>
              <a:rPr lang="en-US" dirty="0" smtClean="0"/>
              <a:t>factors and </a:t>
            </a:r>
            <a:r>
              <a:rPr lang="en-US" dirty="0"/>
              <a:t>regimen </a:t>
            </a:r>
            <a:r>
              <a:rPr lang="en-US" dirty="0" smtClean="0"/>
              <a:t>complexity </a:t>
            </a:r>
            <a:r>
              <a:rPr lang="en-US" dirty="0"/>
              <a:t>is recommended. </a:t>
            </a:r>
            <a:endParaRPr lang="en-US" dirty="0" smtClean="0"/>
          </a:p>
          <a:p>
            <a:pPr marL="0" indent="0">
              <a:buNone/>
            </a:pPr>
            <a:endParaRPr lang="en-US" dirty="0"/>
          </a:p>
          <a:p>
            <a:r>
              <a:rPr lang="en-US" dirty="0" smtClean="0"/>
              <a:t>For </a:t>
            </a:r>
            <a:r>
              <a:rPr lang="en-US" dirty="0"/>
              <a:t>patients with type 2 diabetes who are not achieving glycemic goals, drug intensification, including </a:t>
            </a:r>
            <a:r>
              <a:rPr lang="en-US" dirty="0" smtClean="0"/>
              <a:t>consideration </a:t>
            </a:r>
            <a:r>
              <a:rPr lang="en-US" dirty="0"/>
              <a:t>of insulin therapy, should not be delayed</a:t>
            </a:r>
            <a:r>
              <a:rPr lang="en-US" dirty="0" smtClean="0"/>
              <a:t>.</a:t>
            </a:r>
          </a:p>
          <a:p>
            <a:pPr marL="0" indent="0">
              <a:buNone/>
            </a:pPr>
            <a:endParaRPr lang="en-US" dirty="0"/>
          </a:p>
          <a:p>
            <a:r>
              <a:rPr lang="en-US" dirty="0" smtClean="0"/>
              <a:t>Metformin </a:t>
            </a:r>
            <a:r>
              <a:rPr lang="en-US" dirty="0"/>
              <a:t>should be continued when used in combination with other agents, including insulin, if not </a:t>
            </a:r>
            <a:r>
              <a:rPr lang="en-US" dirty="0" smtClean="0"/>
              <a:t>contraindicated </a:t>
            </a:r>
            <a:r>
              <a:rPr lang="en-US" dirty="0"/>
              <a:t>and if tolerated. </a:t>
            </a:r>
          </a:p>
        </p:txBody>
      </p:sp>
    </p:spTree>
    <p:extLst>
      <p:ext uri="{BB962C8B-B14F-4D97-AF65-F5344CB8AC3E}">
        <p14:creationId xmlns:p14="http://schemas.microsoft.com/office/powerpoint/2010/main" val="15048305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4317" y="15299"/>
            <a:ext cx="8247003" cy="6858000"/>
          </a:xfrm>
          <a:prstGeom prst="rect">
            <a:avLst/>
          </a:prstGeom>
        </p:spPr>
      </p:pic>
    </p:spTree>
    <p:extLst>
      <p:ext uri="{BB962C8B-B14F-4D97-AF65-F5344CB8AC3E}">
        <p14:creationId xmlns:p14="http://schemas.microsoft.com/office/powerpoint/2010/main" val="32009264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6832" y="0"/>
            <a:ext cx="7772687" cy="6858000"/>
          </a:xfrm>
          <a:prstGeom prst="rect">
            <a:avLst/>
          </a:prstGeom>
        </p:spPr>
      </p:pic>
    </p:spTree>
    <p:extLst>
      <p:ext uri="{BB962C8B-B14F-4D97-AF65-F5344CB8AC3E}">
        <p14:creationId xmlns:p14="http://schemas.microsoft.com/office/powerpoint/2010/main" val="1143242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Cardiovascular Disease and Risk </a:t>
            </a:r>
            <a:br>
              <a:rPr lang="en-US" dirty="0"/>
            </a:br>
            <a:r>
              <a:rPr lang="en-US" dirty="0"/>
              <a:t>Management: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Screening and Diagnosis </a:t>
            </a:r>
          </a:p>
          <a:p>
            <a:r>
              <a:rPr lang="en-US" dirty="0" smtClean="0"/>
              <a:t>Blood </a:t>
            </a:r>
            <a:r>
              <a:rPr lang="en-US" dirty="0"/>
              <a:t>pressure should be measured at every routine clinical visit. </a:t>
            </a:r>
            <a:r>
              <a:rPr lang="en-US" dirty="0" smtClean="0"/>
              <a:t>Patients </a:t>
            </a:r>
            <a:r>
              <a:rPr lang="en-US" dirty="0"/>
              <a:t>found to have elevated blood pressure </a:t>
            </a:r>
            <a:r>
              <a:rPr lang="en-US" dirty="0" smtClean="0"/>
              <a:t>(&gt;140</a:t>
            </a:r>
            <a:r>
              <a:rPr lang="en-US" dirty="0"/>
              <a:t>/90) should have blood pressure confirmed using multiple readings, including </a:t>
            </a:r>
            <a:r>
              <a:rPr lang="en-US" dirty="0" err="1" smtClean="0"/>
              <a:t>measurments</a:t>
            </a:r>
            <a:r>
              <a:rPr lang="en-US" dirty="0" smtClean="0"/>
              <a:t> </a:t>
            </a:r>
            <a:r>
              <a:rPr lang="en-US" dirty="0"/>
              <a:t>on a separate day, to </a:t>
            </a:r>
            <a:r>
              <a:rPr lang="en-US" dirty="0" smtClean="0"/>
              <a:t>diagnose </a:t>
            </a:r>
            <a:r>
              <a:rPr lang="en-US" dirty="0"/>
              <a:t>hypertension</a:t>
            </a:r>
            <a:r>
              <a:rPr lang="en-US" dirty="0" smtClean="0"/>
              <a:t>.</a:t>
            </a:r>
            <a:endParaRPr lang="en-US" dirty="0"/>
          </a:p>
          <a:p>
            <a:r>
              <a:rPr lang="en-US" dirty="0" smtClean="0"/>
              <a:t>All </a:t>
            </a:r>
            <a:r>
              <a:rPr lang="en-US" dirty="0"/>
              <a:t>hypertensive patients with </a:t>
            </a:r>
            <a:r>
              <a:rPr lang="en-US" dirty="0" smtClean="0"/>
              <a:t>diabetes </a:t>
            </a:r>
            <a:r>
              <a:rPr lang="en-US" dirty="0"/>
              <a:t>should monitor their blood pressure at home. </a:t>
            </a:r>
            <a:endParaRPr lang="en-US" dirty="0" smtClean="0"/>
          </a:p>
          <a:p>
            <a:endParaRPr lang="en-US" dirty="0"/>
          </a:p>
          <a:p>
            <a:endParaRPr lang="en-US" dirty="0"/>
          </a:p>
        </p:txBody>
      </p:sp>
    </p:spTree>
    <p:extLst>
      <p:ext uri="{BB962C8B-B14F-4D97-AF65-F5344CB8AC3E}">
        <p14:creationId xmlns:p14="http://schemas.microsoft.com/office/powerpoint/2010/main" val="29633410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3086"/>
            <a:ext cx="9144000" cy="6444914"/>
          </a:xfrm>
        </p:spPr>
        <p:txBody>
          <a:bodyPr>
            <a:normAutofit fontScale="92500" lnSpcReduction="10000"/>
          </a:bodyPr>
          <a:lstStyle/>
          <a:p>
            <a:pPr marL="0" indent="0">
              <a:buNone/>
            </a:pPr>
            <a:r>
              <a:rPr lang="en-US" b="1" dirty="0"/>
              <a:t>Treatment Goals </a:t>
            </a:r>
            <a:r>
              <a:rPr lang="en-US" dirty="0" smtClean="0"/>
              <a:t>:</a:t>
            </a:r>
            <a:endParaRPr lang="en-US" dirty="0"/>
          </a:p>
          <a:p>
            <a:r>
              <a:rPr lang="en-US" dirty="0" smtClean="0"/>
              <a:t>Most </a:t>
            </a:r>
            <a:r>
              <a:rPr lang="en-US" dirty="0"/>
              <a:t>patients with diabetes and hypertension should be treated to a systolic blood pressure goal of ,140 mmHg and a diastolic blood pressure goal of ,90 mmHg. </a:t>
            </a:r>
            <a:endParaRPr lang="en-US" dirty="0" smtClean="0"/>
          </a:p>
          <a:p>
            <a:r>
              <a:rPr lang="en-US" dirty="0" smtClean="0"/>
              <a:t>Lower </a:t>
            </a:r>
            <a:r>
              <a:rPr lang="en-US" dirty="0"/>
              <a:t>systolic and diastolic blood pressure targets, such as 130/80 mmHg, may be appropriate for individuals at high risk of </a:t>
            </a:r>
            <a:r>
              <a:rPr lang="en-US" dirty="0" smtClean="0"/>
              <a:t>cardiovascular </a:t>
            </a:r>
            <a:r>
              <a:rPr lang="en-US" dirty="0"/>
              <a:t>disease, if they can be achieved without undue </a:t>
            </a:r>
            <a:r>
              <a:rPr lang="en-US" dirty="0" smtClean="0"/>
              <a:t>treatment burden.</a:t>
            </a:r>
          </a:p>
          <a:p>
            <a:r>
              <a:rPr lang="en-US" dirty="0" smtClean="0"/>
              <a:t>In </a:t>
            </a:r>
            <a:r>
              <a:rPr lang="en-US" dirty="0"/>
              <a:t>pregnant patients with diabetes and preexisting hypertension who are treated with antihypertensive therapy, blood pressure targets of 120–160/80–105 mmHg are </a:t>
            </a:r>
            <a:r>
              <a:rPr lang="en-US" dirty="0" smtClean="0"/>
              <a:t>suggested </a:t>
            </a:r>
            <a:r>
              <a:rPr lang="en-US" dirty="0"/>
              <a:t>in the interest of </a:t>
            </a:r>
            <a:r>
              <a:rPr lang="en-US" dirty="0" smtClean="0"/>
              <a:t>optimizing </a:t>
            </a:r>
            <a:r>
              <a:rPr lang="en-US" dirty="0"/>
              <a:t>long-term maternal health and minimizing impaired fetal </a:t>
            </a:r>
            <a:r>
              <a:rPr lang="en-US" dirty="0" smtClean="0"/>
              <a:t>growth.</a:t>
            </a:r>
          </a:p>
          <a:p>
            <a:pPr marL="0" indent="0">
              <a:buNone/>
            </a:pPr>
            <a:r>
              <a:rPr lang="en-US" b="1" dirty="0"/>
              <a:t>Lifestyle Intervention </a:t>
            </a:r>
          </a:p>
          <a:p>
            <a:r>
              <a:rPr lang="en-US" dirty="0"/>
              <a:t>For patients with blood pressure &gt;120/80 mmHg, lifestyle intervention consists of weight loss if overweight or obese;</a:t>
            </a:r>
          </a:p>
          <a:p>
            <a:r>
              <a:rPr lang="en-US" dirty="0"/>
              <a:t> Dietary Approaches to Stop Hypertension– style dietary pattern including reducing sodium and increasing potassium intake; moderation of alcohol intake; and increased physical activity. </a:t>
            </a:r>
          </a:p>
          <a:p>
            <a:endParaRPr lang="en-US" dirty="0"/>
          </a:p>
          <a:p>
            <a:endParaRPr lang="en-US" dirty="0"/>
          </a:p>
          <a:p>
            <a:endParaRPr lang="en-US" dirty="0"/>
          </a:p>
        </p:txBody>
      </p:sp>
    </p:spTree>
    <p:extLst>
      <p:ext uri="{BB962C8B-B14F-4D97-AF65-F5344CB8AC3E}">
        <p14:creationId xmlns:p14="http://schemas.microsoft.com/office/powerpoint/2010/main" val="243450400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6121" y="0"/>
            <a:ext cx="8170501" cy="6858000"/>
          </a:xfrm>
          <a:prstGeom prst="rect">
            <a:avLst/>
          </a:prstGeom>
        </p:spPr>
      </p:pic>
    </p:spTree>
    <p:extLst>
      <p:ext uri="{BB962C8B-B14F-4D97-AF65-F5344CB8AC3E}">
        <p14:creationId xmlns:p14="http://schemas.microsoft.com/office/powerpoint/2010/main" val="8522754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3685"/>
            <a:ext cx="9144000" cy="6414315"/>
          </a:xfrm>
        </p:spPr>
        <p:txBody>
          <a:bodyPr>
            <a:normAutofit fontScale="85000" lnSpcReduction="10000"/>
          </a:bodyPr>
          <a:lstStyle/>
          <a:p>
            <a:r>
              <a:rPr lang="en-US" dirty="0"/>
              <a:t>Patients with confirmed office-based blood pressure </a:t>
            </a:r>
            <a:r>
              <a:rPr lang="en-US" dirty="0" smtClean="0"/>
              <a:t>&gt;140</a:t>
            </a:r>
            <a:r>
              <a:rPr lang="en-US" dirty="0"/>
              <a:t>/90 </a:t>
            </a:r>
            <a:r>
              <a:rPr lang="en-US" dirty="0" smtClean="0"/>
              <a:t>mmHg: </a:t>
            </a:r>
          </a:p>
          <a:p>
            <a:pPr marL="0" indent="0">
              <a:buNone/>
            </a:pPr>
            <a:r>
              <a:rPr lang="en-US" dirty="0" smtClean="0"/>
              <a:t> </a:t>
            </a:r>
            <a:r>
              <a:rPr lang="en-US" dirty="0"/>
              <a:t>lifestyle </a:t>
            </a:r>
            <a:r>
              <a:rPr lang="en-US" dirty="0" smtClean="0"/>
              <a:t>therapy</a:t>
            </a:r>
            <a:r>
              <a:rPr lang="en-US" dirty="0"/>
              <a:t>, </a:t>
            </a:r>
            <a:r>
              <a:rPr lang="en-US" dirty="0" smtClean="0"/>
              <a:t>and initiation </a:t>
            </a:r>
            <a:r>
              <a:rPr lang="en-US" dirty="0"/>
              <a:t>and timely titration of pharmacologic therapy </a:t>
            </a:r>
            <a:endParaRPr lang="en-US" dirty="0"/>
          </a:p>
          <a:p>
            <a:r>
              <a:rPr lang="en-US" dirty="0" smtClean="0"/>
              <a:t>Patients </a:t>
            </a:r>
            <a:r>
              <a:rPr lang="en-US" dirty="0"/>
              <a:t>with confirmed office-based blood pressure </a:t>
            </a:r>
            <a:r>
              <a:rPr lang="en-US" dirty="0" smtClean="0"/>
              <a:t>&gt;160</a:t>
            </a:r>
            <a:r>
              <a:rPr lang="en-US" dirty="0"/>
              <a:t>/100 </a:t>
            </a:r>
            <a:r>
              <a:rPr lang="en-US" dirty="0" smtClean="0"/>
              <a:t>mmHg: lifestyle therapy and initiation </a:t>
            </a:r>
            <a:r>
              <a:rPr lang="en-US" dirty="0"/>
              <a:t>and timely titration of two drugs or a </a:t>
            </a:r>
            <a:r>
              <a:rPr lang="en-US" dirty="0" smtClean="0"/>
              <a:t>single</a:t>
            </a:r>
            <a:r>
              <a:rPr lang="en-US" dirty="0"/>
              <a:t>-pill combination of drugs </a:t>
            </a:r>
            <a:r>
              <a:rPr lang="en-US" dirty="0" smtClean="0"/>
              <a:t>demonstrated </a:t>
            </a:r>
            <a:r>
              <a:rPr lang="en-US" dirty="0"/>
              <a:t>to reduce cardiovascular events in patients with diabetes. </a:t>
            </a:r>
            <a:r>
              <a:rPr lang="en-US" dirty="0" smtClean="0"/>
              <a:t> (</a:t>
            </a:r>
            <a:r>
              <a:rPr lang="en-US" dirty="0"/>
              <a:t>ACE inhibitors, angiotensin receptor blockers, thiazide- like diuretics, or </a:t>
            </a:r>
            <a:r>
              <a:rPr lang="en-US" dirty="0" err="1"/>
              <a:t>dihydropyridine</a:t>
            </a:r>
            <a:r>
              <a:rPr lang="en-US" dirty="0"/>
              <a:t> calcium channel blockers). </a:t>
            </a:r>
            <a:endParaRPr lang="en-US" dirty="0" smtClean="0"/>
          </a:p>
          <a:p>
            <a:r>
              <a:rPr lang="en-US" dirty="0" smtClean="0"/>
              <a:t> </a:t>
            </a:r>
            <a:r>
              <a:rPr lang="en-US" dirty="0"/>
              <a:t>Multiple-drug therapy is generally required to achieve blood pressure targets. However, combinations of ACE inhibitors and angiotensin </a:t>
            </a:r>
            <a:r>
              <a:rPr lang="en-US" dirty="0" smtClean="0"/>
              <a:t>receptor </a:t>
            </a:r>
            <a:r>
              <a:rPr lang="en-US" dirty="0"/>
              <a:t>blockers and combinations of ACE inhibitors or angiotensin </a:t>
            </a:r>
            <a:r>
              <a:rPr lang="en-US" dirty="0" smtClean="0"/>
              <a:t>receptor </a:t>
            </a:r>
            <a:r>
              <a:rPr lang="en-US" dirty="0"/>
              <a:t>blockers with direct renin </a:t>
            </a:r>
            <a:r>
              <a:rPr lang="en-US" dirty="0" smtClean="0"/>
              <a:t>inhibitors </a:t>
            </a:r>
            <a:r>
              <a:rPr lang="en-US" dirty="0"/>
              <a:t>should not be used. </a:t>
            </a:r>
          </a:p>
          <a:p>
            <a:r>
              <a:rPr lang="en-US" dirty="0" smtClean="0"/>
              <a:t> </a:t>
            </a:r>
            <a:r>
              <a:rPr lang="en-US" dirty="0"/>
              <a:t>An ACE inhibitor or angiotensin </a:t>
            </a:r>
            <a:r>
              <a:rPr lang="en-US" dirty="0" smtClean="0"/>
              <a:t>receptor </a:t>
            </a:r>
            <a:r>
              <a:rPr lang="en-US" dirty="0"/>
              <a:t>blocker, at the </a:t>
            </a:r>
            <a:r>
              <a:rPr lang="en-US" dirty="0" smtClean="0"/>
              <a:t>maximum tolerated </a:t>
            </a:r>
            <a:r>
              <a:rPr lang="en-US" dirty="0"/>
              <a:t>dose indicated for blood pressure treatment, is the </a:t>
            </a:r>
            <a:r>
              <a:rPr lang="en-US" dirty="0" smtClean="0"/>
              <a:t>recommended </a:t>
            </a:r>
            <a:r>
              <a:rPr lang="en-US" dirty="0"/>
              <a:t>first-line treatment for </a:t>
            </a:r>
            <a:r>
              <a:rPr lang="en-US" dirty="0" smtClean="0"/>
              <a:t>hy</a:t>
            </a:r>
            <a:r>
              <a:rPr lang="en-US" dirty="0"/>
              <a:t>p</a:t>
            </a:r>
            <a:r>
              <a:rPr lang="en-US" dirty="0" smtClean="0"/>
              <a:t>ertension </a:t>
            </a:r>
            <a:r>
              <a:rPr lang="en-US" dirty="0"/>
              <a:t>in patients with diabetes and urinary albumin-to-</a:t>
            </a:r>
            <a:r>
              <a:rPr lang="en-US" dirty="0" err="1"/>
              <a:t>creatinine</a:t>
            </a:r>
            <a:r>
              <a:rPr lang="en-US" dirty="0"/>
              <a:t> ratio </a:t>
            </a:r>
            <a:r>
              <a:rPr lang="en-US" dirty="0" smtClean="0"/>
              <a:t>&gt;300 </a:t>
            </a:r>
            <a:r>
              <a:rPr lang="en-US" dirty="0"/>
              <a:t>mg/g </a:t>
            </a:r>
            <a:r>
              <a:rPr lang="en-US" dirty="0" err="1"/>
              <a:t>creatinine</a:t>
            </a:r>
            <a:r>
              <a:rPr lang="en-US" dirty="0"/>
              <a:t> </a:t>
            </a:r>
            <a:r>
              <a:rPr lang="en-US" dirty="0" smtClean="0"/>
              <a:t> </a:t>
            </a:r>
            <a:r>
              <a:rPr lang="en-US" dirty="0"/>
              <a:t>or 30–299 mg/g </a:t>
            </a:r>
            <a:r>
              <a:rPr lang="en-US" dirty="0" err="1" smtClean="0"/>
              <a:t>creatinine</a:t>
            </a:r>
            <a:r>
              <a:rPr lang="en-US" dirty="0" smtClean="0"/>
              <a:t>. </a:t>
            </a:r>
            <a:r>
              <a:rPr lang="en-US" dirty="0"/>
              <a:t>If one class is not tolerated, the other should be </a:t>
            </a:r>
            <a:r>
              <a:rPr lang="en-US" dirty="0" smtClean="0"/>
              <a:t>substituted. </a:t>
            </a:r>
            <a:endParaRPr lang="en-US" dirty="0"/>
          </a:p>
          <a:p>
            <a:r>
              <a:rPr lang="en-US" dirty="0" smtClean="0"/>
              <a:t>For </a:t>
            </a:r>
            <a:r>
              <a:rPr lang="en-US" dirty="0"/>
              <a:t>patients treated with an ACE </a:t>
            </a:r>
            <a:r>
              <a:rPr lang="en-US" dirty="0" smtClean="0"/>
              <a:t>inhibitor</a:t>
            </a:r>
            <a:r>
              <a:rPr lang="en-US" dirty="0"/>
              <a:t>, angiotensin receptor blocker, or diuretic, serum </a:t>
            </a:r>
            <a:r>
              <a:rPr lang="en-US" dirty="0" err="1"/>
              <a:t>creatinine</a:t>
            </a:r>
            <a:r>
              <a:rPr lang="en-US" dirty="0"/>
              <a:t>/estimated glomerular filtration rate and serum potassium levels should be monitored at least annually. </a:t>
            </a:r>
          </a:p>
          <a:p>
            <a:endParaRPr lang="en-US" dirty="0"/>
          </a:p>
        </p:txBody>
      </p:sp>
    </p:spTree>
    <p:extLst>
      <p:ext uri="{BB962C8B-B14F-4D97-AF65-F5344CB8AC3E}">
        <p14:creationId xmlns:p14="http://schemas.microsoft.com/office/powerpoint/2010/main" val="12062586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05" y="367188"/>
            <a:ext cx="8564395" cy="1156812"/>
          </a:xfrm>
        </p:spPr>
        <p:txBody>
          <a:bodyPr>
            <a:normAutofit fontScale="90000"/>
          </a:bodyPr>
          <a:lstStyle/>
          <a:p>
            <a:r>
              <a:rPr lang="en-US" dirty="0" smtClean="0"/>
              <a:t>CLASSIFICATION AND DIAGNOSIS OF DIABETES</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pPr marL="457200" indent="-457200">
              <a:buAutoNum type="arabicPeriod"/>
            </a:pPr>
            <a:r>
              <a:rPr lang="en-US" dirty="0" smtClean="0"/>
              <a:t>Type </a:t>
            </a:r>
            <a:r>
              <a:rPr lang="en-US" dirty="0"/>
              <a:t>1 </a:t>
            </a:r>
            <a:r>
              <a:rPr lang="en-US" dirty="0" smtClean="0"/>
              <a:t>diabetes</a:t>
            </a:r>
          </a:p>
          <a:p>
            <a:pPr marL="0" indent="0">
              <a:buNone/>
            </a:pPr>
            <a:endParaRPr lang="en-US" dirty="0" smtClean="0"/>
          </a:p>
          <a:p>
            <a:pPr marL="0" indent="0">
              <a:buNone/>
            </a:pPr>
            <a:r>
              <a:rPr lang="en-US" dirty="0" smtClean="0"/>
              <a:t>2</a:t>
            </a:r>
            <a:r>
              <a:rPr lang="en-US" dirty="0"/>
              <a:t>. Type 2 diabetes </a:t>
            </a:r>
            <a:endParaRPr lang="en-US" dirty="0" smtClean="0"/>
          </a:p>
          <a:p>
            <a:pPr marL="0" indent="0">
              <a:buNone/>
            </a:pPr>
            <a:endParaRPr lang="en-US" dirty="0" smtClean="0"/>
          </a:p>
          <a:p>
            <a:pPr marL="0" indent="0">
              <a:buNone/>
            </a:pPr>
            <a:r>
              <a:rPr lang="en-US" dirty="0" smtClean="0"/>
              <a:t>3</a:t>
            </a:r>
            <a:r>
              <a:rPr lang="en-US" dirty="0"/>
              <a:t>. Gestational diabetes mellitus (GDM) </a:t>
            </a:r>
            <a:endParaRPr lang="en-US" dirty="0" smtClean="0"/>
          </a:p>
          <a:p>
            <a:pPr marL="0" indent="0">
              <a:buNone/>
            </a:pPr>
            <a:endParaRPr lang="en-US" dirty="0" smtClean="0"/>
          </a:p>
          <a:p>
            <a:pPr marL="0" indent="0">
              <a:buNone/>
            </a:pPr>
            <a:r>
              <a:rPr lang="en-US" dirty="0" smtClean="0"/>
              <a:t>4</a:t>
            </a:r>
            <a:r>
              <a:rPr lang="en-US" dirty="0"/>
              <a:t>. Specific types of diabetes due to other causes</a:t>
            </a:r>
            <a:r>
              <a:rPr lang="en-US" dirty="0" smtClean="0"/>
              <a:t>,</a:t>
            </a:r>
          </a:p>
          <a:p>
            <a:pPr marL="0" indent="0">
              <a:buNone/>
            </a:pPr>
            <a:r>
              <a:rPr lang="en-US" dirty="0" smtClean="0"/>
              <a:t> </a:t>
            </a:r>
            <a:r>
              <a:rPr lang="en-US" dirty="0"/>
              <a:t>e.g., monogenic diabetes syndromes (such as neonatal diabetes and maturity-onset diabetes of the young [MODY]), diseases of the exocrine pancreas (such as cystic fibrosis and pancreatitis), and drug- or chemical-induced diabetes (such as with glucocorticoid use, in the treatment of HIV/AIDS, or after organ transplantation)</a:t>
            </a:r>
          </a:p>
        </p:txBody>
      </p:sp>
    </p:spTree>
    <p:extLst>
      <p:ext uri="{BB962C8B-B14F-4D97-AF65-F5344CB8AC3E}">
        <p14:creationId xmlns:p14="http://schemas.microsoft.com/office/powerpoint/2010/main" val="1953312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Resistant Hypertension </a:t>
            </a:r>
          </a:p>
          <a:p>
            <a:r>
              <a:rPr lang="en-US" dirty="0"/>
              <a:t>Patients with hypertension who are not meeting blood pressure targets on three classes of antihypertensive medications (including a diuretic) should be considered for </a:t>
            </a:r>
            <a:r>
              <a:rPr lang="en-US" dirty="0" smtClean="0"/>
              <a:t>mineralocorticoid </a:t>
            </a:r>
            <a:r>
              <a:rPr lang="en-US" dirty="0"/>
              <a:t>receptor antagonist therapy. </a:t>
            </a:r>
          </a:p>
          <a:p>
            <a:endParaRPr lang="en-US" dirty="0"/>
          </a:p>
        </p:txBody>
      </p:sp>
    </p:spTree>
    <p:extLst>
      <p:ext uri="{BB962C8B-B14F-4D97-AF65-F5344CB8AC3E}">
        <p14:creationId xmlns:p14="http://schemas.microsoft.com/office/powerpoint/2010/main" val="21483101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LIPID MANAGEMENT </a:t>
            </a:r>
            <a:br>
              <a:rPr lang="en-US" dirty="0"/>
            </a:br>
            <a:endParaRPr lang="en-US" dirty="0"/>
          </a:p>
        </p:txBody>
      </p:sp>
      <p:sp>
        <p:nvSpPr>
          <p:cNvPr id="3" name="Content Placeholder 2"/>
          <p:cNvSpPr>
            <a:spLocks noGrp="1"/>
          </p:cNvSpPr>
          <p:nvPr>
            <p:ph idx="1"/>
          </p:nvPr>
        </p:nvSpPr>
        <p:spPr/>
        <p:txBody>
          <a:bodyPr/>
          <a:lstStyle/>
          <a:p>
            <a:r>
              <a:rPr lang="en-US" dirty="0"/>
              <a:t>Lifestyle modification focusing on weight loss (if indicated); the </a:t>
            </a:r>
            <a:r>
              <a:rPr lang="en-US" dirty="0" smtClean="0"/>
              <a:t>reduction </a:t>
            </a:r>
            <a:r>
              <a:rPr lang="en-US" dirty="0"/>
              <a:t>of saturated fat, trans fat, and cholesterol intake; increase of </a:t>
            </a:r>
            <a:r>
              <a:rPr lang="en-US" dirty="0" smtClean="0"/>
              <a:t>dietary </a:t>
            </a:r>
            <a:r>
              <a:rPr lang="en-US" dirty="0"/>
              <a:t>n-3 fatty acids, viscous fiber, and plant </a:t>
            </a:r>
            <a:r>
              <a:rPr lang="en-US" dirty="0" err="1"/>
              <a:t>stanols</a:t>
            </a:r>
            <a:r>
              <a:rPr lang="en-US" dirty="0"/>
              <a:t>/sterols intake; and increased physical activity should be recommended to </a:t>
            </a:r>
            <a:r>
              <a:rPr lang="en-US" dirty="0" smtClean="0"/>
              <a:t>improve </a:t>
            </a:r>
            <a:r>
              <a:rPr lang="en-US" dirty="0"/>
              <a:t>the lipid profile in patients with diabetes. </a:t>
            </a:r>
          </a:p>
          <a:p>
            <a:r>
              <a:rPr lang="en-US" dirty="0" smtClean="0"/>
              <a:t>Intensify </a:t>
            </a:r>
            <a:r>
              <a:rPr lang="en-US" dirty="0"/>
              <a:t>lifestyle therapy and </a:t>
            </a:r>
            <a:r>
              <a:rPr lang="en-US" dirty="0" smtClean="0"/>
              <a:t>optimize glycemic </a:t>
            </a:r>
            <a:r>
              <a:rPr lang="en-US" dirty="0"/>
              <a:t>control for patients with elevated triglyceride levels </a:t>
            </a:r>
            <a:r>
              <a:rPr lang="en-US" dirty="0" smtClean="0"/>
              <a:t>(&gt;50 </a:t>
            </a:r>
            <a:r>
              <a:rPr lang="en-US" dirty="0"/>
              <a:t>mg/</a:t>
            </a:r>
            <a:r>
              <a:rPr lang="en-US" dirty="0" err="1"/>
              <a:t>dL</a:t>
            </a:r>
            <a:r>
              <a:rPr lang="en-US" dirty="0"/>
              <a:t> </a:t>
            </a:r>
            <a:r>
              <a:rPr lang="en-US" dirty="0" smtClean="0"/>
              <a:t>) and</a:t>
            </a:r>
            <a:r>
              <a:rPr lang="en-US" dirty="0"/>
              <a:t>/ or low HDL cholesterol </a:t>
            </a:r>
            <a:r>
              <a:rPr lang="en-US" dirty="0" smtClean="0"/>
              <a:t>(&lt;40 </a:t>
            </a:r>
            <a:r>
              <a:rPr lang="en-US" dirty="0"/>
              <a:t>mg/</a:t>
            </a:r>
            <a:r>
              <a:rPr lang="en-US" dirty="0" err="1"/>
              <a:t>dL</a:t>
            </a:r>
            <a:r>
              <a:rPr lang="en-US" dirty="0"/>
              <a:t> </a:t>
            </a:r>
            <a:r>
              <a:rPr lang="en-US" dirty="0" smtClean="0"/>
              <a:t>for </a:t>
            </a:r>
            <a:r>
              <a:rPr lang="en-US" dirty="0"/>
              <a:t>men, </a:t>
            </a:r>
            <a:r>
              <a:rPr lang="en-US" dirty="0" smtClean="0"/>
              <a:t>&lt;50 </a:t>
            </a:r>
            <a:r>
              <a:rPr lang="en-US" dirty="0"/>
              <a:t>mg/</a:t>
            </a:r>
            <a:r>
              <a:rPr lang="en-US" dirty="0" err="1"/>
              <a:t>dL</a:t>
            </a:r>
            <a:r>
              <a:rPr lang="en-US" dirty="0"/>
              <a:t> </a:t>
            </a:r>
            <a:r>
              <a:rPr lang="en-US" dirty="0" smtClean="0"/>
              <a:t>for </a:t>
            </a:r>
            <a:r>
              <a:rPr lang="en-US" dirty="0"/>
              <a:t>women). </a:t>
            </a:r>
            <a:r>
              <a:rPr lang="en-US" dirty="0" smtClean="0"/>
              <a:t> </a:t>
            </a:r>
            <a:endParaRPr lang="en-US" dirty="0"/>
          </a:p>
          <a:p>
            <a:endParaRPr lang="en-US" dirty="0"/>
          </a:p>
        </p:txBody>
      </p:sp>
    </p:spTree>
    <p:extLst>
      <p:ext uri="{BB962C8B-B14F-4D97-AF65-F5344CB8AC3E}">
        <p14:creationId xmlns:p14="http://schemas.microsoft.com/office/powerpoint/2010/main" val="3545263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Ongoing Therapy and Monitoring With Lipid Panel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Recommendations </a:t>
            </a:r>
          </a:p>
          <a:p>
            <a:r>
              <a:rPr lang="en-US" dirty="0" smtClean="0"/>
              <a:t>In </a:t>
            </a:r>
            <a:r>
              <a:rPr lang="en-US" dirty="0"/>
              <a:t>adults not taking statins or other lipid-lowering therapy, it is reasonable to obtain a lipid profile at the time of diabetes diagnosis, at an initial </a:t>
            </a:r>
            <a:r>
              <a:rPr lang="en-US" dirty="0" smtClean="0"/>
              <a:t>medical </a:t>
            </a:r>
            <a:r>
              <a:rPr lang="en-US" dirty="0"/>
              <a:t>evaluation, and every 5 years thereafter if under the age of 40 years, or more frequently if </a:t>
            </a:r>
            <a:r>
              <a:rPr lang="en-US" dirty="0" smtClean="0"/>
              <a:t>indicated.</a:t>
            </a:r>
          </a:p>
          <a:p>
            <a:r>
              <a:rPr lang="en-US" dirty="0" smtClean="0"/>
              <a:t>Obtain </a:t>
            </a:r>
            <a:r>
              <a:rPr lang="en-US" dirty="0"/>
              <a:t>a lipid profile at initiation of statins or other lipid-lowering </a:t>
            </a:r>
            <a:r>
              <a:rPr lang="en-US" dirty="0" smtClean="0"/>
              <a:t>therapy</a:t>
            </a:r>
            <a:r>
              <a:rPr lang="en-US" dirty="0"/>
              <a:t>, 4–12 weeks after initiation or a change in dose, and annually thereafter as it may help to monitor the response to therapy and inform adherence. </a:t>
            </a:r>
          </a:p>
          <a:p>
            <a:endParaRPr lang="en-US" dirty="0"/>
          </a:p>
        </p:txBody>
      </p:sp>
    </p:spTree>
    <p:extLst>
      <p:ext uri="{BB962C8B-B14F-4D97-AF65-F5344CB8AC3E}">
        <p14:creationId xmlns:p14="http://schemas.microsoft.com/office/powerpoint/2010/main" val="1625440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Statin Treatment </a:t>
            </a:r>
            <a:br>
              <a:rPr lang="en-US" dirty="0"/>
            </a:br>
            <a:endParaRPr lang="en-US" dirty="0"/>
          </a:p>
        </p:txBody>
      </p:sp>
      <p:sp>
        <p:nvSpPr>
          <p:cNvPr id="3" name="Content Placeholder 2"/>
          <p:cNvSpPr>
            <a:spLocks noGrp="1"/>
          </p:cNvSpPr>
          <p:nvPr>
            <p:ph idx="1"/>
          </p:nvPr>
        </p:nvSpPr>
        <p:spPr>
          <a:xfrm>
            <a:off x="244809" y="1025066"/>
            <a:ext cx="8441991" cy="5451934"/>
          </a:xfrm>
        </p:spPr>
        <p:txBody>
          <a:bodyPr>
            <a:normAutofit fontScale="92500" lnSpcReduction="20000"/>
          </a:bodyPr>
          <a:lstStyle/>
          <a:p>
            <a:r>
              <a:rPr lang="en-US" dirty="0" smtClean="0"/>
              <a:t> </a:t>
            </a:r>
            <a:r>
              <a:rPr lang="en-US" dirty="0"/>
              <a:t>For patients of all ages with </a:t>
            </a:r>
            <a:r>
              <a:rPr lang="en-US" dirty="0" smtClean="0"/>
              <a:t>diabetes </a:t>
            </a:r>
            <a:r>
              <a:rPr lang="en-US" dirty="0"/>
              <a:t>and atherosclerotic </a:t>
            </a:r>
            <a:r>
              <a:rPr lang="en-US" dirty="0" smtClean="0"/>
              <a:t>cardiovascular </a:t>
            </a:r>
            <a:r>
              <a:rPr lang="en-US" dirty="0"/>
              <a:t>disease, high-intensity statin therapy should be added to lifestyle therapy. </a:t>
            </a:r>
          </a:p>
          <a:p>
            <a:r>
              <a:rPr lang="en-US" dirty="0" smtClean="0"/>
              <a:t> </a:t>
            </a:r>
            <a:r>
              <a:rPr lang="en-US" dirty="0"/>
              <a:t>For patients with diabetes aged ,40 years with additional </a:t>
            </a:r>
            <a:r>
              <a:rPr lang="en-US" dirty="0" smtClean="0"/>
              <a:t>atherosclerotic </a:t>
            </a:r>
            <a:r>
              <a:rPr lang="en-US" dirty="0"/>
              <a:t>cardiovascular disease risk factors, the patient and provider should consider using moderate- intensity statin in addition to lifestyle therapy. </a:t>
            </a:r>
            <a:endParaRPr lang="en-US" dirty="0" smtClean="0"/>
          </a:p>
          <a:p>
            <a:r>
              <a:rPr lang="en-US" dirty="0" smtClean="0"/>
              <a:t>For </a:t>
            </a:r>
            <a:r>
              <a:rPr lang="en-US" dirty="0"/>
              <a:t>patients with diabetes aged 40– 75 years </a:t>
            </a:r>
            <a:r>
              <a:rPr lang="en-US" dirty="0" smtClean="0"/>
              <a:t>and </a:t>
            </a:r>
            <a:r>
              <a:rPr lang="en-US" dirty="0"/>
              <a:t>&gt;</a:t>
            </a:r>
            <a:r>
              <a:rPr lang="en-US" dirty="0" smtClean="0"/>
              <a:t>75 </a:t>
            </a:r>
            <a:r>
              <a:rPr lang="en-US" dirty="0"/>
              <a:t>years </a:t>
            </a:r>
            <a:r>
              <a:rPr lang="en-US" dirty="0" smtClean="0"/>
              <a:t>without </a:t>
            </a:r>
            <a:r>
              <a:rPr lang="en-US" dirty="0"/>
              <a:t>atherosclerotic cardiovascular </a:t>
            </a:r>
            <a:r>
              <a:rPr lang="en-US" dirty="0" smtClean="0"/>
              <a:t>disease</a:t>
            </a:r>
            <a:r>
              <a:rPr lang="en-US" dirty="0"/>
              <a:t>, use moderate-intensity statin in addition to lifestyle therapy. </a:t>
            </a:r>
          </a:p>
          <a:p>
            <a:r>
              <a:rPr lang="en-US" dirty="0" smtClean="0"/>
              <a:t>In </a:t>
            </a:r>
            <a:r>
              <a:rPr lang="en-US" dirty="0"/>
              <a:t>clinical practice, providers may need to adjust the intensity of statin therapy based on individual patient response to medication (e.g., side effects, tolerability, LDL cholesterol levels, or percent LDL reduction on statin therapy). </a:t>
            </a:r>
            <a:endParaRPr lang="en-US" dirty="0" smtClean="0"/>
          </a:p>
          <a:p>
            <a:r>
              <a:rPr lang="en-US" dirty="0" smtClean="0"/>
              <a:t>For </a:t>
            </a:r>
            <a:r>
              <a:rPr lang="en-US" dirty="0"/>
              <a:t>patients who do not tolerate the intended intensity of statin, the maximally tolerated </a:t>
            </a:r>
            <a:r>
              <a:rPr lang="en-US" dirty="0" smtClean="0"/>
              <a:t>statin </a:t>
            </a:r>
            <a:r>
              <a:rPr lang="en-US" dirty="0"/>
              <a:t>dose should be used. </a:t>
            </a:r>
            <a:br>
              <a:rPr lang="en-US" dirty="0"/>
            </a:b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950301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405" y="566081"/>
            <a:ext cx="8564395" cy="5910919"/>
          </a:xfrm>
        </p:spPr>
        <p:txBody>
          <a:bodyPr/>
          <a:lstStyle/>
          <a:p>
            <a:r>
              <a:rPr lang="en-US" dirty="0"/>
              <a:t>For patients with diabetes and </a:t>
            </a:r>
            <a:r>
              <a:rPr lang="en-US" dirty="0" smtClean="0"/>
              <a:t>atherosclerotic </a:t>
            </a:r>
            <a:r>
              <a:rPr lang="en-US" dirty="0"/>
              <a:t>cardiovascular disease, if LDL cholesterol is </a:t>
            </a:r>
            <a:r>
              <a:rPr lang="en-US" dirty="0" smtClean="0"/>
              <a:t>&gt;70 </a:t>
            </a:r>
            <a:r>
              <a:rPr lang="en-US" dirty="0"/>
              <a:t>mg/</a:t>
            </a:r>
            <a:r>
              <a:rPr lang="en-US" dirty="0" err="1"/>
              <a:t>dL</a:t>
            </a:r>
            <a:r>
              <a:rPr lang="en-US" dirty="0"/>
              <a:t> on maximally tolerated statin dose, consider adding additional LDL- lowering therapy (such as </a:t>
            </a:r>
            <a:r>
              <a:rPr lang="en-US" dirty="0" err="1"/>
              <a:t>ezetimibe</a:t>
            </a:r>
            <a:r>
              <a:rPr lang="en-US" dirty="0"/>
              <a:t> or PCSK9 inhibitor) after evaluating the potential for further </a:t>
            </a:r>
            <a:r>
              <a:rPr lang="en-US" dirty="0" smtClean="0"/>
              <a:t>atherosclerotic </a:t>
            </a:r>
            <a:r>
              <a:rPr lang="en-US" dirty="0"/>
              <a:t>cardiovascular disease risk reduction, drug-specific ad- verse effects, and patient </a:t>
            </a:r>
            <a:r>
              <a:rPr lang="en-US" dirty="0" smtClean="0"/>
              <a:t>preferences</a:t>
            </a:r>
            <a:r>
              <a:rPr lang="en-US" dirty="0"/>
              <a:t>. </a:t>
            </a:r>
            <a:endParaRPr lang="en-US" dirty="0" smtClean="0"/>
          </a:p>
          <a:p>
            <a:r>
              <a:rPr lang="en-US" dirty="0" err="1" smtClean="0"/>
              <a:t>Ezetimibe</a:t>
            </a:r>
            <a:r>
              <a:rPr lang="en-US" dirty="0" smtClean="0"/>
              <a:t> </a:t>
            </a:r>
            <a:r>
              <a:rPr lang="en-US" dirty="0"/>
              <a:t>may be preferred </a:t>
            </a:r>
            <a:r>
              <a:rPr lang="en-US" dirty="0" smtClean="0"/>
              <a:t>due </a:t>
            </a:r>
            <a:r>
              <a:rPr lang="en-US" dirty="0"/>
              <a:t>to lower cost. </a:t>
            </a:r>
          </a:p>
          <a:p>
            <a:r>
              <a:rPr lang="en-US" dirty="0" smtClean="0"/>
              <a:t>Statin </a:t>
            </a:r>
            <a:r>
              <a:rPr lang="en-US" dirty="0"/>
              <a:t>therapy is contraindicated in </a:t>
            </a:r>
            <a:r>
              <a:rPr lang="en-US" dirty="0" smtClean="0"/>
              <a:t>pregnancy</a:t>
            </a:r>
            <a:r>
              <a:rPr lang="en-US" dirty="0"/>
              <a:t>. </a:t>
            </a:r>
          </a:p>
        </p:txBody>
      </p:sp>
    </p:spTree>
    <p:extLst>
      <p:ext uri="{BB962C8B-B14F-4D97-AF65-F5344CB8AC3E}">
        <p14:creationId xmlns:p14="http://schemas.microsoft.com/office/powerpoint/2010/main" val="2000553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673416"/>
            <a:ext cx="9144000" cy="4315642"/>
          </a:xfrm>
          <a:prstGeom prst="rect">
            <a:avLst/>
          </a:prstGeom>
        </p:spPr>
      </p:pic>
    </p:spTree>
    <p:extLst>
      <p:ext uri="{BB962C8B-B14F-4D97-AF65-F5344CB8AC3E}">
        <p14:creationId xmlns:p14="http://schemas.microsoft.com/office/powerpoint/2010/main" val="3011272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308"/>
            <a:ext cx="8229600" cy="990600"/>
          </a:xfrm>
        </p:spPr>
        <p:txBody>
          <a:bodyPr>
            <a:normAutofit fontScale="90000"/>
          </a:bodyPr>
          <a:lstStyle/>
          <a:p>
            <a:r>
              <a:rPr lang="en-US" dirty="0"/>
              <a:t>ANTIPLATELET AGENTS </a:t>
            </a:r>
            <a:br>
              <a:rPr lang="en-US" dirty="0"/>
            </a:br>
            <a:endParaRPr lang="en-US" dirty="0"/>
          </a:p>
        </p:txBody>
      </p:sp>
      <p:sp>
        <p:nvSpPr>
          <p:cNvPr id="3" name="Content Placeholder 2"/>
          <p:cNvSpPr>
            <a:spLocks noGrp="1"/>
          </p:cNvSpPr>
          <p:nvPr>
            <p:ph idx="1"/>
          </p:nvPr>
        </p:nvSpPr>
        <p:spPr>
          <a:xfrm>
            <a:off x="0" y="856773"/>
            <a:ext cx="9144000" cy="6001228"/>
          </a:xfrm>
        </p:spPr>
        <p:txBody>
          <a:bodyPr>
            <a:normAutofit/>
          </a:bodyPr>
          <a:lstStyle/>
          <a:p>
            <a:r>
              <a:rPr lang="en-US" dirty="0" smtClean="0"/>
              <a:t>Use </a:t>
            </a:r>
            <a:r>
              <a:rPr lang="en-US" dirty="0"/>
              <a:t>aspirin therapy (75–162 mg/day) as a secondary prevention strategy in those with diabetes and a history of atherosclerotic cardiovascular disease. </a:t>
            </a:r>
            <a:endParaRPr lang="en-US" dirty="0" smtClean="0"/>
          </a:p>
          <a:p>
            <a:r>
              <a:rPr lang="en-US" dirty="0" smtClean="0"/>
              <a:t>For </a:t>
            </a:r>
            <a:r>
              <a:rPr lang="en-US" dirty="0"/>
              <a:t>patients with atherosclerotic cardiovascular disease and </a:t>
            </a:r>
            <a:r>
              <a:rPr lang="en-US" dirty="0" smtClean="0"/>
              <a:t>documented </a:t>
            </a:r>
            <a:r>
              <a:rPr lang="en-US" dirty="0"/>
              <a:t>aspirin allergy, </a:t>
            </a:r>
            <a:r>
              <a:rPr lang="en-US" dirty="0" err="1"/>
              <a:t>clopidogrel</a:t>
            </a:r>
            <a:r>
              <a:rPr lang="en-US" dirty="0"/>
              <a:t> (75 mg/day) should be used. </a:t>
            </a:r>
          </a:p>
          <a:p>
            <a:r>
              <a:rPr lang="en-US" dirty="0" smtClean="0"/>
              <a:t>Dual </a:t>
            </a:r>
            <a:r>
              <a:rPr lang="en-US" dirty="0"/>
              <a:t>antiplatelet therapy </a:t>
            </a:r>
            <a:r>
              <a:rPr lang="en-US" dirty="0" smtClean="0"/>
              <a:t>for </a:t>
            </a:r>
            <a:r>
              <a:rPr lang="en-US" dirty="0"/>
              <a:t>a year after an acute coronary syndrome </a:t>
            </a:r>
            <a:r>
              <a:rPr lang="en-US" dirty="0" smtClean="0"/>
              <a:t>and </a:t>
            </a:r>
            <a:r>
              <a:rPr lang="en-US" dirty="0"/>
              <a:t>may have benefits beyond this </a:t>
            </a:r>
            <a:r>
              <a:rPr lang="en-US" dirty="0" smtClean="0"/>
              <a:t>period.</a:t>
            </a:r>
          </a:p>
          <a:p>
            <a:r>
              <a:rPr lang="en-US" dirty="0" smtClean="0"/>
              <a:t>Aspirin </a:t>
            </a:r>
            <a:r>
              <a:rPr lang="en-US" dirty="0"/>
              <a:t>therapy (75–162 mg/day) </a:t>
            </a:r>
            <a:r>
              <a:rPr lang="en-US" dirty="0" smtClean="0"/>
              <a:t>for primary </a:t>
            </a:r>
            <a:r>
              <a:rPr lang="en-US" dirty="0" smtClean="0"/>
              <a:t>prevention </a:t>
            </a:r>
            <a:r>
              <a:rPr lang="en-US" dirty="0"/>
              <a:t>strategy in those with type 1 or type 2 diabetes who are at </a:t>
            </a:r>
            <a:r>
              <a:rPr lang="en-US" dirty="0" smtClean="0"/>
              <a:t>increased </a:t>
            </a:r>
            <a:r>
              <a:rPr lang="en-US" dirty="0"/>
              <a:t>cardiovascular risk. This includes most men and women with diabetes aged </a:t>
            </a:r>
            <a:r>
              <a:rPr lang="en-US" dirty="0" smtClean="0"/>
              <a:t>&gt;50 </a:t>
            </a:r>
            <a:r>
              <a:rPr lang="en-US" dirty="0"/>
              <a:t>years who have at least one additional major risk factor (family history of premature atherosclerotic cardiovascular </a:t>
            </a:r>
            <a:r>
              <a:rPr lang="en-US" dirty="0" smtClean="0"/>
              <a:t>disease</a:t>
            </a:r>
            <a:r>
              <a:rPr lang="en-US" dirty="0"/>
              <a:t>, hypertension, dyslipidemia, smoking, or albuminuria) and are not at increased risk of bleeding. </a:t>
            </a:r>
          </a:p>
          <a:p>
            <a:endParaRPr lang="en-US" dirty="0"/>
          </a:p>
        </p:txBody>
      </p:sp>
    </p:spTree>
    <p:extLst>
      <p:ext uri="{BB962C8B-B14F-4D97-AF65-F5344CB8AC3E}">
        <p14:creationId xmlns:p14="http://schemas.microsoft.com/office/powerpoint/2010/main" val="2621824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CORONARY HEART DISEASE </a:t>
            </a:r>
            <a:br>
              <a:rPr lang="en-US" dirty="0"/>
            </a:br>
            <a:endParaRPr lang="en-US" dirty="0"/>
          </a:p>
        </p:txBody>
      </p:sp>
      <p:sp>
        <p:nvSpPr>
          <p:cNvPr id="3" name="Content Placeholder 2"/>
          <p:cNvSpPr>
            <a:spLocks noGrp="1"/>
          </p:cNvSpPr>
          <p:nvPr>
            <p:ph idx="1"/>
          </p:nvPr>
        </p:nvSpPr>
        <p:spPr>
          <a:xfrm>
            <a:off x="0" y="979168"/>
            <a:ext cx="9144000" cy="5878832"/>
          </a:xfrm>
        </p:spPr>
        <p:txBody>
          <a:bodyPr>
            <a:normAutofit fontScale="92500" lnSpcReduction="20000"/>
          </a:bodyPr>
          <a:lstStyle/>
          <a:p>
            <a:pPr marL="0" indent="0">
              <a:buNone/>
            </a:pPr>
            <a:r>
              <a:rPr lang="en-US" dirty="0" smtClean="0"/>
              <a:t>Screening </a:t>
            </a:r>
            <a:endParaRPr lang="en-US" dirty="0"/>
          </a:p>
          <a:p>
            <a:r>
              <a:rPr lang="en-US" dirty="0" smtClean="0"/>
              <a:t>In </a:t>
            </a:r>
            <a:r>
              <a:rPr lang="en-US" dirty="0"/>
              <a:t>asymptomatic patients, routine screening for coronary artery </a:t>
            </a:r>
            <a:r>
              <a:rPr lang="en-US" dirty="0" smtClean="0"/>
              <a:t>disease </a:t>
            </a:r>
            <a:r>
              <a:rPr lang="en-US" dirty="0"/>
              <a:t>is not recommended as it does not improve outcomes as long as atherosclerotic cardiovascular </a:t>
            </a:r>
            <a:r>
              <a:rPr lang="en-US" dirty="0" smtClean="0"/>
              <a:t>disease </a:t>
            </a:r>
            <a:r>
              <a:rPr lang="en-US" dirty="0"/>
              <a:t>risk factors are treated. </a:t>
            </a:r>
          </a:p>
          <a:p>
            <a:r>
              <a:rPr lang="en-US" dirty="0" smtClean="0"/>
              <a:t>Consider </a:t>
            </a:r>
            <a:r>
              <a:rPr lang="en-US" dirty="0"/>
              <a:t>investigations for coronary artery disease in the presence of any of the following: atypical cardiac symptoms (e.g., unexplained dyspnea, chest discomfort); signs or symptoms of associated vascular disease </a:t>
            </a:r>
            <a:r>
              <a:rPr lang="en-US" dirty="0" smtClean="0"/>
              <a:t>including </a:t>
            </a:r>
            <a:r>
              <a:rPr lang="en-US" dirty="0"/>
              <a:t>carotid bruits, transient ischemic attack, stroke, claudication, or </a:t>
            </a:r>
            <a:r>
              <a:rPr lang="en-US" dirty="0" smtClean="0"/>
              <a:t>peripheral </a:t>
            </a:r>
            <a:r>
              <a:rPr lang="en-US" dirty="0"/>
              <a:t>arterial disease; or </a:t>
            </a:r>
            <a:r>
              <a:rPr lang="en-US" dirty="0" smtClean="0"/>
              <a:t>ECG abnormalities </a:t>
            </a:r>
            <a:r>
              <a:rPr lang="en-US" dirty="0"/>
              <a:t>(e.g., Q waves). </a:t>
            </a:r>
            <a:endParaRPr lang="en-US" dirty="0" smtClean="0"/>
          </a:p>
          <a:p>
            <a:pPr marL="0" indent="0">
              <a:buNone/>
            </a:pPr>
            <a:r>
              <a:rPr lang="en-US" dirty="0" smtClean="0"/>
              <a:t>Treatment </a:t>
            </a:r>
            <a:endParaRPr lang="en-US" dirty="0"/>
          </a:p>
          <a:p>
            <a:r>
              <a:rPr lang="en-US" dirty="0" smtClean="0"/>
              <a:t>In </a:t>
            </a:r>
            <a:r>
              <a:rPr lang="en-US" dirty="0"/>
              <a:t>patients with known </a:t>
            </a:r>
            <a:r>
              <a:rPr lang="en-US" dirty="0" smtClean="0"/>
              <a:t>atherosclerotic </a:t>
            </a:r>
            <a:r>
              <a:rPr lang="en-US" dirty="0"/>
              <a:t>cardiovascular disease, con- sider ACE inhibitor or angiotensin receptor blocker therapy to reduce the risk of cardiovascular events. </a:t>
            </a:r>
            <a:endParaRPr lang="en-US" dirty="0" smtClean="0"/>
          </a:p>
          <a:p>
            <a:r>
              <a:rPr lang="en-US" dirty="0" smtClean="0"/>
              <a:t>In </a:t>
            </a:r>
            <a:r>
              <a:rPr lang="en-US" dirty="0"/>
              <a:t>patients with prior myocardial </a:t>
            </a:r>
            <a:r>
              <a:rPr lang="en-US" dirty="0" smtClean="0"/>
              <a:t>infarction</a:t>
            </a:r>
            <a:r>
              <a:rPr lang="en-US" dirty="0"/>
              <a:t>, b-blockers should be </a:t>
            </a:r>
            <a:r>
              <a:rPr lang="en-US" dirty="0" smtClean="0"/>
              <a:t>continued </a:t>
            </a:r>
            <a:r>
              <a:rPr lang="en-US" dirty="0"/>
              <a:t>for at least 2 years after the event. </a:t>
            </a:r>
            <a:r>
              <a:rPr lang="en-US" dirty="0" smtClean="0"/>
              <a:t> </a:t>
            </a:r>
            <a:endParaRPr lang="en-US" dirty="0"/>
          </a:p>
          <a:p>
            <a:r>
              <a:rPr lang="en-US" dirty="0" smtClean="0"/>
              <a:t>In </a:t>
            </a:r>
            <a:r>
              <a:rPr lang="en-US" dirty="0"/>
              <a:t>patients with type 2 diabetes with stable congestive heart failure, metformin may be used if estimated glomerular filtration rate </a:t>
            </a:r>
            <a:r>
              <a:rPr lang="en-US" dirty="0" smtClean="0"/>
              <a:t>remains &gt;30 </a:t>
            </a:r>
            <a:r>
              <a:rPr lang="en-US" dirty="0"/>
              <a:t>mL/min but should be avoided in unstable or hospitalized patients with congestive heart failure. </a:t>
            </a:r>
          </a:p>
        </p:txBody>
      </p:sp>
    </p:spTree>
    <p:extLst>
      <p:ext uri="{BB962C8B-B14F-4D97-AF65-F5344CB8AC3E}">
        <p14:creationId xmlns:p14="http://schemas.microsoft.com/office/powerpoint/2010/main" val="673945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8385"/>
            <a:ext cx="9144000" cy="6303393"/>
          </a:xfrm>
        </p:spPr>
        <p:txBody>
          <a:bodyPr/>
          <a:lstStyle/>
          <a:p>
            <a:r>
              <a:rPr lang="en-US" dirty="0" smtClean="0"/>
              <a:t>In </a:t>
            </a:r>
            <a:r>
              <a:rPr lang="en-US" dirty="0"/>
              <a:t>patients with type 2 diabetes and established atherosclerotic </a:t>
            </a:r>
            <a:r>
              <a:rPr lang="en-US" dirty="0" smtClean="0"/>
              <a:t>cardiovascular </a:t>
            </a:r>
            <a:r>
              <a:rPr lang="en-US" dirty="0"/>
              <a:t>disease, </a:t>
            </a:r>
            <a:r>
              <a:rPr lang="en-US" dirty="0" err="1"/>
              <a:t>antihyperglycemic</a:t>
            </a:r>
            <a:r>
              <a:rPr lang="en-US" dirty="0"/>
              <a:t> therapy should begin with lifestyle management and metformin and subsequently incorporate an agent proven to reduce major adverse </a:t>
            </a:r>
            <a:r>
              <a:rPr lang="en-US" dirty="0" smtClean="0"/>
              <a:t>cardiovascular </a:t>
            </a:r>
            <a:r>
              <a:rPr lang="en-US" dirty="0"/>
              <a:t>events and cardiovascular mortality (currently </a:t>
            </a:r>
            <a:r>
              <a:rPr lang="en-US" dirty="0" err="1"/>
              <a:t>empagliflozin</a:t>
            </a:r>
            <a:r>
              <a:rPr lang="en-US" dirty="0"/>
              <a:t> and </a:t>
            </a:r>
            <a:r>
              <a:rPr lang="en-US" dirty="0" err="1"/>
              <a:t>liraglutide</a:t>
            </a:r>
            <a:r>
              <a:rPr lang="en-US" dirty="0"/>
              <a:t>), </a:t>
            </a:r>
            <a:endParaRPr lang="en-US" dirty="0" smtClean="0"/>
          </a:p>
          <a:p>
            <a:r>
              <a:rPr lang="en-US" dirty="0" smtClean="0"/>
              <a:t>In </a:t>
            </a:r>
            <a:r>
              <a:rPr lang="en-US" dirty="0"/>
              <a:t>patients with type 2 diabetes and </a:t>
            </a:r>
            <a:r>
              <a:rPr lang="en-US" dirty="0" smtClean="0"/>
              <a:t>established </a:t>
            </a:r>
            <a:r>
              <a:rPr lang="en-US" dirty="0"/>
              <a:t>atherosclerotic cardiovascular disease, after lifestyle management and metformin, the </a:t>
            </a:r>
            <a:r>
              <a:rPr lang="en-US" dirty="0" err="1" smtClean="0"/>
              <a:t>antihyperglycemic</a:t>
            </a:r>
            <a:r>
              <a:rPr lang="en-US" dirty="0" smtClean="0"/>
              <a:t> </a:t>
            </a:r>
            <a:r>
              <a:rPr lang="en-US" dirty="0"/>
              <a:t>agent </a:t>
            </a:r>
            <a:r>
              <a:rPr lang="en-US" dirty="0" err="1"/>
              <a:t>canagliflozin</a:t>
            </a:r>
            <a:r>
              <a:rPr lang="en-US" dirty="0"/>
              <a:t> may be </a:t>
            </a:r>
            <a:r>
              <a:rPr lang="en-US" dirty="0" smtClean="0"/>
              <a:t>considered </a:t>
            </a:r>
            <a:r>
              <a:rPr lang="en-US" dirty="0"/>
              <a:t>to reduce major adverse cardiovascular events, </a:t>
            </a:r>
          </a:p>
        </p:txBody>
      </p:sp>
    </p:spTree>
    <p:extLst>
      <p:ext uri="{BB962C8B-B14F-4D97-AF65-F5344CB8AC3E}">
        <p14:creationId xmlns:p14="http://schemas.microsoft.com/office/powerpoint/2010/main" val="2226119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292" y="273309"/>
            <a:ext cx="8229600" cy="990600"/>
          </a:xfrm>
        </p:spPr>
        <p:txBody>
          <a:bodyPr>
            <a:normAutofit fontScale="90000"/>
          </a:bodyPr>
          <a:lstStyle/>
          <a:p>
            <a:r>
              <a:rPr lang="en-US" dirty="0" err="1"/>
              <a:t>Microvascular</a:t>
            </a:r>
            <a:r>
              <a:rPr lang="en-US" dirty="0"/>
              <a:t> Complications </a:t>
            </a:r>
            <a:br>
              <a:rPr lang="en-US" dirty="0"/>
            </a:br>
            <a:endParaRPr lang="en-US" dirty="0"/>
          </a:p>
        </p:txBody>
      </p:sp>
      <p:sp>
        <p:nvSpPr>
          <p:cNvPr id="3" name="Content Placeholder 2"/>
          <p:cNvSpPr>
            <a:spLocks noGrp="1"/>
          </p:cNvSpPr>
          <p:nvPr>
            <p:ph idx="1"/>
          </p:nvPr>
        </p:nvSpPr>
        <p:spPr>
          <a:xfrm>
            <a:off x="0" y="703777"/>
            <a:ext cx="9144000" cy="5863533"/>
          </a:xfrm>
        </p:spPr>
        <p:txBody>
          <a:bodyPr>
            <a:noAutofit/>
          </a:bodyPr>
          <a:lstStyle/>
          <a:p>
            <a:pPr marL="0" indent="0">
              <a:buNone/>
            </a:pPr>
            <a:r>
              <a:rPr lang="en-US" sz="2000" dirty="0"/>
              <a:t>DIABETIC KIDNEY DISEASE </a:t>
            </a:r>
          </a:p>
          <a:p>
            <a:pPr marL="0" indent="0">
              <a:buNone/>
            </a:pPr>
            <a:r>
              <a:rPr lang="en-US" sz="2000" dirty="0" smtClean="0"/>
              <a:t>Screening </a:t>
            </a:r>
            <a:endParaRPr lang="en-US" sz="2000" dirty="0"/>
          </a:p>
          <a:p>
            <a:r>
              <a:rPr lang="en-US" sz="2000" dirty="0" smtClean="0"/>
              <a:t>At </a:t>
            </a:r>
            <a:r>
              <a:rPr lang="en-US" sz="2000" dirty="0"/>
              <a:t>least once a year, assess urinary albumin (e.g., spot urinary albumin–to–</a:t>
            </a:r>
            <a:r>
              <a:rPr lang="en-US" sz="2000" dirty="0" err="1"/>
              <a:t>creatinine</a:t>
            </a:r>
            <a:r>
              <a:rPr lang="en-US" sz="2000" dirty="0"/>
              <a:t> ratio) and estimated glomerular filtration rate in patients with type 1 diabetes with duration </a:t>
            </a:r>
            <a:r>
              <a:rPr lang="en-US" sz="2000" dirty="0" smtClean="0"/>
              <a:t>of&gt;5 </a:t>
            </a:r>
            <a:r>
              <a:rPr lang="en-US" sz="2000" dirty="0"/>
              <a:t>years, in all patients with type 2 diabetes, and in all patients with comorbid hypertension. </a:t>
            </a:r>
          </a:p>
          <a:p>
            <a:pPr marL="0" indent="0">
              <a:buNone/>
            </a:pPr>
            <a:r>
              <a:rPr lang="en-US" sz="2000" dirty="0" smtClean="0"/>
              <a:t>Treatment </a:t>
            </a:r>
            <a:endParaRPr lang="en-US" sz="2000" dirty="0"/>
          </a:p>
          <a:p>
            <a:r>
              <a:rPr lang="en-US" sz="2000" dirty="0" smtClean="0"/>
              <a:t>Optimize </a:t>
            </a:r>
            <a:r>
              <a:rPr lang="en-US" sz="2000" dirty="0"/>
              <a:t>glucose control to reduce the risk or slow the progression of diabetic </a:t>
            </a:r>
            <a:r>
              <a:rPr lang="en-US" sz="2000" dirty="0" smtClean="0"/>
              <a:t>kidney disease</a:t>
            </a:r>
            <a:r>
              <a:rPr lang="en-US" sz="2000" dirty="0"/>
              <a:t>. </a:t>
            </a:r>
          </a:p>
          <a:p>
            <a:r>
              <a:rPr lang="en-US" sz="2000" dirty="0" smtClean="0"/>
              <a:t> Optimize </a:t>
            </a:r>
            <a:r>
              <a:rPr lang="en-US" sz="2000" dirty="0"/>
              <a:t>blood pressure control to reduce the risk or slow the progression of diabetic kidney disease. </a:t>
            </a:r>
          </a:p>
          <a:p>
            <a:r>
              <a:rPr lang="en-US" sz="2000" dirty="0" smtClean="0"/>
              <a:t>For </a:t>
            </a:r>
            <a:r>
              <a:rPr lang="en-US" sz="2000" dirty="0"/>
              <a:t>people with </a:t>
            </a:r>
            <a:r>
              <a:rPr lang="en-US" sz="2000" dirty="0" err="1"/>
              <a:t>nondialysis</a:t>
            </a:r>
            <a:r>
              <a:rPr lang="en-US" sz="2000" dirty="0"/>
              <a:t>-dependent diabetic kidney disease, dietary protein intake should be approximately 0.8 g/kg body weight per day (the recommended daily allowance)</a:t>
            </a:r>
            <a:r>
              <a:rPr lang="en-US" sz="2000" dirty="0" smtClean="0"/>
              <a:t>.</a:t>
            </a:r>
          </a:p>
          <a:p>
            <a:r>
              <a:rPr lang="en-US" sz="2000" dirty="0" smtClean="0"/>
              <a:t> </a:t>
            </a:r>
            <a:r>
              <a:rPr lang="en-US" sz="2000" dirty="0"/>
              <a:t>For patients on dialysis, higher levels of dietary protein intake should be considered. </a:t>
            </a:r>
            <a:endParaRPr lang="en-US" sz="2000" dirty="0" smtClean="0"/>
          </a:p>
          <a:p>
            <a:endParaRPr lang="en-US" sz="2000" dirty="0" smtClean="0"/>
          </a:p>
        </p:txBody>
      </p:sp>
    </p:spTree>
    <p:extLst>
      <p:ext uri="{BB962C8B-B14F-4D97-AF65-F5344CB8AC3E}">
        <p14:creationId xmlns:p14="http://schemas.microsoft.com/office/powerpoint/2010/main" val="302230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6589"/>
            <a:ext cx="9144000" cy="6521411"/>
          </a:xfrm>
          <a:prstGeom prst="rect">
            <a:avLst/>
          </a:prstGeom>
        </p:spPr>
      </p:pic>
    </p:spTree>
    <p:extLst>
      <p:ext uri="{BB962C8B-B14F-4D97-AF65-F5344CB8AC3E}">
        <p14:creationId xmlns:p14="http://schemas.microsoft.com/office/powerpoint/2010/main" val="408297654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04" y="397787"/>
            <a:ext cx="8889628" cy="6242195"/>
          </a:xfrm>
        </p:spPr>
        <p:txBody>
          <a:bodyPr/>
          <a:lstStyle/>
          <a:p>
            <a:r>
              <a:rPr lang="en-US" dirty="0"/>
              <a:t>In </a:t>
            </a:r>
            <a:r>
              <a:rPr lang="en-US" dirty="0" err="1"/>
              <a:t>nonpregnant</a:t>
            </a:r>
            <a:r>
              <a:rPr lang="en-US" dirty="0"/>
              <a:t> patients with diabetes and hypertension, either an ACE inhibitor or an angiotensin receptor blocker is recommended for those with modestly elevated urinary albumin–to–</a:t>
            </a:r>
            <a:r>
              <a:rPr lang="en-US" dirty="0" err="1"/>
              <a:t>creatinine</a:t>
            </a:r>
            <a:r>
              <a:rPr lang="en-US" dirty="0"/>
              <a:t> ratio (30–299 mg/g </a:t>
            </a:r>
            <a:r>
              <a:rPr lang="en-US" dirty="0" err="1"/>
              <a:t>creatinine</a:t>
            </a:r>
            <a:r>
              <a:rPr lang="en-US" dirty="0"/>
              <a:t>)  and is strongly recommended for those with urinary albumin–to– </a:t>
            </a:r>
            <a:r>
              <a:rPr lang="en-US" dirty="0" err="1"/>
              <a:t>creatinine</a:t>
            </a:r>
            <a:r>
              <a:rPr lang="en-US" dirty="0"/>
              <a:t> ratio &gt;300 mg/g </a:t>
            </a:r>
            <a:r>
              <a:rPr lang="en-US" dirty="0" err="1"/>
              <a:t>creatinine</a:t>
            </a:r>
            <a:r>
              <a:rPr lang="en-US" dirty="0"/>
              <a:t> and/or estimated GFR,60 mL/min/1.73 m</a:t>
            </a:r>
            <a:r>
              <a:rPr lang="en-US" baseline="30000" dirty="0"/>
              <a:t>2</a:t>
            </a:r>
            <a:r>
              <a:rPr lang="en-US" dirty="0"/>
              <a:t> </a:t>
            </a:r>
          </a:p>
          <a:p>
            <a:r>
              <a:rPr lang="en-US" dirty="0"/>
              <a:t>Periodically monitor serum </a:t>
            </a:r>
            <a:r>
              <a:rPr lang="en-US" dirty="0" err="1"/>
              <a:t>creatinine</a:t>
            </a:r>
            <a:r>
              <a:rPr lang="en-US" dirty="0"/>
              <a:t> and potassium levels for the development of increased </a:t>
            </a:r>
            <a:r>
              <a:rPr lang="en-US" dirty="0" err="1"/>
              <a:t>creatinine</a:t>
            </a:r>
            <a:r>
              <a:rPr lang="en-US" dirty="0"/>
              <a:t> or changes in potassium when ACE inhibitors, angiotensin receptor blockers, or diuretics are used</a:t>
            </a:r>
            <a:r>
              <a:rPr lang="en-US" dirty="0" smtClean="0"/>
              <a:t>.</a:t>
            </a:r>
          </a:p>
          <a:p>
            <a:r>
              <a:rPr lang="en-US" dirty="0"/>
              <a:t>Continued monitoring of urinary albumin–to–</a:t>
            </a:r>
            <a:r>
              <a:rPr lang="en-US" dirty="0" err="1"/>
              <a:t>creatinine</a:t>
            </a:r>
            <a:r>
              <a:rPr lang="en-US" dirty="0"/>
              <a:t> ratio in patients with albuminuria treated with an ACE inhibitor or an angiotensin receptor blocker is reasonable to assess the response to treatment and progression of diabetic kidney disease</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16735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03" y="443685"/>
            <a:ext cx="9036897" cy="6414315"/>
          </a:xfrm>
        </p:spPr>
        <p:txBody>
          <a:bodyPr>
            <a:normAutofit/>
          </a:bodyPr>
          <a:lstStyle/>
          <a:p>
            <a:r>
              <a:rPr lang="en-US" dirty="0" smtClean="0"/>
              <a:t> </a:t>
            </a:r>
            <a:r>
              <a:rPr lang="en-US" dirty="0"/>
              <a:t>An ACE inhibitor or an angiotensin receptor blocker is not </a:t>
            </a:r>
            <a:r>
              <a:rPr lang="en-US" dirty="0" smtClean="0"/>
              <a:t>recommended </a:t>
            </a:r>
            <a:r>
              <a:rPr lang="en-US" dirty="0"/>
              <a:t>for the primary prevention of diabetic kidney disease in </a:t>
            </a:r>
            <a:r>
              <a:rPr lang="en-US" dirty="0" smtClean="0"/>
              <a:t>patients </a:t>
            </a:r>
            <a:r>
              <a:rPr lang="en-US" dirty="0"/>
              <a:t>with diabetes who have </a:t>
            </a:r>
            <a:r>
              <a:rPr lang="en-US" dirty="0" smtClean="0"/>
              <a:t>normal </a:t>
            </a:r>
            <a:r>
              <a:rPr lang="en-US" dirty="0"/>
              <a:t>blood pressure, normal urinary albumin–to–</a:t>
            </a:r>
            <a:r>
              <a:rPr lang="en-US" dirty="0" err="1"/>
              <a:t>creatinine</a:t>
            </a:r>
            <a:r>
              <a:rPr lang="en-US" dirty="0"/>
              <a:t> ratio </a:t>
            </a:r>
            <a:r>
              <a:rPr lang="en-US" dirty="0" smtClean="0"/>
              <a:t>(&gt;30 </a:t>
            </a:r>
            <a:r>
              <a:rPr lang="en-US" dirty="0"/>
              <a:t>mg/g </a:t>
            </a:r>
            <a:r>
              <a:rPr lang="en-US" dirty="0" err="1"/>
              <a:t>creatinine</a:t>
            </a:r>
            <a:r>
              <a:rPr lang="en-US" dirty="0"/>
              <a:t>), and normal </a:t>
            </a:r>
            <a:r>
              <a:rPr lang="en-US" dirty="0" smtClean="0"/>
              <a:t>estimated </a:t>
            </a:r>
            <a:r>
              <a:rPr lang="en-US" dirty="0"/>
              <a:t>glomerular filtration rate. </a:t>
            </a:r>
          </a:p>
          <a:p>
            <a:r>
              <a:rPr lang="en-US" dirty="0" smtClean="0"/>
              <a:t>When </a:t>
            </a:r>
            <a:r>
              <a:rPr lang="en-US" dirty="0"/>
              <a:t>estimated glomerular filtration rate is </a:t>
            </a:r>
            <a:r>
              <a:rPr lang="en-US" dirty="0" smtClean="0"/>
              <a:t>&gt;60 </a:t>
            </a:r>
            <a:r>
              <a:rPr lang="en-US" dirty="0"/>
              <a:t>mL/min/1.73 m2, </a:t>
            </a:r>
            <a:r>
              <a:rPr lang="en-US" dirty="0" smtClean="0"/>
              <a:t>evaluate </a:t>
            </a:r>
            <a:r>
              <a:rPr lang="en-US" dirty="0"/>
              <a:t>and manage potential </a:t>
            </a:r>
            <a:r>
              <a:rPr lang="en-US" dirty="0" smtClean="0"/>
              <a:t>complications </a:t>
            </a:r>
            <a:r>
              <a:rPr lang="en-US" dirty="0"/>
              <a:t>of chronic kidney disease. </a:t>
            </a:r>
          </a:p>
          <a:p>
            <a:r>
              <a:rPr lang="en-US" dirty="0" smtClean="0"/>
              <a:t>Patients </a:t>
            </a:r>
            <a:r>
              <a:rPr lang="en-US" dirty="0"/>
              <a:t>should be referred for evaluation for renal replacement treatment if they have an estimated glomerular filtration rate ,30 mL/min/1.73 </a:t>
            </a:r>
            <a:r>
              <a:rPr lang="en-US" dirty="0" smtClean="0"/>
              <a:t>m</a:t>
            </a:r>
            <a:r>
              <a:rPr lang="en-US" baseline="30000" dirty="0" smtClean="0"/>
              <a:t>2</a:t>
            </a:r>
            <a:r>
              <a:rPr lang="en-US" dirty="0" smtClean="0"/>
              <a:t> </a:t>
            </a:r>
            <a:endParaRPr lang="en-US" dirty="0"/>
          </a:p>
          <a:p>
            <a:r>
              <a:rPr lang="en-US" dirty="0" smtClean="0"/>
              <a:t>Promptly </a:t>
            </a:r>
            <a:r>
              <a:rPr lang="en-US" dirty="0"/>
              <a:t>refer to a physician </a:t>
            </a:r>
            <a:r>
              <a:rPr lang="en-US" dirty="0" smtClean="0"/>
              <a:t>experienced </a:t>
            </a:r>
            <a:r>
              <a:rPr lang="en-US" dirty="0"/>
              <a:t>in the care of kidney disease for uncertainty about the etiology of kidney disease, difficult management issues, and rapidly progressing kidney disease. </a:t>
            </a:r>
          </a:p>
          <a:p>
            <a:endParaRPr lang="en-US" dirty="0"/>
          </a:p>
        </p:txBody>
      </p:sp>
    </p:spTree>
    <p:extLst>
      <p:ext uri="{BB962C8B-B14F-4D97-AF65-F5344CB8AC3E}">
        <p14:creationId xmlns:p14="http://schemas.microsoft.com/office/powerpoint/2010/main" val="1066725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4284"/>
            <a:ext cx="9144000" cy="6383716"/>
          </a:xfrm>
        </p:spPr>
        <p:txBody>
          <a:bodyPr>
            <a:normAutofit/>
          </a:bodyPr>
          <a:lstStyle/>
          <a:p>
            <a:r>
              <a:rPr lang="en-US" dirty="0"/>
              <a:t>DIABETIC RETINOPATHY </a:t>
            </a:r>
          </a:p>
          <a:p>
            <a:r>
              <a:rPr lang="en-US" dirty="0"/>
              <a:t>Recommendations </a:t>
            </a:r>
          </a:p>
          <a:p>
            <a:r>
              <a:rPr lang="en-US" dirty="0" smtClean="0"/>
              <a:t>Optimize </a:t>
            </a:r>
            <a:r>
              <a:rPr lang="en-US" dirty="0"/>
              <a:t>glycemic control to </a:t>
            </a:r>
            <a:r>
              <a:rPr lang="en-US" dirty="0" smtClean="0"/>
              <a:t>reduce </a:t>
            </a:r>
            <a:r>
              <a:rPr lang="en-US" dirty="0"/>
              <a:t>the risk or slow the </a:t>
            </a:r>
            <a:r>
              <a:rPr lang="en-US" dirty="0" smtClean="0"/>
              <a:t>progression </a:t>
            </a:r>
            <a:r>
              <a:rPr lang="en-US" dirty="0"/>
              <a:t>of diabetic retinopathy. </a:t>
            </a:r>
          </a:p>
          <a:p>
            <a:r>
              <a:rPr lang="en-US" dirty="0" smtClean="0"/>
              <a:t>Optimize </a:t>
            </a:r>
            <a:r>
              <a:rPr lang="en-US" dirty="0"/>
              <a:t>blood pressure and serum lipid control to reduce the risk or slow the progression of diabetic </a:t>
            </a:r>
            <a:r>
              <a:rPr lang="en-US" dirty="0" smtClean="0"/>
              <a:t>retinopathy</a:t>
            </a:r>
            <a:r>
              <a:rPr lang="en-US" dirty="0"/>
              <a:t>. </a:t>
            </a:r>
          </a:p>
          <a:p>
            <a:r>
              <a:rPr lang="en-US" dirty="0"/>
              <a:t>Screening </a:t>
            </a:r>
          </a:p>
          <a:p>
            <a:r>
              <a:rPr lang="en-US" dirty="0" smtClean="0"/>
              <a:t>Adults </a:t>
            </a:r>
            <a:r>
              <a:rPr lang="en-US" dirty="0"/>
              <a:t>with type 1 diabetes should have an initial dilated and </a:t>
            </a:r>
            <a:r>
              <a:rPr lang="en-US" dirty="0" smtClean="0"/>
              <a:t>comprehensive </a:t>
            </a:r>
            <a:r>
              <a:rPr lang="en-US" dirty="0"/>
              <a:t>eye examination by an </a:t>
            </a:r>
            <a:r>
              <a:rPr lang="en-US" dirty="0" smtClean="0"/>
              <a:t>ophthalmologist </a:t>
            </a:r>
            <a:r>
              <a:rPr lang="en-US" dirty="0"/>
              <a:t>or optometrist within 5 years after the onset of diabetes. </a:t>
            </a:r>
          </a:p>
          <a:p>
            <a:r>
              <a:rPr lang="en-US" dirty="0" smtClean="0"/>
              <a:t>Patients </a:t>
            </a:r>
            <a:r>
              <a:rPr lang="en-US" dirty="0"/>
              <a:t>with type 2 diabetes should have an initial dilated and </a:t>
            </a:r>
            <a:r>
              <a:rPr lang="en-US" dirty="0" smtClean="0"/>
              <a:t>comprehensive </a:t>
            </a:r>
            <a:r>
              <a:rPr lang="en-US" dirty="0"/>
              <a:t>eye examination by an </a:t>
            </a:r>
            <a:r>
              <a:rPr lang="en-US" dirty="0" smtClean="0"/>
              <a:t>ophthalmologist </a:t>
            </a:r>
            <a:r>
              <a:rPr lang="en-US" dirty="0"/>
              <a:t>or optometrist at the time of the diabetes diagnosis. </a:t>
            </a:r>
          </a:p>
          <a:p>
            <a:endParaRPr lang="en-US" dirty="0"/>
          </a:p>
        </p:txBody>
      </p:sp>
    </p:spTree>
    <p:extLst>
      <p:ext uri="{BB962C8B-B14F-4D97-AF65-F5344CB8AC3E}">
        <p14:creationId xmlns:p14="http://schemas.microsoft.com/office/powerpoint/2010/main" val="294482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8385"/>
            <a:ext cx="8889628" cy="6318693"/>
          </a:xfrm>
        </p:spPr>
        <p:txBody>
          <a:bodyPr>
            <a:normAutofit/>
          </a:bodyPr>
          <a:lstStyle/>
          <a:p>
            <a:r>
              <a:rPr lang="en-US" dirty="0"/>
              <a:t>there is no evidence of retinopathy for one or more annual eye exam and </a:t>
            </a:r>
            <a:r>
              <a:rPr lang="en-US" dirty="0" err="1"/>
              <a:t>glycemia</a:t>
            </a:r>
            <a:r>
              <a:rPr lang="en-US" dirty="0"/>
              <a:t> is well controlled, then exams every 1–2 years may be </a:t>
            </a:r>
            <a:r>
              <a:rPr lang="en-US" dirty="0" smtClean="0"/>
              <a:t>considered</a:t>
            </a:r>
            <a:r>
              <a:rPr lang="en-US" dirty="0"/>
              <a:t>. </a:t>
            </a:r>
            <a:endParaRPr lang="en-US" dirty="0" smtClean="0"/>
          </a:p>
          <a:p>
            <a:r>
              <a:rPr lang="en-US" dirty="0" smtClean="0"/>
              <a:t>If </a:t>
            </a:r>
            <a:r>
              <a:rPr lang="en-US" dirty="0"/>
              <a:t>any level of diabetic </a:t>
            </a:r>
            <a:r>
              <a:rPr lang="en-US" dirty="0" smtClean="0"/>
              <a:t>retinopathy </a:t>
            </a:r>
            <a:r>
              <a:rPr lang="en-US" dirty="0"/>
              <a:t>is present, subsequent dilated retinal examinations should be repeated at least annually by an ophthalmologist or optometrist. If retinopathy is progressing or sight</a:t>
            </a:r>
            <a:r>
              <a:rPr lang="en-US" dirty="0" smtClean="0"/>
              <a:t>-threatening</a:t>
            </a:r>
            <a:r>
              <a:rPr lang="en-US" dirty="0"/>
              <a:t>, then examinations will be required more frequently. </a:t>
            </a:r>
          </a:p>
          <a:p>
            <a:r>
              <a:rPr lang="en-US" dirty="0" smtClean="0"/>
              <a:t>While </a:t>
            </a:r>
            <a:r>
              <a:rPr lang="en-US" dirty="0"/>
              <a:t>retinal photography may serve as a screening tool for </a:t>
            </a:r>
            <a:r>
              <a:rPr lang="en-US" dirty="0" smtClean="0"/>
              <a:t>retinopathy</a:t>
            </a:r>
            <a:r>
              <a:rPr lang="en-US" dirty="0"/>
              <a:t>, it is not a substitute for a comprehensive eye exam. </a:t>
            </a:r>
          </a:p>
          <a:p>
            <a:r>
              <a:rPr lang="en-US" dirty="0" smtClean="0"/>
              <a:t>Women </a:t>
            </a:r>
            <a:r>
              <a:rPr lang="en-US" dirty="0"/>
              <a:t>with preexisting type 1 or type 2 diabetes who are planning pregnancy or who are pregnant should be counseled on the risk of development and/or progression of diabetic retinopathy. </a:t>
            </a:r>
          </a:p>
        </p:txBody>
      </p:sp>
    </p:spTree>
    <p:extLst>
      <p:ext uri="{BB962C8B-B14F-4D97-AF65-F5344CB8AC3E}">
        <p14:creationId xmlns:p14="http://schemas.microsoft.com/office/powerpoint/2010/main" val="3358937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3086"/>
            <a:ext cx="9144000" cy="6444914"/>
          </a:xfrm>
        </p:spPr>
        <p:txBody>
          <a:bodyPr>
            <a:normAutofit fontScale="92500" lnSpcReduction="10000"/>
          </a:bodyPr>
          <a:lstStyle/>
          <a:p>
            <a:pPr marL="0" indent="0">
              <a:buNone/>
            </a:pPr>
            <a:r>
              <a:rPr lang="en-US" dirty="0"/>
              <a:t>Treatment </a:t>
            </a:r>
          </a:p>
          <a:p>
            <a:r>
              <a:rPr lang="en-US" dirty="0" smtClean="0"/>
              <a:t>Promptly </a:t>
            </a:r>
            <a:r>
              <a:rPr lang="en-US" dirty="0"/>
              <a:t>refer patients with any level of macular edema, severe </a:t>
            </a:r>
            <a:r>
              <a:rPr lang="en-US" dirty="0" err="1"/>
              <a:t>nonproliferative</a:t>
            </a:r>
            <a:r>
              <a:rPr lang="en-US" dirty="0"/>
              <a:t> diabetic </a:t>
            </a:r>
            <a:r>
              <a:rPr lang="en-US" dirty="0" smtClean="0"/>
              <a:t>retinopathy, </a:t>
            </a:r>
            <a:r>
              <a:rPr lang="en-US" dirty="0"/>
              <a:t>or any </a:t>
            </a:r>
            <a:r>
              <a:rPr lang="en-US" dirty="0" smtClean="0"/>
              <a:t>proliferative </a:t>
            </a:r>
            <a:r>
              <a:rPr lang="en-US" dirty="0"/>
              <a:t>diabetic retinopathy to an ophthalmologist </a:t>
            </a:r>
            <a:endParaRPr lang="en-US" dirty="0" smtClean="0"/>
          </a:p>
          <a:p>
            <a:r>
              <a:rPr lang="en-US" dirty="0" smtClean="0"/>
              <a:t>The </a:t>
            </a:r>
            <a:r>
              <a:rPr lang="en-US" dirty="0"/>
              <a:t>traditional standard treatment, </a:t>
            </a:r>
            <a:r>
              <a:rPr lang="en-US" dirty="0" err="1"/>
              <a:t>panretinal</a:t>
            </a:r>
            <a:r>
              <a:rPr lang="en-US" dirty="0"/>
              <a:t> laser photocoagulation therapy, is indicated to reduce the risk of vision loss in patients with high-risk proliferative diabetic </a:t>
            </a:r>
            <a:r>
              <a:rPr lang="en-US" dirty="0" smtClean="0"/>
              <a:t>retinopathy </a:t>
            </a:r>
            <a:r>
              <a:rPr lang="en-US" dirty="0"/>
              <a:t>and, in some cases, severe non- proliferative diabetic retinopathy</a:t>
            </a:r>
            <a:r>
              <a:rPr lang="en-US" dirty="0" smtClean="0"/>
              <a:t>. </a:t>
            </a:r>
            <a:endParaRPr lang="en-US" dirty="0"/>
          </a:p>
          <a:p>
            <a:r>
              <a:rPr lang="en-US" dirty="0" err="1" smtClean="0"/>
              <a:t>Intravitreous</a:t>
            </a:r>
            <a:r>
              <a:rPr lang="en-US" dirty="0" smtClean="0"/>
              <a:t> </a:t>
            </a:r>
            <a:r>
              <a:rPr lang="en-US" dirty="0"/>
              <a:t>injections of anti– vascular endothelial growth factor </a:t>
            </a:r>
            <a:r>
              <a:rPr lang="en-US" dirty="0" err="1"/>
              <a:t>ranibizumab</a:t>
            </a:r>
            <a:r>
              <a:rPr lang="en-US" dirty="0"/>
              <a:t> are not inferior to </a:t>
            </a:r>
            <a:r>
              <a:rPr lang="en-US" dirty="0" smtClean="0"/>
              <a:t>traditional </a:t>
            </a:r>
            <a:r>
              <a:rPr lang="en-US" dirty="0" err="1"/>
              <a:t>panretinal</a:t>
            </a:r>
            <a:r>
              <a:rPr lang="en-US" dirty="0"/>
              <a:t> laser </a:t>
            </a:r>
            <a:r>
              <a:rPr lang="en-US" dirty="0" smtClean="0"/>
              <a:t>photocoagulation </a:t>
            </a:r>
            <a:r>
              <a:rPr lang="en-US" dirty="0"/>
              <a:t>and are also indicated to reduce the risk of vision loss in patients with proliferative diabetic retinopathy. </a:t>
            </a:r>
          </a:p>
          <a:p>
            <a:r>
              <a:rPr lang="en-US" dirty="0" err="1" smtClean="0"/>
              <a:t>Intravitreous</a:t>
            </a:r>
            <a:r>
              <a:rPr lang="en-US" dirty="0" smtClean="0"/>
              <a:t> </a:t>
            </a:r>
            <a:r>
              <a:rPr lang="en-US" dirty="0"/>
              <a:t>injections of anti– vascular endothelial growth factor are indicated for central-involved </a:t>
            </a:r>
            <a:r>
              <a:rPr lang="en-US" dirty="0" smtClean="0"/>
              <a:t>diabetic </a:t>
            </a:r>
            <a:r>
              <a:rPr lang="en-US" dirty="0"/>
              <a:t>macular edema, which </a:t>
            </a:r>
            <a:r>
              <a:rPr lang="en-US" dirty="0" smtClean="0"/>
              <a:t>occurs beneath the </a:t>
            </a:r>
            <a:r>
              <a:rPr lang="en-US" dirty="0" err="1" smtClean="0"/>
              <a:t>foveal</a:t>
            </a:r>
            <a:r>
              <a:rPr lang="en-US" dirty="0" smtClean="0"/>
              <a:t> </a:t>
            </a:r>
            <a:r>
              <a:rPr lang="en-US" dirty="0" err="1" smtClean="0"/>
              <a:t>centre</a:t>
            </a:r>
            <a:r>
              <a:rPr lang="en-US" dirty="0" smtClean="0"/>
              <a:t> and may threaten </a:t>
            </a:r>
            <a:r>
              <a:rPr lang="en-US" dirty="0"/>
              <a:t>reading vision. </a:t>
            </a:r>
          </a:p>
          <a:p>
            <a:r>
              <a:rPr lang="en-US" dirty="0" smtClean="0"/>
              <a:t>The </a:t>
            </a:r>
            <a:r>
              <a:rPr lang="en-US" dirty="0"/>
              <a:t>presence of retinopathy is not a </a:t>
            </a:r>
            <a:r>
              <a:rPr lang="en-US" dirty="0" smtClean="0"/>
              <a:t>contraindication </a:t>
            </a:r>
            <a:r>
              <a:rPr lang="en-US" dirty="0"/>
              <a:t>to aspirin therapy for </a:t>
            </a:r>
            <a:r>
              <a:rPr lang="en-US" dirty="0" err="1"/>
              <a:t>cardioprotection</a:t>
            </a:r>
            <a:r>
              <a:rPr lang="en-US" dirty="0"/>
              <a:t>, as aspirin does not increase the risk of retinal </a:t>
            </a:r>
            <a:r>
              <a:rPr lang="en-US" dirty="0" smtClean="0"/>
              <a:t>hemorrhage</a:t>
            </a:r>
            <a:r>
              <a:rPr lang="en-US" dirty="0"/>
              <a:t>. </a:t>
            </a:r>
          </a:p>
        </p:txBody>
      </p:sp>
    </p:spTree>
    <p:extLst>
      <p:ext uri="{BB962C8B-B14F-4D97-AF65-F5344CB8AC3E}">
        <p14:creationId xmlns:p14="http://schemas.microsoft.com/office/powerpoint/2010/main" val="662542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8386"/>
            <a:ext cx="8996732" cy="6429614"/>
          </a:xfrm>
        </p:spPr>
        <p:txBody>
          <a:bodyPr>
            <a:normAutofit/>
          </a:bodyPr>
          <a:lstStyle/>
          <a:p>
            <a:pPr marL="0" indent="0">
              <a:buNone/>
            </a:pPr>
            <a:r>
              <a:rPr lang="en-US" dirty="0"/>
              <a:t>NEUROPATHY </a:t>
            </a:r>
          </a:p>
          <a:p>
            <a:pPr marL="0" indent="0">
              <a:buNone/>
            </a:pPr>
            <a:r>
              <a:rPr lang="en-US" dirty="0"/>
              <a:t>Screening </a:t>
            </a:r>
          </a:p>
          <a:p>
            <a:r>
              <a:rPr lang="en-US" dirty="0" smtClean="0"/>
              <a:t> </a:t>
            </a:r>
            <a:r>
              <a:rPr lang="en-US" dirty="0"/>
              <a:t>All patients should be assessed for diabetic peripheral neuropathy starting at diagnosis of type 2 </a:t>
            </a:r>
            <a:r>
              <a:rPr lang="en-US" dirty="0" smtClean="0"/>
              <a:t>diabetes </a:t>
            </a:r>
            <a:r>
              <a:rPr lang="en-US" dirty="0"/>
              <a:t>and 5 years after the </a:t>
            </a:r>
            <a:r>
              <a:rPr lang="en-US" dirty="0" smtClean="0"/>
              <a:t>diagnosis </a:t>
            </a:r>
            <a:r>
              <a:rPr lang="en-US" dirty="0"/>
              <a:t>of type 1 diabetes and at least annually thereafter. </a:t>
            </a:r>
          </a:p>
          <a:p>
            <a:r>
              <a:rPr lang="en-US" dirty="0" smtClean="0"/>
              <a:t>Assessment </a:t>
            </a:r>
            <a:r>
              <a:rPr lang="en-US" dirty="0"/>
              <a:t>for distal symmetric </a:t>
            </a:r>
            <a:r>
              <a:rPr lang="en-US" dirty="0" smtClean="0"/>
              <a:t>polyneuropathy </a:t>
            </a:r>
            <a:r>
              <a:rPr lang="en-US" dirty="0"/>
              <a:t>should include a careful history and assessment of either </a:t>
            </a:r>
            <a:r>
              <a:rPr lang="en-US" dirty="0" smtClean="0"/>
              <a:t>temperature </a:t>
            </a:r>
            <a:r>
              <a:rPr lang="en-US" dirty="0"/>
              <a:t>or pinprick sensation (small- fiber function) and vibration sensation using a 128-Hz tuning fork (for large- fiber function). All patients should have annual 10-g monofilament </a:t>
            </a:r>
            <a:r>
              <a:rPr lang="en-US" dirty="0" smtClean="0"/>
              <a:t>testing </a:t>
            </a:r>
            <a:r>
              <a:rPr lang="en-US" dirty="0"/>
              <a:t>to identify feet at risk for </a:t>
            </a:r>
            <a:r>
              <a:rPr lang="en-US" dirty="0" smtClean="0"/>
              <a:t>ulceration </a:t>
            </a:r>
            <a:r>
              <a:rPr lang="en-US" dirty="0"/>
              <a:t>and amputation. </a:t>
            </a:r>
          </a:p>
          <a:p>
            <a:r>
              <a:rPr lang="en-US" dirty="0" smtClean="0"/>
              <a:t>Symptoms </a:t>
            </a:r>
            <a:r>
              <a:rPr lang="en-US" dirty="0"/>
              <a:t>and signs of autonomic neuropathy should be assessed in patients with </a:t>
            </a:r>
            <a:r>
              <a:rPr lang="en-US" dirty="0" err="1"/>
              <a:t>microvascular</a:t>
            </a:r>
            <a:r>
              <a:rPr lang="en-US" dirty="0"/>
              <a:t> </a:t>
            </a:r>
            <a:r>
              <a:rPr lang="en-US" dirty="0" smtClean="0"/>
              <a:t>complications</a:t>
            </a:r>
            <a:r>
              <a:rPr lang="en-US" dirty="0"/>
              <a:t>. </a:t>
            </a:r>
          </a:p>
          <a:p>
            <a:endParaRPr lang="en-US" dirty="0"/>
          </a:p>
          <a:p>
            <a:endParaRPr lang="en-US" dirty="0"/>
          </a:p>
        </p:txBody>
      </p:sp>
    </p:spTree>
    <p:extLst>
      <p:ext uri="{BB962C8B-B14F-4D97-AF65-F5344CB8AC3E}">
        <p14:creationId xmlns:p14="http://schemas.microsoft.com/office/powerpoint/2010/main" val="2680126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705" y="596679"/>
            <a:ext cx="8813125" cy="6073901"/>
          </a:xfrm>
        </p:spPr>
        <p:txBody>
          <a:bodyPr/>
          <a:lstStyle/>
          <a:p>
            <a:pPr marL="0" indent="0">
              <a:buNone/>
            </a:pPr>
            <a:r>
              <a:rPr lang="en-US" dirty="0"/>
              <a:t>Treatment </a:t>
            </a:r>
          </a:p>
          <a:p>
            <a:r>
              <a:rPr lang="en-US" dirty="0" smtClean="0"/>
              <a:t>Optimize </a:t>
            </a:r>
            <a:r>
              <a:rPr lang="en-US" dirty="0"/>
              <a:t>glucose control to prevent or delay the development of </a:t>
            </a:r>
            <a:r>
              <a:rPr lang="en-US" dirty="0" smtClean="0"/>
              <a:t>neuropathy </a:t>
            </a:r>
            <a:r>
              <a:rPr lang="en-US" dirty="0"/>
              <a:t>in patients with type 1 diabetes A and to slow the </a:t>
            </a:r>
            <a:r>
              <a:rPr lang="en-US" dirty="0" smtClean="0"/>
              <a:t>progression </a:t>
            </a:r>
            <a:r>
              <a:rPr lang="en-US" dirty="0"/>
              <a:t>of neuropathy in patients with type 2 diabetes. </a:t>
            </a:r>
          </a:p>
          <a:p>
            <a:r>
              <a:rPr lang="en-US" dirty="0" smtClean="0"/>
              <a:t>Assess </a:t>
            </a:r>
            <a:r>
              <a:rPr lang="en-US" dirty="0"/>
              <a:t>and treat patients to reduce pain related to diabetic peripheral neuropathy B and symptoms of </a:t>
            </a:r>
            <a:r>
              <a:rPr lang="en-US" dirty="0" smtClean="0"/>
              <a:t>autonomic </a:t>
            </a:r>
            <a:r>
              <a:rPr lang="en-US" dirty="0"/>
              <a:t>neuropathy and to </a:t>
            </a:r>
            <a:r>
              <a:rPr lang="en-US" dirty="0" smtClean="0"/>
              <a:t>improve </a:t>
            </a:r>
            <a:r>
              <a:rPr lang="en-US" dirty="0"/>
              <a:t>quality of life. </a:t>
            </a:r>
          </a:p>
          <a:p>
            <a:r>
              <a:rPr lang="en-US" dirty="0" smtClean="0"/>
              <a:t>Either </a:t>
            </a:r>
            <a:r>
              <a:rPr lang="en-US" dirty="0" err="1"/>
              <a:t>pregabalin</a:t>
            </a:r>
            <a:r>
              <a:rPr lang="en-US" dirty="0"/>
              <a:t> or duloxetine are recommended as initial </a:t>
            </a:r>
            <a:r>
              <a:rPr lang="en-US" dirty="0" smtClean="0"/>
              <a:t>pharmacologic </a:t>
            </a:r>
            <a:r>
              <a:rPr lang="en-US" dirty="0"/>
              <a:t>treatments for neuropathic pain in diabetes. </a:t>
            </a:r>
          </a:p>
          <a:p>
            <a:endParaRPr lang="en-US" dirty="0"/>
          </a:p>
        </p:txBody>
      </p:sp>
    </p:spTree>
    <p:extLst>
      <p:ext uri="{BB962C8B-B14F-4D97-AF65-F5344CB8AC3E}">
        <p14:creationId xmlns:p14="http://schemas.microsoft.com/office/powerpoint/2010/main" val="1642373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Diabetes Care in the Hospital </a:t>
            </a:r>
            <a:br>
              <a:rPr lang="en-US" dirty="0"/>
            </a:br>
            <a:endParaRPr lang="en-US" dirty="0"/>
          </a:p>
        </p:txBody>
      </p:sp>
      <p:sp>
        <p:nvSpPr>
          <p:cNvPr id="3" name="Content Placeholder 2"/>
          <p:cNvSpPr>
            <a:spLocks noGrp="1"/>
          </p:cNvSpPr>
          <p:nvPr>
            <p:ph idx="1"/>
          </p:nvPr>
        </p:nvSpPr>
        <p:spPr>
          <a:xfrm>
            <a:off x="107104" y="1147462"/>
            <a:ext cx="9036896" cy="5710538"/>
          </a:xfrm>
        </p:spPr>
        <p:txBody>
          <a:bodyPr>
            <a:normAutofit/>
          </a:bodyPr>
          <a:lstStyle/>
          <a:p>
            <a:r>
              <a:rPr lang="en-US" dirty="0" smtClean="0"/>
              <a:t>Perform </a:t>
            </a:r>
            <a:r>
              <a:rPr lang="en-US" dirty="0"/>
              <a:t>an A1C on all patients with diabetes or hyperglycemia (blood glucose </a:t>
            </a:r>
            <a:r>
              <a:rPr lang="en-US" dirty="0" smtClean="0"/>
              <a:t>&gt;140 </a:t>
            </a:r>
            <a:r>
              <a:rPr lang="en-US" dirty="0"/>
              <a:t>mg/</a:t>
            </a:r>
            <a:r>
              <a:rPr lang="en-US" dirty="0" err="1"/>
              <a:t>dL</a:t>
            </a:r>
            <a:r>
              <a:rPr lang="en-US" dirty="0"/>
              <a:t>) admitted to the hospital if not performed in the prior 3 months. </a:t>
            </a:r>
            <a:endParaRPr lang="en-US" dirty="0" smtClean="0"/>
          </a:p>
          <a:p>
            <a:r>
              <a:rPr lang="en-US" dirty="0"/>
              <a:t>GLYCEMIC </a:t>
            </a:r>
            <a:r>
              <a:rPr lang="en-US" dirty="0" smtClean="0"/>
              <a:t>TARGETS IN </a:t>
            </a:r>
            <a:r>
              <a:rPr lang="en-US" dirty="0"/>
              <a:t>HOSPITALIZED </a:t>
            </a:r>
            <a:r>
              <a:rPr lang="en-US" dirty="0" smtClean="0"/>
              <a:t>PATIENTS : </a:t>
            </a:r>
            <a:endParaRPr lang="en-US" dirty="0"/>
          </a:p>
          <a:p>
            <a:r>
              <a:rPr lang="en-US" dirty="0"/>
              <a:t>Insulin therapy should be </a:t>
            </a:r>
            <a:r>
              <a:rPr lang="en-US" dirty="0" smtClean="0"/>
              <a:t>initiated </a:t>
            </a:r>
            <a:r>
              <a:rPr lang="en-US" dirty="0"/>
              <a:t>for treatment of persistent hyperglycemia starting at a threshold </a:t>
            </a:r>
            <a:r>
              <a:rPr lang="en-US" dirty="0" smtClean="0"/>
              <a:t>&gt;180 </a:t>
            </a:r>
            <a:r>
              <a:rPr lang="en-US" dirty="0"/>
              <a:t>mg/</a:t>
            </a:r>
            <a:r>
              <a:rPr lang="en-US" dirty="0" err="1" smtClean="0"/>
              <a:t>dL</a:t>
            </a:r>
            <a:r>
              <a:rPr lang="en-US" dirty="0" smtClean="0"/>
              <a:t>. </a:t>
            </a:r>
            <a:r>
              <a:rPr lang="en-US" dirty="0"/>
              <a:t>Once insulin therapy is started, a target glucose range of 140–180 mg/</a:t>
            </a:r>
            <a:r>
              <a:rPr lang="en-US" dirty="0" err="1"/>
              <a:t>dL</a:t>
            </a:r>
            <a:r>
              <a:rPr lang="en-US" dirty="0"/>
              <a:t> </a:t>
            </a:r>
            <a:r>
              <a:rPr lang="en-US" dirty="0" smtClean="0"/>
              <a:t>is </a:t>
            </a:r>
            <a:r>
              <a:rPr lang="en-US" dirty="0"/>
              <a:t>recommended for the majority of critically ill </a:t>
            </a:r>
            <a:r>
              <a:rPr lang="en-US" dirty="0" smtClean="0"/>
              <a:t>patients </a:t>
            </a:r>
            <a:r>
              <a:rPr lang="en-US" dirty="0"/>
              <a:t>and </a:t>
            </a:r>
            <a:r>
              <a:rPr lang="en-US" dirty="0" err="1"/>
              <a:t>noncritically</a:t>
            </a:r>
            <a:r>
              <a:rPr lang="en-US" dirty="0"/>
              <a:t> ill patients. </a:t>
            </a:r>
            <a:r>
              <a:rPr lang="en-US" dirty="0" smtClean="0"/>
              <a:t> </a:t>
            </a:r>
            <a:endParaRPr lang="en-US" dirty="0"/>
          </a:p>
          <a:p>
            <a:r>
              <a:rPr lang="en-US" dirty="0" smtClean="0"/>
              <a:t>More </a:t>
            </a:r>
            <a:r>
              <a:rPr lang="en-US" dirty="0"/>
              <a:t>stringent goals, such as 110– 140 mg/</a:t>
            </a:r>
            <a:r>
              <a:rPr lang="en-US" dirty="0" err="1" smtClean="0"/>
              <a:t>dL</a:t>
            </a:r>
            <a:r>
              <a:rPr lang="en-US" dirty="0" smtClean="0"/>
              <a:t>, </a:t>
            </a:r>
            <a:r>
              <a:rPr lang="en-US" dirty="0"/>
              <a:t>may be appropriate for selected </a:t>
            </a:r>
            <a:r>
              <a:rPr lang="en-US" dirty="0" smtClean="0"/>
              <a:t>pa</a:t>
            </a:r>
            <a:r>
              <a:rPr lang="en-US" dirty="0"/>
              <a:t>t</a:t>
            </a:r>
            <a:r>
              <a:rPr lang="en-US" dirty="0" smtClean="0"/>
              <a:t>ients</a:t>
            </a:r>
            <a:r>
              <a:rPr lang="en-US" dirty="0"/>
              <a:t>, if this can be achieved </a:t>
            </a:r>
            <a:r>
              <a:rPr lang="en-US" dirty="0" smtClean="0"/>
              <a:t>without </a:t>
            </a:r>
            <a:r>
              <a:rPr lang="en-US" dirty="0"/>
              <a:t>significant hypoglycemia. </a:t>
            </a:r>
          </a:p>
          <a:p>
            <a:endParaRPr lang="en-US" dirty="0"/>
          </a:p>
          <a:p>
            <a:endParaRPr lang="en-US" dirty="0"/>
          </a:p>
        </p:txBody>
      </p:sp>
    </p:spTree>
    <p:extLst>
      <p:ext uri="{BB962C8B-B14F-4D97-AF65-F5344CB8AC3E}">
        <p14:creationId xmlns:p14="http://schemas.microsoft.com/office/powerpoint/2010/main" val="1677844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ANTIHYPERGLYCEMIC AGENTS IN HOSPITALIZED PATIENTS </a:t>
            </a:r>
          </a:p>
          <a:p>
            <a:r>
              <a:rPr lang="en-US" dirty="0"/>
              <a:t>A basal plus bolus correction insulin regimen, with the addition of </a:t>
            </a:r>
            <a:r>
              <a:rPr lang="en-US" dirty="0" smtClean="0"/>
              <a:t>nutritional </a:t>
            </a:r>
            <a:r>
              <a:rPr lang="en-US" dirty="0"/>
              <a:t>insulin in patients who have good nutritional intake, is the </a:t>
            </a:r>
            <a:r>
              <a:rPr lang="en-US" dirty="0" smtClean="0"/>
              <a:t>preferred </a:t>
            </a:r>
            <a:r>
              <a:rPr lang="en-US" dirty="0"/>
              <a:t>treatment for </a:t>
            </a:r>
            <a:r>
              <a:rPr lang="en-US" dirty="0" err="1"/>
              <a:t>noncritically</a:t>
            </a:r>
            <a:r>
              <a:rPr lang="en-US" dirty="0"/>
              <a:t> ill patients. </a:t>
            </a:r>
            <a:r>
              <a:rPr lang="en-US" dirty="0" smtClean="0"/>
              <a:t> </a:t>
            </a:r>
            <a:endParaRPr lang="en-US" dirty="0"/>
          </a:p>
          <a:p>
            <a:r>
              <a:rPr lang="en-US" dirty="0" smtClean="0"/>
              <a:t>Sole </a:t>
            </a:r>
            <a:r>
              <a:rPr lang="en-US" dirty="0"/>
              <a:t>use of sliding scale insulin in the inpatient hospital setting is strongly discouraged. </a:t>
            </a:r>
          </a:p>
          <a:p>
            <a:endParaRPr lang="en-US" dirty="0"/>
          </a:p>
        </p:txBody>
      </p:sp>
    </p:spTree>
    <p:extLst>
      <p:ext uri="{BB962C8B-B14F-4D97-AF65-F5344CB8AC3E}">
        <p14:creationId xmlns:p14="http://schemas.microsoft.com/office/powerpoint/2010/main" val="397401613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41472"/>
            <a:ext cx="9144000" cy="5676114"/>
          </a:xfrm>
          <a:prstGeom prst="rect">
            <a:avLst/>
          </a:prstGeom>
        </p:spPr>
      </p:pic>
    </p:spTree>
    <p:extLst>
      <p:ext uri="{BB962C8B-B14F-4D97-AF65-F5344CB8AC3E}">
        <p14:creationId xmlns:p14="http://schemas.microsoft.com/office/powerpoint/2010/main" val="35296444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3685"/>
            <a:ext cx="9144000" cy="6414315"/>
          </a:xfrm>
        </p:spPr>
        <p:txBody>
          <a:bodyPr/>
          <a:lstStyle/>
          <a:p>
            <a:pPr marL="0" indent="0">
              <a:buNone/>
            </a:pPr>
            <a:r>
              <a:rPr lang="en-US" b="1" u="sng" dirty="0"/>
              <a:t>Recommendations </a:t>
            </a:r>
            <a:r>
              <a:rPr lang="en-US" b="1" u="sng" dirty="0" smtClean="0"/>
              <a:t>for HbA1C</a:t>
            </a:r>
            <a:r>
              <a:rPr lang="en-US" dirty="0" smtClean="0"/>
              <a:t>:</a:t>
            </a:r>
            <a:endParaRPr lang="en-US" dirty="0"/>
          </a:p>
          <a:p>
            <a:r>
              <a:rPr lang="en-US" dirty="0" smtClean="0"/>
              <a:t>To </a:t>
            </a:r>
            <a:r>
              <a:rPr lang="en-US" dirty="0"/>
              <a:t>avoid misdiagnosis or missed diagnosis, the A1C test should be performed using a method that is certified by the NGSP and </a:t>
            </a:r>
            <a:r>
              <a:rPr lang="en-US" dirty="0" smtClean="0"/>
              <a:t>standardized </a:t>
            </a:r>
            <a:r>
              <a:rPr lang="en-US" dirty="0"/>
              <a:t>to the Diabetes Control and Complications Trial (DCCT) assay</a:t>
            </a:r>
            <a:r>
              <a:rPr lang="en-US" dirty="0" smtClean="0"/>
              <a:t>.</a:t>
            </a:r>
          </a:p>
          <a:p>
            <a:pPr marL="0" indent="0">
              <a:buNone/>
            </a:pPr>
            <a:endParaRPr lang="en-US" dirty="0"/>
          </a:p>
          <a:p>
            <a:r>
              <a:rPr lang="en-US" dirty="0" smtClean="0"/>
              <a:t>Marked </a:t>
            </a:r>
            <a:r>
              <a:rPr lang="en-US" dirty="0"/>
              <a:t>discordance between </a:t>
            </a:r>
            <a:r>
              <a:rPr lang="en-US" dirty="0" smtClean="0"/>
              <a:t>measured </a:t>
            </a:r>
            <a:r>
              <a:rPr lang="en-US" dirty="0"/>
              <a:t>A1C and plasma glucose levels </a:t>
            </a:r>
            <a:r>
              <a:rPr lang="en-US" dirty="0" smtClean="0"/>
              <a:t>- A1C </a:t>
            </a:r>
            <a:r>
              <a:rPr lang="en-US" dirty="0"/>
              <a:t>assay interference due to hemoglobin variants (i.e., </a:t>
            </a:r>
            <a:r>
              <a:rPr lang="en-US" dirty="0" err="1" smtClean="0"/>
              <a:t>hemoglobinopathies</a:t>
            </a:r>
            <a:r>
              <a:rPr lang="en-US" dirty="0"/>
              <a:t>) </a:t>
            </a:r>
            <a:r>
              <a:rPr lang="en-US" dirty="0" smtClean="0"/>
              <a:t>consider alternative test.</a:t>
            </a:r>
          </a:p>
          <a:p>
            <a:pPr marL="0" indent="0">
              <a:buNone/>
            </a:pPr>
            <a:endParaRPr lang="en-US" dirty="0"/>
          </a:p>
          <a:p>
            <a:r>
              <a:rPr lang="en-US" dirty="0" smtClean="0"/>
              <a:t>In </a:t>
            </a:r>
            <a:r>
              <a:rPr lang="en-US" dirty="0"/>
              <a:t>conditions associated with </a:t>
            </a:r>
            <a:r>
              <a:rPr lang="en-US" dirty="0" smtClean="0"/>
              <a:t>increased </a:t>
            </a:r>
            <a:r>
              <a:rPr lang="en-US" dirty="0"/>
              <a:t>red blood cell turnover, </a:t>
            </a:r>
            <a:r>
              <a:rPr lang="en-US" dirty="0" smtClean="0"/>
              <a:t>only </a:t>
            </a:r>
            <a:r>
              <a:rPr lang="en-US" dirty="0"/>
              <a:t>plasma blood glucose criteria should be used to diagnose diabetes. </a:t>
            </a:r>
          </a:p>
          <a:p>
            <a:endParaRPr lang="en-US" dirty="0" smtClean="0"/>
          </a:p>
          <a:p>
            <a:endParaRPr lang="en-US" dirty="0"/>
          </a:p>
        </p:txBody>
      </p:sp>
    </p:spTree>
    <p:extLst>
      <p:ext uri="{BB962C8B-B14F-4D97-AF65-F5344CB8AC3E}">
        <p14:creationId xmlns:p14="http://schemas.microsoft.com/office/powerpoint/2010/main" val="341684370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7942596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08072"/>
          </a:xfrm>
        </p:spPr>
        <p:txBody>
          <a:bodyPr>
            <a:noAutofit/>
          </a:bodyPr>
          <a:lstStyle/>
          <a:p>
            <a:r>
              <a:rPr lang="en-US" sz="2800" b="1" u="sng" dirty="0" smtClean="0"/>
              <a:t>Confirming the diagnosis:</a:t>
            </a:r>
            <a:endParaRPr lang="en-US" sz="2800" b="1" u="sng" dirty="0"/>
          </a:p>
        </p:txBody>
      </p:sp>
      <p:sp>
        <p:nvSpPr>
          <p:cNvPr id="3" name="Content Placeholder 2"/>
          <p:cNvSpPr>
            <a:spLocks noGrp="1"/>
          </p:cNvSpPr>
          <p:nvPr>
            <p:ph idx="1"/>
          </p:nvPr>
        </p:nvSpPr>
        <p:spPr>
          <a:xfrm>
            <a:off x="0" y="841472"/>
            <a:ext cx="8686800" cy="6016528"/>
          </a:xfrm>
        </p:spPr>
        <p:txBody>
          <a:bodyPr>
            <a:normAutofit/>
          </a:bodyPr>
          <a:lstStyle/>
          <a:p>
            <a:pPr marL="0" indent="0">
              <a:buNone/>
            </a:pPr>
            <a:endParaRPr lang="en-US" dirty="0"/>
          </a:p>
          <a:p>
            <a:r>
              <a:rPr lang="en-US" dirty="0" smtClean="0"/>
              <a:t>Unless </a:t>
            </a:r>
            <a:r>
              <a:rPr lang="en-US" dirty="0"/>
              <a:t>there is a clear clinical diagnosis (e.g., patient in a hyperglycemic crisis or with classic symptoms of </a:t>
            </a:r>
            <a:r>
              <a:rPr lang="en-US" dirty="0" smtClean="0"/>
              <a:t>hyperglycemia </a:t>
            </a:r>
            <a:r>
              <a:rPr lang="en-US" dirty="0"/>
              <a:t>and a random plasma glucose </a:t>
            </a:r>
            <a:r>
              <a:rPr lang="en-US" dirty="0" smtClean="0"/>
              <a:t>&gt;200 </a:t>
            </a:r>
            <a:r>
              <a:rPr lang="en-US" dirty="0"/>
              <a:t>mg/</a:t>
            </a:r>
            <a:r>
              <a:rPr lang="en-US" dirty="0" err="1" smtClean="0"/>
              <a:t>dL</a:t>
            </a:r>
            <a:r>
              <a:rPr lang="en-US" dirty="0" smtClean="0"/>
              <a:t>)</a:t>
            </a:r>
            <a:r>
              <a:rPr lang="en-US" dirty="0"/>
              <a:t>, a second test is required for confirmation. </a:t>
            </a:r>
            <a:endParaRPr lang="en-US" dirty="0" smtClean="0"/>
          </a:p>
          <a:p>
            <a:pPr marL="0" indent="0">
              <a:buNone/>
            </a:pPr>
            <a:endParaRPr lang="en-US" dirty="0" smtClean="0"/>
          </a:p>
          <a:p>
            <a:r>
              <a:rPr lang="en-US" dirty="0"/>
              <a:t>S</a:t>
            </a:r>
            <a:r>
              <a:rPr lang="en-US" dirty="0" smtClean="0"/>
              <a:t>ame test is to </a:t>
            </a:r>
            <a:r>
              <a:rPr lang="en-US" dirty="0"/>
              <a:t>be repeated or a different test be performed without delay using a new blood sample for </a:t>
            </a:r>
            <a:r>
              <a:rPr lang="en-US" dirty="0" smtClean="0"/>
              <a:t>confirmation</a:t>
            </a:r>
            <a:r>
              <a:rPr lang="en-US" dirty="0" smtClean="0"/>
              <a:t>.</a:t>
            </a:r>
          </a:p>
          <a:p>
            <a:pPr marL="0" indent="0">
              <a:buNone/>
            </a:pPr>
            <a:r>
              <a:rPr lang="en-US" dirty="0" smtClean="0"/>
              <a:t> </a:t>
            </a:r>
            <a:endParaRPr lang="en-US" dirty="0" smtClean="0"/>
          </a:p>
          <a:p>
            <a:r>
              <a:rPr lang="en-US" dirty="0" smtClean="0"/>
              <a:t>For </a:t>
            </a:r>
            <a:r>
              <a:rPr lang="en-US" dirty="0"/>
              <a:t>example, if the A1C is 7.0% </a:t>
            </a:r>
            <a:r>
              <a:rPr lang="en-US" dirty="0" smtClean="0"/>
              <a:t>and </a:t>
            </a:r>
            <a:r>
              <a:rPr lang="en-US" dirty="0"/>
              <a:t>a repeat result is 6.8% </a:t>
            </a:r>
            <a:r>
              <a:rPr lang="en-US" dirty="0" smtClean="0"/>
              <a:t>, </a:t>
            </a:r>
            <a:r>
              <a:rPr lang="en-US" dirty="0"/>
              <a:t>the diagnosis of diabetes is confirmed</a:t>
            </a:r>
            <a:r>
              <a:rPr lang="en-US" dirty="0" smtClean="0"/>
              <a:t>.</a:t>
            </a:r>
          </a:p>
          <a:p>
            <a:pPr marL="0" indent="0">
              <a:buNone/>
            </a:pPr>
            <a:endParaRPr lang="en-US" dirty="0" smtClean="0"/>
          </a:p>
          <a:p>
            <a:r>
              <a:rPr lang="en-US" dirty="0" smtClean="0"/>
              <a:t> </a:t>
            </a:r>
            <a:r>
              <a:rPr lang="en-US" dirty="0"/>
              <a:t>If two different tests (such as A1C and FPG) are both above the </a:t>
            </a:r>
            <a:r>
              <a:rPr lang="en-US" dirty="0" smtClean="0"/>
              <a:t>diagnostic </a:t>
            </a:r>
            <a:r>
              <a:rPr lang="en-US" dirty="0"/>
              <a:t>threshold, this also confirms the diagnosis</a:t>
            </a:r>
            <a:r>
              <a:rPr lang="en-US" dirty="0" smtClean="0"/>
              <a:t>.</a:t>
            </a:r>
          </a:p>
        </p:txBody>
      </p:sp>
    </p:spTree>
    <p:extLst>
      <p:ext uri="{BB962C8B-B14F-4D97-AF65-F5344CB8AC3E}">
        <p14:creationId xmlns:p14="http://schemas.microsoft.com/office/powerpoint/2010/main" val="5273534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508" y="596680"/>
            <a:ext cx="8914492" cy="6119800"/>
          </a:xfrm>
        </p:spPr>
        <p:txBody>
          <a:bodyPr/>
          <a:lstStyle/>
          <a:p>
            <a:r>
              <a:rPr lang="en-US" dirty="0"/>
              <a:t>On the other hand, if a patient has discordant results from two different tests, then the test result that is above the diagnostic cut point should be repeated, with consideration of the possibility of A1C assay interference. </a:t>
            </a:r>
            <a:endParaRPr lang="en-US" dirty="0" smtClean="0"/>
          </a:p>
          <a:p>
            <a:pPr marL="0" indent="0">
              <a:buNone/>
            </a:pPr>
            <a:endParaRPr lang="en-US" dirty="0" smtClean="0"/>
          </a:p>
          <a:p>
            <a:r>
              <a:rPr lang="en-US" dirty="0" smtClean="0"/>
              <a:t>The </a:t>
            </a:r>
            <a:r>
              <a:rPr lang="en-US" dirty="0"/>
              <a:t>diagnosis is made on the basis of the </a:t>
            </a:r>
            <a:r>
              <a:rPr lang="en-US" dirty="0" smtClean="0"/>
              <a:t>confirmed </a:t>
            </a:r>
            <a:r>
              <a:rPr lang="en-US" dirty="0"/>
              <a:t>test. </a:t>
            </a:r>
            <a:endParaRPr lang="en-US" dirty="0" smtClean="0"/>
          </a:p>
          <a:p>
            <a:pPr marL="0" indent="0">
              <a:buNone/>
            </a:pPr>
            <a:endParaRPr lang="en-US" dirty="0" smtClean="0"/>
          </a:p>
          <a:p>
            <a:r>
              <a:rPr lang="en-US" dirty="0" smtClean="0"/>
              <a:t>For </a:t>
            </a:r>
            <a:r>
              <a:rPr lang="en-US" dirty="0"/>
              <a:t>example, if a patient meets the diabetes criterion of the A1C (two results </a:t>
            </a:r>
            <a:r>
              <a:rPr lang="en-US" dirty="0" smtClean="0"/>
              <a:t>&gt;6.5%) </a:t>
            </a:r>
            <a:r>
              <a:rPr lang="en-US" dirty="0"/>
              <a:t>but not FPG </a:t>
            </a:r>
            <a:r>
              <a:rPr lang="en-US" dirty="0" smtClean="0"/>
              <a:t>(126 </a:t>
            </a:r>
            <a:r>
              <a:rPr lang="en-US" dirty="0"/>
              <a:t>mg/</a:t>
            </a:r>
            <a:r>
              <a:rPr lang="en-US" dirty="0" err="1" smtClean="0"/>
              <a:t>dL</a:t>
            </a:r>
            <a:r>
              <a:rPr lang="en-US" dirty="0" smtClean="0"/>
              <a:t>)</a:t>
            </a:r>
            <a:r>
              <a:rPr lang="en-US" dirty="0"/>
              <a:t>, that </a:t>
            </a:r>
            <a:r>
              <a:rPr lang="en-US" dirty="0" smtClean="0"/>
              <a:t>person </a:t>
            </a:r>
            <a:r>
              <a:rPr lang="en-US" dirty="0"/>
              <a:t>should nevertheless be considered to have diabetes.</a:t>
            </a:r>
          </a:p>
          <a:p>
            <a:endParaRPr lang="en-US" dirty="0"/>
          </a:p>
          <a:p>
            <a:endParaRPr lang="en-US" dirty="0"/>
          </a:p>
        </p:txBody>
      </p:sp>
    </p:spTree>
    <p:extLst>
      <p:ext uri="{BB962C8B-B14F-4D97-AF65-F5344CB8AC3E}">
        <p14:creationId xmlns:p14="http://schemas.microsoft.com/office/powerpoint/2010/main" val="153582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patients </a:t>
            </a:r>
            <a:r>
              <a:rPr lang="en-US" dirty="0"/>
              <a:t>have test results near the margins of the diagnostic threshold, the health care professional should follow the patient closely and repeat the test in 3–6 months. </a:t>
            </a:r>
          </a:p>
          <a:p>
            <a:endParaRPr lang="en-US" dirty="0"/>
          </a:p>
        </p:txBody>
      </p:sp>
    </p:spTree>
    <p:extLst>
      <p:ext uri="{BB962C8B-B14F-4D97-AF65-F5344CB8AC3E}">
        <p14:creationId xmlns:p14="http://schemas.microsoft.com/office/powerpoint/2010/main" val="108981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8129"/>
            <a:ext cx="8229600" cy="933270"/>
          </a:xfrm>
        </p:spPr>
        <p:txBody>
          <a:bodyPr>
            <a:normAutofit fontScale="90000"/>
          </a:bodyPr>
          <a:lstStyle/>
          <a:p>
            <a:r>
              <a:rPr lang="en-US" dirty="0"/>
              <a:t>CATEGORIES OF INCREASED RISK FOR DIABETES (PREDIABETES)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Recommendations </a:t>
            </a:r>
          </a:p>
          <a:p>
            <a:r>
              <a:rPr lang="en-US" dirty="0" smtClean="0"/>
              <a:t>Testing </a:t>
            </a:r>
            <a:r>
              <a:rPr lang="en-US" dirty="0"/>
              <a:t>for </a:t>
            </a:r>
            <a:r>
              <a:rPr lang="en-US" dirty="0" err="1"/>
              <a:t>prediabetes</a:t>
            </a:r>
            <a:r>
              <a:rPr lang="en-US" dirty="0"/>
              <a:t> and risk for future diabetes in asymptomatic people should be considered in adults of any age who are </a:t>
            </a:r>
            <a:r>
              <a:rPr lang="en-US" dirty="0" smtClean="0"/>
              <a:t>over-weight </a:t>
            </a:r>
            <a:r>
              <a:rPr lang="en-US" dirty="0"/>
              <a:t>or obese (BMI &gt;</a:t>
            </a:r>
            <a:r>
              <a:rPr lang="en-US" dirty="0" smtClean="0"/>
              <a:t>25 </a:t>
            </a:r>
            <a:r>
              <a:rPr lang="en-US" dirty="0"/>
              <a:t>kg/</a:t>
            </a:r>
            <a:r>
              <a:rPr lang="en-US" dirty="0" smtClean="0"/>
              <a:t>m</a:t>
            </a:r>
            <a:r>
              <a:rPr lang="en-US" baseline="30000" dirty="0" smtClean="0"/>
              <a:t>2 </a:t>
            </a:r>
            <a:r>
              <a:rPr lang="en-US" dirty="0" smtClean="0"/>
              <a:t>or </a:t>
            </a:r>
            <a:r>
              <a:rPr lang="en-US" dirty="0"/>
              <a:t>&gt;</a:t>
            </a:r>
            <a:r>
              <a:rPr lang="en-US" dirty="0" smtClean="0"/>
              <a:t>23 </a:t>
            </a:r>
            <a:r>
              <a:rPr lang="en-US" dirty="0"/>
              <a:t>kg/m</a:t>
            </a:r>
            <a:r>
              <a:rPr lang="en-US" baseline="30000" dirty="0"/>
              <a:t>2</a:t>
            </a:r>
            <a:r>
              <a:rPr lang="en-US" dirty="0"/>
              <a:t> </a:t>
            </a:r>
            <a:r>
              <a:rPr lang="en-US" dirty="0" smtClean="0"/>
              <a:t>in Asian Americans) </a:t>
            </a:r>
            <a:r>
              <a:rPr lang="en-US" dirty="0"/>
              <a:t>and who have one or more </a:t>
            </a:r>
            <a:r>
              <a:rPr lang="en-US" dirty="0" smtClean="0"/>
              <a:t>additional </a:t>
            </a:r>
            <a:r>
              <a:rPr lang="en-US" dirty="0"/>
              <a:t>risk factors for </a:t>
            </a:r>
            <a:r>
              <a:rPr lang="en-US" dirty="0" smtClean="0"/>
              <a:t>diabetes.</a:t>
            </a:r>
          </a:p>
          <a:p>
            <a:endParaRPr lang="en-US" dirty="0"/>
          </a:p>
          <a:p>
            <a:r>
              <a:rPr lang="en-US" dirty="0"/>
              <a:t>For all people, testing should begin at age 45 years</a:t>
            </a:r>
            <a:r>
              <a:rPr lang="en-US" dirty="0" smtClean="0"/>
              <a:t>.</a:t>
            </a:r>
          </a:p>
          <a:p>
            <a:pPr marL="0" indent="0">
              <a:buNone/>
            </a:pPr>
            <a:r>
              <a:rPr lang="en-US" dirty="0" smtClean="0"/>
              <a:t> </a:t>
            </a:r>
            <a:endParaRPr lang="en-US" dirty="0"/>
          </a:p>
          <a:p>
            <a:r>
              <a:rPr lang="en-US" dirty="0"/>
              <a:t>If tests are normal, repeat testing carried out at a minimum of 3-year intervals is reasonable.  </a:t>
            </a:r>
          </a:p>
          <a:p>
            <a:endParaRPr lang="en-US" dirty="0"/>
          </a:p>
          <a:p>
            <a:endParaRPr lang="en-US" dirty="0"/>
          </a:p>
        </p:txBody>
      </p:sp>
    </p:spTree>
    <p:extLst>
      <p:ext uri="{BB962C8B-B14F-4D97-AF65-F5344CB8AC3E}">
        <p14:creationId xmlns:p14="http://schemas.microsoft.com/office/powerpoint/2010/main" val="17223978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2838</TotalTime>
  <Words>4303</Words>
  <Application>Microsoft Macintosh PowerPoint</Application>
  <PresentationFormat>On-screen Show (4:3)</PresentationFormat>
  <Paragraphs>216</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Clarity</vt:lpstr>
      <vt:lpstr>Standards of medical care in diabetes</vt:lpstr>
      <vt:lpstr>PowerPoint Presentation</vt:lpstr>
      <vt:lpstr>CLASSIFICATION AND DIAGNOSIS OF DIABETES</vt:lpstr>
      <vt:lpstr>PowerPoint Presentation</vt:lpstr>
      <vt:lpstr>PowerPoint Presentation</vt:lpstr>
      <vt:lpstr>Confirming the diagnosis:</vt:lpstr>
      <vt:lpstr>PowerPoint Presentation</vt:lpstr>
      <vt:lpstr>PowerPoint Presentation</vt:lpstr>
      <vt:lpstr>CATEGORIES OF INCREASED RISK FOR DIABETES (PREDIABETES)  </vt:lpstr>
      <vt:lpstr>PowerPoint Presentation</vt:lpstr>
      <vt:lpstr>PRE-DIABETES</vt:lpstr>
      <vt:lpstr>PowerPoint Presentation</vt:lpstr>
      <vt:lpstr>PowerPoint Presentation</vt:lpstr>
      <vt:lpstr>PowerPoint Presentation</vt:lpstr>
      <vt:lpstr>PowerPoint Presentation</vt:lpstr>
      <vt:lpstr>Prevention or Delay of Type 2 Diabetes: </vt:lpstr>
      <vt:lpstr>PowerPoint Presentation</vt:lpstr>
      <vt:lpstr>PowerPoint Presentation</vt:lpstr>
      <vt:lpstr>PowerPoint Presentation</vt:lpstr>
      <vt:lpstr>Pharmacologic Approaches to Glycemic Treatment  </vt:lpstr>
      <vt:lpstr>PowerPoint Presentation</vt:lpstr>
      <vt:lpstr>PowerPoint Presentation</vt:lpstr>
      <vt:lpstr>PowerPoint Presentation</vt:lpstr>
      <vt:lpstr>PowerPoint Presentation</vt:lpstr>
      <vt:lpstr>PowerPoint Presentation</vt:lpstr>
      <vt:lpstr>Cardiovascular Disease and Risk  Management:  </vt:lpstr>
      <vt:lpstr>PowerPoint Presentation</vt:lpstr>
      <vt:lpstr>PowerPoint Presentation</vt:lpstr>
      <vt:lpstr>PowerPoint Presentation</vt:lpstr>
      <vt:lpstr>PowerPoint Presentation</vt:lpstr>
      <vt:lpstr>LIPID MANAGEMENT  </vt:lpstr>
      <vt:lpstr>Ongoing Therapy and Monitoring With Lipid Panel  </vt:lpstr>
      <vt:lpstr>Statin Treatment  </vt:lpstr>
      <vt:lpstr>PowerPoint Presentation</vt:lpstr>
      <vt:lpstr>PowerPoint Presentation</vt:lpstr>
      <vt:lpstr>ANTIPLATELET AGENTS  </vt:lpstr>
      <vt:lpstr>CORONARY HEART DISEASE  </vt:lpstr>
      <vt:lpstr>PowerPoint Presentation</vt:lpstr>
      <vt:lpstr>Microvascular Complications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Diabetes Care in the Hospital  </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of medical care in diabetes</dc:title>
  <dc:creator>vaishali bhagwat</dc:creator>
  <cp:lastModifiedBy>vaishali bhagwat</cp:lastModifiedBy>
  <cp:revision>27</cp:revision>
  <dcterms:created xsi:type="dcterms:W3CDTF">2018-07-04T16:18:50Z</dcterms:created>
  <dcterms:modified xsi:type="dcterms:W3CDTF">2018-07-08T20:23:31Z</dcterms:modified>
</cp:coreProperties>
</file>