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63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4" r:id="rId14"/>
    <p:sldId id="273" r:id="rId15"/>
    <p:sldId id="277" r:id="rId16"/>
    <p:sldId id="278" r:id="rId17"/>
    <p:sldId id="279" r:id="rId18"/>
    <p:sldId id="276" r:id="rId19"/>
    <p:sldId id="282" r:id="rId20"/>
    <p:sldId id="280" r:id="rId21"/>
    <p:sldId id="281" r:id="rId22"/>
    <p:sldId id="283" r:id="rId23"/>
    <p:sldId id="284" r:id="rId24"/>
    <p:sldId id="285" r:id="rId25"/>
    <p:sldId id="286" r:id="rId26"/>
    <p:sldId id="287" r:id="rId27"/>
    <p:sldId id="288" r:id="rId28"/>
    <p:sldId id="292" r:id="rId29"/>
    <p:sldId id="290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74B6-E35C-4F0D-A2AA-1DB1E9CE23B9}" type="datetimeFigureOut">
              <a:rPr lang="en-US" smtClean="0"/>
              <a:t>14/03/2018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0E2E1-DBB5-490F-A8EB-7034EDA5C3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E2E1-DBB5-490F-A8EB-7034EDA5C310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94EBFB-6EBF-4F9D-BE51-EE8255DD8F0A}" type="datetimeFigureOut">
              <a:rPr lang="en-US" smtClean="0"/>
              <a:t>13/03/2018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031EC-E04C-4FE4-96B5-6F28787EC78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267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DR.PRITI SHAHAPURE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MODERATOR- DR. S.D.MANE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APPROACH TO MYELOPATHY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Low Cervical Cord</a:t>
            </a:r>
          </a:p>
          <a:p>
            <a:pPr marL="287020" marR="5080">
              <a:lnSpc>
                <a:spcPts val="2810"/>
              </a:lnSpc>
              <a:spcBef>
                <a:spcPts val="455"/>
              </a:spcBef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  <a:tab pos="1494155" algn="l"/>
                <a:tab pos="4002404" algn="l"/>
              </a:tabLst>
            </a:pP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C5</a:t>
            </a:r>
            <a:r>
              <a:rPr lang="en-US" sz="28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C6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weakness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deltoid, </a:t>
            </a:r>
            <a:r>
              <a:rPr lang="en-US" sz="2800" spc="-45" dirty="0" err="1" smtClean="0">
                <a:latin typeface="Times New Roman" pitchFamily="18" charset="0"/>
                <a:cs typeface="Times New Roman" pitchFamily="18" charset="0"/>
              </a:rPr>
              <a:t>supraspinatus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, loss</a:t>
            </a:r>
            <a:r>
              <a:rPr lang="en-US" sz="2800" spc="-3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power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reflexes</a:t>
            </a:r>
            <a:r>
              <a:rPr lang="en-US" sz="28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biceps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"/>
              </a:spcBef>
              <a:buClr>
                <a:srgbClr val="0AD0D9"/>
              </a:buClr>
              <a:buFont typeface="Arial"/>
              <a:buChar char="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50800">
              <a:lnSpc>
                <a:spcPts val="2810"/>
              </a:lnSpc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  <a:tab pos="817880" algn="l"/>
                <a:tab pos="3909695" algn="l"/>
                <a:tab pos="6630034" algn="l"/>
              </a:tabLst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spc="-75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eakness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ound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15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pc="-7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wrist  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extensors.(radial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nerve)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"/>
              </a:spcBef>
              <a:buClr>
                <a:srgbClr val="0AD0D9"/>
              </a:buClr>
              <a:buFont typeface="Arial"/>
              <a:buChar char="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46355">
              <a:lnSpc>
                <a:spcPts val="2810"/>
              </a:lnSpc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  <a:tab pos="1205230" algn="l"/>
              </a:tabLst>
            </a:pPr>
            <a:r>
              <a:rPr lang="en-US" sz="2800" spc="-70" dirty="0" smtClean="0">
                <a:latin typeface="Times New Roman" pitchFamily="18" charset="0"/>
                <a:cs typeface="Times New Roman" pitchFamily="18" charset="0"/>
              </a:rPr>
              <a:t>C8</a:t>
            </a:r>
            <a:r>
              <a:rPr lang="en-US" sz="28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finger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wrist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flexion </a:t>
            </a: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800" spc="-2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err="1" smtClean="0">
                <a:latin typeface="Times New Roman" pitchFamily="18" charset="0"/>
                <a:cs typeface="Times New Roman" pitchFamily="18" charset="0"/>
              </a:rPr>
              <a:t>imparied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2800" spc="-35" dirty="0" err="1" smtClean="0">
                <a:latin typeface="Times New Roman" pitchFamily="18" charset="0"/>
                <a:cs typeface="Times New Roman" pitchFamily="18" charset="0"/>
              </a:rPr>
              <a:t>ulnar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 nerve)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5"/>
              </a:spcBef>
              <a:buClr>
                <a:srgbClr val="0AD0D9"/>
              </a:buClr>
              <a:buFont typeface="Arial"/>
              <a:buChar char="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Horner’s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syndrome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occur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lesion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sz="2800" spc="-3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level.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287020">
              <a:spcBef>
                <a:spcPts val="105"/>
              </a:spcBef>
              <a:buClr>
                <a:schemeClr val="accent1">
                  <a:lumMod val="75000"/>
                </a:schemeClr>
              </a:buClr>
              <a:buSzPct val="94230"/>
              <a:buNone/>
              <a:tabLst>
                <a:tab pos="287020" algn="l"/>
              </a:tabLst>
            </a:pPr>
            <a:r>
              <a:rPr lang="en-US" sz="2800" b="1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horacic Cord</a:t>
            </a:r>
          </a:p>
          <a:p>
            <a:pPr marL="287020">
              <a:spcBef>
                <a:spcPts val="105"/>
              </a:spcBef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Sensory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28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trunk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Site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midline 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back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pain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70" dirty="0" err="1" smtClean="0">
                <a:latin typeface="Times New Roman" pitchFamily="18" charset="0"/>
                <a:cs typeface="Times New Roman" pitchFamily="18" charset="0"/>
              </a:rPr>
              <a:t>Paraparesis</a:t>
            </a:r>
            <a:r>
              <a:rPr lang="en-US" sz="28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7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Paraplegia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800" spc="-1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8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imb </a:t>
            </a:r>
          </a:p>
          <a:p>
            <a:pPr marL="287020"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65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spc="-65" dirty="0" err="1" smtClean="0">
                <a:latin typeface="Times New Roman" pitchFamily="18" charset="0"/>
                <a:cs typeface="Times New Roman" pitchFamily="18" charset="0"/>
              </a:rPr>
              <a:t>eevor’s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sign</a:t>
            </a:r>
            <a:r>
              <a:rPr lang="en-US" sz="28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Bladder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bowel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involvement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  <a:buNone/>
            </a:pP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</a:t>
            </a:r>
            <a:r>
              <a:rPr lang="en-US" sz="2800" b="1" spc="-1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mbar  Cord</a:t>
            </a:r>
            <a:endParaRPr lang="en-US" sz="2800" spc="-11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  <a:buNone/>
            </a:pPr>
            <a:r>
              <a:rPr lang="en-US" sz="2400" u="sng" spc="-110" dirty="0" smtClean="0">
                <a:latin typeface="Times New Roman" pitchFamily="18" charset="0"/>
                <a:cs typeface="Times New Roman" pitchFamily="18" charset="0"/>
              </a:rPr>
              <a:t> L2-L4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715010" indent="-309245">
              <a:spcBef>
                <a:spcPts val="285"/>
              </a:spcBef>
              <a:buClr>
                <a:srgbClr val="0E6EC5"/>
              </a:buClr>
              <a:buSzPct val="84090"/>
              <a:buNone/>
              <a:tabLst>
                <a:tab pos="715010" algn="l"/>
                <a:tab pos="715645" algn="l"/>
              </a:tabLst>
            </a:pP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weakness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Flexion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adduction of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thigh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Weaken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leg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extension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400" spc="-1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knee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patellar</a:t>
            </a:r>
            <a:r>
              <a:rPr lang="en-US" sz="2400" spc="-1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reflex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Exaggerated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ankle</a:t>
            </a:r>
            <a:r>
              <a:rPr lang="en-US" sz="24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jerk. 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lang="en-US" sz="2400" spc="-140" dirty="0" smtClean="0">
                <a:latin typeface="Times New Roman" pitchFamily="18" charset="0"/>
                <a:cs typeface="Times New Roman" pitchFamily="18" charset="0"/>
              </a:rPr>
              <a:t>L5-S1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18185" indent="-312420">
              <a:spcBef>
                <a:spcPts val="285"/>
              </a:spcBef>
              <a:buClr>
                <a:srgbClr val="0E6EC5"/>
              </a:buClr>
              <a:buSzPct val="84090"/>
              <a:buNone/>
              <a:tabLst>
                <a:tab pos="718185" algn="l"/>
                <a:tab pos="718820" algn="l"/>
              </a:tabLst>
            </a:pP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paralyze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movement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foot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spc="-2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ankle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Weakness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flexion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400" spc="-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knee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Weakness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extension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thigh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indent="-247015">
              <a:spcBef>
                <a:spcPts val="265"/>
              </a:spcBef>
              <a:buClr>
                <a:srgbClr val="0E6EC5"/>
              </a:buClr>
              <a:buSzPct val="84090"/>
              <a:buNone/>
              <a:tabLst>
                <a:tab pos="653415" algn="l"/>
              </a:tabLst>
            </a:pP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of ankle 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jerks</a:t>
            </a:r>
            <a:r>
              <a:rPr lang="en-US" sz="24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0" dirty="0" smtClean="0">
                <a:latin typeface="Times New Roman" pitchFamily="18" charset="0"/>
                <a:cs typeface="Times New Roman" pitchFamily="18" charset="0"/>
              </a:rPr>
              <a:t>(L5,S1)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Conus</a:t>
            </a:r>
            <a:r>
              <a:rPr lang="en-US" dirty="0" smtClean="0"/>
              <a:t> </a:t>
            </a:r>
            <a:r>
              <a:rPr lang="en-US" dirty="0" err="1" smtClean="0"/>
              <a:t>Medullaris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5105400"/>
          </a:xfrm>
        </p:spPr>
        <p:txBody>
          <a:bodyPr>
            <a:normAutofit lnSpcReduction="10000"/>
          </a:bodyPr>
          <a:lstStyle/>
          <a:p>
            <a:pPr marL="287020">
              <a:lnSpc>
                <a:spcPts val="2380"/>
              </a:lnSpc>
              <a:spcBef>
                <a:spcPts val="95"/>
              </a:spcBef>
              <a:buClr>
                <a:srgbClr val="0AD0D9"/>
              </a:buClr>
              <a:buSzPct val="95454"/>
              <a:buNone/>
              <a:tabLst>
                <a:tab pos="286385" algn="l"/>
                <a:tab pos="287020" algn="l"/>
              </a:tabLst>
            </a:pP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Lesion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vertebral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600" spc="-140" dirty="0" smtClean="0">
                <a:latin typeface="Times New Roman" pitchFamily="18" charset="0"/>
                <a:cs typeface="Times New Roman" pitchFamily="18" charset="0"/>
              </a:rPr>
              <a:t>L2</a:t>
            </a:r>
            <a:r>
              <a:rPr lang="en-US" sz="2600" spc="-1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affects </a:t>
            </a:r>
            <a:r>
              <a:rPr lang="en-US" sz="2600" spc="-30" dirty="0" err="1" smtClean="0">
                <a:latin typeface="Times New Roman" pitchFamily="18" charset="0"/>
                <a:cs typeface="Times New Roman" pitchFamily="18" charset="0"/>
              </a:rPr>
              <a:t>conus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40" dirty="0" err="1" smtClean="0">
                <a:latin typeface="Times New Roman" pitchFamily="18" charset="0"/>
                <a:cs typeface="Times New Roman" pitchFamily="18" charset="0"/>
              </a:rPr>
              <a:t>medullaris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3181"/>
              <a:buNone/>
              <a:tabLst>
                <a:tab pos="286385" algn="l"/>
                <a:tab pos="287020" algn="l"/>
              </a:tabLst>
            </a:pPr>
            <a:r>
              <a:rPr lang="en-US" sz="2600" spc="-50" dirty="0" smtClean="0">
                <a:latin typeface="Times New Roman" pitchFamily="18" charset="0"/>
                <a:cs typeface="Times New Roman" pitchFamily="18" charset="0"/>
              </a:rPr>
              <a:t>Bilateral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saddle </a:t>
            </a:r>
            <a:r>
              <a:rPr lang="en-US" sz="2600" spc="-35" dirty="0" err="1" smtClean="0">
                <a:latin typeface="Times New Roman" pitchFamily="18" charset="0"/>
                <a:cs typeface="Times New Roman" pitchFamily="18" charset="0"/>
              </a:rPr>
              <a:t>anaesthesia</a:t>
            </a:r>
            <a:r>
              <a:rPr lang="en-US" sz="2600" spc="-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95" dirty="0" smtClean="0">
                <a:latin typeface="Times New Roman" pitchFamily="18" charset="0"/>
                <a:cs typeface="Times New Roman" pitchFamily="18" charset="0"/>
              </a:rPr>
              <a:t>(S3-S5</a:t>
            </a:r>
            <a:r>
              <a:rPr lang="en-US" sz="2600" spc="-95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5080">
              <a:lnSpc>
                <a:spcPct val="80000"/>
              </a:lnSpc>
              <a:spcBef>
                <a:spcPts val="530"/>
              </a:spcBef>
              <a:buClr>
                <a:srgbClr val="0AD0D9"/>
              </a:buClr>
              <a:buSzPct val="93181"/>
              <a:buNone/>
              <a:tabLst>
                <a:tab pos="286385" algn="l"/>
                <a:tab pos="287020" algn="l"/>
                <a:tab pos="2935605" algn="l"/>
                <a:tab pos="4055745" algn="l"/>
              </a:tabLst>
            </a:pPr>
            <a:r>
              <a:rPr lang="en-US" sz="2600" spc="-75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600" spc="-9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ese</a:t>
            </a:r>
            <a:r>
              <a:rPr lang="en-US" sz="2600" spc="-1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atio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spc="-45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sudden bila</a:t>
            </a:r>
            <a:r>
              <a:rPr lang="en-US" sz="2600" spc="-5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600" spc="-7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600" spc="-15" dirty="0" smtClean="0"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symmetrical.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lnSpc>
                <a:spcPts val="2375"/>
              </a:lnSpc>
              <a:buClr>
                <a:srgbClr val="0AD0D9"/>
              </a:buClr>
              <a:buSzPct val="93181"/>
              <a:buNone/>
              <a:tabLst>
                <a:tab pos="286385" algn="l"/>
                <a:tab pos="287020" algn="l"/>
              </a:tabLst>
            </a:pP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Prominent </a:t>
            </a: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bowel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bladder 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dysfunction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lnSpc>
                <a:spcPts val="2375"/>
              </a:lnSpc>
              <a:buClr>
                <a:srgbClr val="0AD0D9"/>
              </a:buClr>
              <a:buSzPct val="95454"/>
              <a:buNone/>
              <a:tabLst>
                <a:tab pos="286385" algn="l"/>
                <a:tab pos="287020" algn="l"/>
              </a:tabLst>
            </a:pPr>
            <a:r>
              <a:rPr lang="en-US" sz="2600" spc="-55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anal 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reflexes </a:t>
            </a:r>
            <a:r>
              <a:rPr lang="en-US" sz="2600" spc="-75" dirty="0" smtClean="0">
                <a:latin typeface="Times New Roman" pitchFamily="18" charset="0"/>
                <a:cs typeface="Times New Roman" pitchFamily="18" charset="0"/>
              </a:rPr>
              <a:t>(S4-S5)</a:t>
            </a:r>
            <a:r>
              <a:rPr lang="en-US" sz="2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spc="-35" dirty="0" err="1" smtClean="0">
                <a:latin typeface="Times New Roman" pitchFamily="18" charset="0"/>
                <a:cs typeface="Times New Roman" pitchFamily="18" charset="0"/>
              </a:rPr>
              <a:t>bulbocavernosus</a:t>
            </a:r>
            <a:r>
              <a:rPr lang="en-US" sz="2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80" dirty="0" smtClean="0">
                <a:latin typeface="Times New Roman" pitchFamily="18" charset="0"/>
                <a:cs typeface="Times New Roman" pitchFamily="18" charset="0"/>
              </a:rPr>
              <a:t>(S2-S4)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3181"/>
              <a:buNone/>
              <a:tabLst>
                <a:tab pos="286385" algn="l"/>
                <a:tab pos="287020" algn="l"/>
              </a:tabLst>
            </a:pPr>
            <a:r>
              <a:rPr lang="en-US" sz="2600" spc="-55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anal </a:t>
            </a:r>
            <a:r>
              <a:rPr lang="en-US" sz="2600" spc="-15" dirty="0" smtClean="0">
                <a:latin typeface="Times New Roman" pitchFamily="18" charset="0"/>
                <a:cs typeface="Times New Roman" pitchFamily="18" charset="0"/>
              </a:rPr>
              <a:t>tone, Impotence</a:t>
            </a:r>
          </a:p>
          <a:p>
            <a:pPr marL="287020">
              <a:buClr>
                <a:srgbClr val="0AD0D9"/>
              </a:buClr>
              <a:buSzPct val="93181"/>
              <a:buNone/>
              <a:tabLst>
                <a:tab pos="286385" algn="l"/>
                <a:tab pos="287020" algn="l"/>
              </a:tabLst>
            </a:pPr>
            <a:r>
              <a:rPr lang="en-US" sz="2600" spc="-45" dirty="0" smtClean="0">
                <a:latin typeface="Times New Roman" pitchFamily="18" charset="0"/>
                <a:cs typeface="Times New Roman" pitchFamily="18" charset="0"/>
              </a:rPr>
              <a:t>Preserved 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motor </a:t>
            </a:r>
            <a:r>
              <a:rPr lang="en-US" sz="2600" spc="-15" dirty="0" smtClean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45" dirty="0" smtClean="0">
                <a:latin typeface="Times New Roman" pitchFamily="18" charset="0"/>
                <a:cs typeface="Times New Roman" pitchFamily="18" charset="0"/>
              </a:rPr>
              <a:t>lower 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limbs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including ankle</a:t>
            </a:r>
            <a:r>
              <a:rPr lang="en-US" sz="2600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45" dirty="0" smtClean="0">
                <a:latin typeface="Times New Roman" pitchFamily="18" charset="0"/>
                <a:cs typeface="Times New Roman" pitchFamily="18" charset="0"/>
              </a:rPr>
              <a:t>jerk.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3181"/>
              <a:buFont typeface="Arial"/>
              <a:buChar char=""/>
              <a:tabLst>
                <a:tab pos="286385" algn="l"/>
                <a:tab pos="287020" algn="l"/>
              </a:tabLst>
            </a:pPr>
            <a:endParaRPr lang="en-US" sz="2800" dirty="0" smtClean="0">
              <a:cs typeface="Georgia"/>
            </a:endParaRPr>
          </a:p>
          <a:p>
            <a:endParaRPr lang="en-US" dirty="0"/>
          </a:p>
        </p:txBody>
      </p:sp>
      <p:sp>
        <p:nvSpPr>
          <p:cNvPr id="5" name="object 9"/>
          <p:cNvSpPr>
            <a:spLocks noGrp="1"/>
          </p:cNvSpPr>
          <p:nvPr>
            <p:ph sz="half" idx="2"/>
          </p:nvPr>
        </p:nvSpPr>
        <p:spPr>
          <a:xfrm>
            <a:off x="4953000" y="1371600"/>
            <a:ext cx="373380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dirty="0" err="1" smtClean="0"/>
              <a:t>Equina</a:t>
            </a:r>
            <a:r>
              <a:rPr lang="en-US" dirty="0" smtClean="0"/>
              <a:t> Syndrome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8503920" cy="457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Injury to multiple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lumbosacral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nerve roots within the spinal canal distal to the termination of the spinal cord.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Composed of lumbar, sacral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coccygeal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nerve roots.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Asymmetric leg weakness and sensory loss.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areflexia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lower extremities.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Relative sparing of bowel and bladder function.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patterns of Spinal Cord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Brown-</a:t>
            </a:r>
            <a:r>
              <a:rPr lang="en-US" u="sng" dirty="0" err="1" smtClean="0"/>
              <a:t>Sequard</a:t>
            </a:r>
            <a:r>
              <a:rPr lang="en-US" u="sng" dirty="0" smtClean="0"/>
              <a:t> Syndrome</a:t>
            </a:r>
          </a:p>
          <a:p>
            <a:pPr marL="287020">
              <a:spcBef>
                <a:spcPts val="425"/>
              </a:spcBef>
              <a:buClr>
                <a:srgbClr val="0AD0D9"/>
              </a:buClr>
              <a:buSzPct val="94230"/>
              <a:buNone/>
              <a:tabLst>
                <a:tab pos="287020" algn="l"/>
              </a:tabLst>
            </a:pPr>
            <a:r>
              <a:rPr lang="en-US" sz="2600" spc="-45" dirty="0" smtClean="0">
                <a:cs typeface="Georgia"/>
              </a:rPr>
              <a:t>  </a:t>
            </a:r>
            <a:r>
              <a:rPr lang="en-US" sz="2600" spc="-45" dirty="0" err="1" smtClean="0">
                <a:cs typeface="Georgia"/>
              </a:rPr>
              <a:t>Hemicord</a:t>
            </a:r>
            <a:r>
              <a:rPr lang="en-US" sz="2600" spc="-5" dirty="0" smtClean="0">
                <a:cs typeface="Georgia"/>
              </a:rPr>
              <a:t> </a:t>
            </a:r>
            <a:r>
              <a:rPr lang="en-US" sz="2600" spc="-25" dirty="0" smtClean="0">
                <a:cs typeface="Georgia"/>
              </a:rPr>
              <a:t>lesion</a:t>
            </a:r>
            <a:endParaRPr lang="en-US" sz="2600" dirty="0" smtClean="0"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300"/>
              </a:spcBef>
              <a:buClr>
                <a:srgbClr val="0E6EC5"/>
              </a:buClr>
              <a:buSzPct val="85416"/>
              <a:buNone/>
              <a:tabLst>
                <a:tab pos="653415" algn="l"/>
              </a:tabLst>
            </a:pPr>
            <a:r>
              <a:rPr lang="en-US" sz="2400" spc="-50" dirty="0" err="1" smtClean="0">
                <a:solidFill>
                  <a:srgbClr val="002060"/>
                </a:solidFill>
                <a:cs typeface="Georgia"/>
              </a:rPr>
              <a:t>Ipsilateral</a:t>
            </a:r>
            <a:endParaRPr lang="en-US" sz="2400" dirty="0" smtClean="0">
              <a:solidFill>
                <a:srgbClr val="002060"/>
              </a:solidFill>
              <a:cs typeface="Georgia"/>
            </a:endParaRPr>
          </a:p>
          <a:p>
            <a:pPr marL="927100" lvl="2" indent="-247015">
              <a:lnSpc>
                <a:spcPct val="100000"/>
              </a:lnSpc>
              <a:spcBef>
                <a:spcPts val="275"/>
              </a:spcBef>
              <a:buClr>
                <a:srgbClr val="009DD9"/>
              </a:buClr>
              <a:buSzPct val="69047"/>
              <a:buFont typeface="Arial"/>
              <a:buChar char=""/>
              <a:tabLst>
                <a:tab pos="927100" algn="l"/>
                <a:tab pos="927735" algn="l"/>
              </a:tabLst>
            </a:pPr>
            <a:r>
              <a:rPr lang="en-US" sz="2100" spc="-25" dirty="0" err="1" smtClean="0">
                <a:cs typeface="Georgia"/>
              </a:rPr>
              <a:t>corticospinal</a:t>
            </a:r>
            <a:r>
              <a:rPr lang="en-US" sz="2100" spc="-60" dirty="0" smtClean="0">
                <a:cs typeface="Georgia"/>
              </a:rPr>
              <a:t> </a:t>
            </a:r>
            <a:r>
              <a:rPr lang="en-US" sz="2100" spc="-35" dirty="0" smtClean="0">
                <a:cs typeface="Georgia"/>
              </a:rPr>
              <a:t>weakness</a:t>
            </a:r>
            <a:endParaRPr lang="en-US" sz="2100" dirty="0" smtClean="0">
              <a:cs typeface="Georgia"/>
            </a:endParaRPr>
          </a:p>
          <a:p>
            <a:pPr marL="927100" marR="5080" lvl="2" indent="-247015">
              <a:lnSpc>
                <a:spcPts val="2270"/>
              </a:lnSpc>
              <a:spcBef>
                <a:spcPts val="535"/>
              </a:spcBef>
              <a:buClr>
                <a:srgbClr val="009DD9"/>
              </a:buClr>
              <a:buSzPct val="69047"/>
              <a:buFont typeface="Arial"/>
              <a:buChar char=""/>
              <a:tabLst>
                <a:tab pos="927100" algn="l"/>
                <a:tab pos="927735" algn="l"/>
              </a:tabLst>
            </a:pPr>
            <a:r>
              <a:rPr lang="en-US" sz="2100" spc="-50" dirty="0" smtClean="0">
                <a:cs typeface="Georgia"/>
              </a:rPr>
              <a:t>Loss </a:t>
            </a:r>
            <a:r>
              <a:rPr lang="en-US" sz="2100" spc="-15" dirty="0" smtClean="0">
                <a:cs typeface="Georgia"/>
              </a:rPr>
              <a:t>of </a:t>
            </a:r>
            <a:r>
              <a:rPr lang="en-US" sz="2100" spc="-20" dirty="0" smtClean="0">
                <a:cs typeface="Georgia"/>
              </a:rPr>
              <a:t>joint </a:t>
            </a:r>
            <a:r>
              <a:rPr lang="en-US" sz="2100" spc="-15" dirty="0" smtClean="0">
                <a:cs typeface="Georgia"/>
              </a:rPr>
              <a:t>position </a:t>
            </a:r>
            <a:r>
              <a:rPr lang="en-US" sz="2100" spc="-30" dirty="0" smtClean="0">
                <a:cs typeface="Georgia"/>
              </a:rPr>
              <a:t>and  </a:t>
            </a:r>
            <a:r>
              <a:rPr lang="en-US" sz="2100" spc="-25" dirty="0" smtClean="0">
                <a:cs typeface="Georgia"/>
              </a:rPr>
              <a:t>vibration </a:t>
            </a:r>
            <a:r>
              <a:rPr lang="en-US" sz="2100" spc="-15" dirty="0" smtClean="0">
                <a:cs typeface="Georgia"/>
              </a:rPr>
              <a:t>( </a:t>
            </a:r>
            <a:r>
              <a:rPr lang="en-US" sz="2100" spc="-40" dirty="0" smtClean="0">
                <a:cs typeface="Georgia"/>
              </a:rPr>
              <a:t>Posterior</a:t>
            </a:r>
            <a:r>
              <a:rPr lang="en-US" sz="2100" spc="-120" dirty="0" smtClean="0">
                <a:cs typeface="Georgia"/>
              </a:rPr>
              <a:t> </a:t>
            </a:r>
            <a:r>
              <a:rPr lang="en-US" sz="2100" spc="-15" dirty="0" smtClean="0">
                <a:cs typeface="Georgia"/>
              </a:rPr>
              <a:t>column)</a:t>
            </a:r>
            <a:endParaRPr lang="en-US" sz="2100" dirty="0" smtClean="0"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229"/>
              </a:spcBef>
              <a:buClr>
                <a:srgbClr val="0E6EC5"/>
              </a:buClr>
              <a:buSzPct val="85416"/>
              <a:buNone/>
              <a:tabLst>
                <a:tab pos="653415" algn="l"/>
              </a:tabLst>
            </a:pPr>
            <a:r>
              <a:rPr lang="en-US" sz="2400" spc="-35" dirty="0" err="1" smtClean="0">
                <a:solidFill>
                  <a:srgbClr val="002060"/>
                </a:solidFill>
                <a:cs typeface="Georgia"/>
              </a:rPr>
              <a:t>Contralateral</a:t>
            </a:r>
            <a:endParaRPr lang="en-US" sz="2400" dirty="0" smtClean="0">
              <a:solidFill>
                <a:srgbClr val="002060"/>
              </a:solidFill>
              <a:cs typeface="Georgia"/>
            </a:endParaRPr>
          </a:p>
          <a:p>
            <a:pPr marL="927100" marR="483870" lvl="2" indent="-247015">
              <a:lnSpc>
                <a:spcPts val="2270"/>
              </a:lnSpc>
              <a:spcBef>
                <a:spcPts val="560"/>
              </a:spcBef>
              <a:buClr>
                <a:srgbClr val="009DD9"/>
              </a:buClr>
              <a:buSzPct val="69047"/>
              <a:buFont typeface="Arial"/>
              <a:buChar char=""/>
              <a:tabLst>
                <a:tab pos="927100" algn="l"/>
                <a:tab pos="927735" algn="l"/>
              </a:tabLst>
            </a:pPr>
            <a:r>
              <a:rPr lang="en-US" sz="2100" spc="-50" dirty="0" smtClean="0">
                <a:cs typeface="Georgia"/>
              </a:rPr>
              <a:t>Loss </a:t>
            </a:r>
            <a:r>
              <a:rPr lang="en-US" sz="2100" spc="-15" dirty="0" smtClean="0">
                <a:cs typeface="Georgia"/>
              </a:rPr>
              <a:t>of </a:t>
            </a:r>
            <a:r>
              <a:rPr lang="en-US" sz="2100" spc="-30" dirty="0" smtClean="0">
                <a:cs typeface="Georgia"/>
              </a:rPr>
              <a:t>pain and </a:t>
            </a:r>
            <a:r>
              <a:rPr lang="en-US" sz="2100" spc="-20" dirty="0" smtClean="0">
                <a:cs typeface="Georgia"/>
              </a:rPr>
              <a:t>temp  </a:t>
            </a:r>
            <a:r>
              <a:rPr lang="en-US" sz="2100" spc="-25" dirty="0" smtClean="0">
                <a:cs typeface="Georgia"/>
              </a:rPr>
              <a:t>sensation </a:t>
            </a:r>
            <a:r>
              <a:rPr lang="en-US" sz="2100" spc="-15" dirty="0" smtClean="0">
                <a:cs typeface="Georgia"/>
              </a:rPr>
              <a:t>( </a:t>
            </a:r>
            <a:r>
              <a:rPr lang="en-US" sz="2100" spc="-25" dirty="0" err="1" smtClean="0">
                <a:cs typeface="Georgia"/>
              </a:rPr>
              <a:t>Spinothalmic</a:t>
            </a:r>
            <a:r>
              <a:rPr lang="en-US" sz="2100" spc="-25" dirty="0" smtClean="0">
                <a:cs typeface="Georgia"/>
              </a:rPr>
              <a:t>  </a:t>
            </a:r>
            <a:r>
              <a:rPr lang="en-US" sz="2100" spc="-20" dirty="0" smtClean="0">
                <a:cs typeface="Georgia"/>
              </a:rPr>
              <a:t>tract</a:t>
            </a:r>
            <a:r>
              <a:rPr lang="en-US" sz="2100" spc="-20" dirty="0" smtClean="0">
                <a:cs typeface="Georgia"/>
              </a:rPr>
              <a:t>) one or two levels below the lesion.</a:t>
            </a:r>
            <a:endParaRPr lang="en-US" sz="2100" dirty="0" smtClean="0">
              <a:cs typeface="Georgia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object 7"/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Central Cord Syndrome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800600" cy="5029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Selective damage to grey matter nerve cells and crossing ST tract surrounding the central canal.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Arm weakness out of proportion to leg weakness.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Cape distribution of dissociated sensory loss.</a:t>
            </a:r>
          </a:p>
          <a:p>
            <a:pPr marL="287020" marR="219710">
              <a:lnSpc>
                <a:spcPts val="2300"/>
              </a:lnSpc>
              <a:spcBef>
                <a:spcPts val="560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DTR’s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diminished or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lost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spc="-1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upper 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limbs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exaggerated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in  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limbs.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lnSpc>
                <a:spcPts val="2595"/>
              </a:lnSpc>
              <a:spcBef>
                <a:spcPts val="35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400" spc="-50" dirty="0" smtClean="0">
                <a:latin typeface="Times New Roman" pitchFamily="18" charset="0"/>
                <a:cs typeface="Times New Roman" pitchFamily="18" charset="0"/>
              </a:rPr>
              <a:t>Bladder </a:t>
            </a:r>
            <a:r>
              <a:rPr lang="en-US" sz="2400" spc="-16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spc="-60" dirty="0" smtClean="0">
                <a:latin typeface="Times New Roman" pitchFamily="18" charset="0"/>
                <a:cs typeface="Times New Roman" pitchFamily="18" charset="0"/>
              </a:rPr>
              <a:t>Bowel</a:t>
            </a:r>
            <a:r>
              <a:rPr lang="en-US" sz="2400" spc="-2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involvement </a:t>
            </a:r>
            <a:r>
              <a:rPr lang="en-US" sz="2400" spc="-5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spc="-45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lnSpc>
                <a:spcPts val="2595"/>
              </a:lnSpc>
              <a:spcBef>
                <a:spcPts val="35"/>
              </a:spcBef>
              <a:buClr>
                <a:schemeClr val="accent1">
                  <a:lumMod val="75000"/>
                </a:schemeClr>
              </a:buClr>
              <a:buSzPct val="93750"/>
              <a:buNone/>
              <a:tabLst>
                <a:tab pos="287020" algn="l"/>
              </a:tabLst>
            </a:pP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early.</a:t>
            </a:r>
          </a:p>
          <a:p>
            <a:pPr marL="287020">
              <a:lnSpc>
                <a:spcPts val="2595"/>
              </a:lnSpc>
              <a:spcBef>
                <a:spcPts val="35"/>
              </a:spcBef>
              <a:buClr>
                <a:schemeClr val="accent1">
                  <a:lumMod val="75000"/>
                </a:schemeClr>
              </a:buClr>
              <a:buSzPct val="93750"/>
              <a:tabLst>
                <a:tab pos="287020" algn="l"/>
              </a:tabLst>
            </a:pP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Spinal trauma, </a:t>
            </a:r>
            <a:r>
              <a:rPr lang="en-US" sz="2400" spc="-45" dirty="0" err="1" smtClean="0">
                <a:latin typeface="Times New Roman" pitchFamily="18" charset="0"/>
                <a:cs typeface="Times New Roman" pitchFamily="18" charset="0"/>
              </a:rPr>
              <a:t>Syringomyelia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, intrinsic </a:t>
            </a:r>
            <a:r>
              <a:rPr lang="en-US" sz="2400" spc="-45" dirty="0" err="1" smtClean="0">
                <a:latin typeface="Times New Roman" pitchFamily="18" charset="0"/>
                <a:cs typeface="Times New Roman" pitchFamily="18" charset="0"/>
              </a:rPr>
              <a:t>caod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5" dirty="0" err="1" smtClean="0">
                <a:latin typeface="Times New Roman" pitchFamily="18" charset="0"/>
                <a:cs typeface="Times New Roman" pitchFamily="18" charset="0"/>
              </a:rPr>
              <a:t>tumours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9"/>
          <p:cNvSpPr>
            <a:spLocks noGrp="1"/>
          </p:cNvSpPr>
          <p:nvPr>
            <p:ph sz="half" idx="2"/>
          </p:nvPr>
        </p:nvSpPr>
        <p:spPr>
          <a:xfrm>
            <a:off x="4953000" y="1371600"/>
            <a:ext cx="3886200" cy="46817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Anterior Spinal Artery syndrome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194048" cy="468172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Infarction of cord as a result of occlusion or diminished blood flow in the artery.</a:t>
            </a:r>
          </a:p>
          <a:p>
            <a:pPr marL="287020" marR="5080">
              <a:spcBef>
                <a:spcPts val="105"/>
              </a:spcBef>
              <a:buClr>
                <a:schemeClr val="accent1">
                  <a:lumMod val="75000"/>
                </a:schemeClr>
              </a:buClr>
              <a:buSzPct val="9423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 Extensive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bilateral </a:t>
            </a: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motor, 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sensory and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autonomic</a:t>
            </a:r>
            <a:r>
              <a:rPr lang="en-US" sz="2800" spc="-2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function 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loss below the level of lesion.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31750">
              <a:spcBef>
                <a:spcPts val="620"/>
              </a:spcBef>
              <a:buClr>
                <a:schemeClr val="accent1">
                  <a:lumMod val="75000"/>
                </a:schemeClr>
              </a:buClr>
              <a:buSzPct val="94230"/>
              <a:tabLst>
                <a:tab pos="287020" algn="l"/>
              </a:tabLst>
            </a:pP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Vibration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sense </a:t>
            </a:r>
            <a:r>
              <a:rPr lang="en-US" sz="2800" spc="-215" dirty="0" smtClean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spared.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9"/>
          <p:cNvSpPr>
            <a:spLocks noGrp="1"/>
          </p:cNvSpPr>
          <p:nvPr>
            <p:ph sz="half" idx="2"/>
          </p:nvPr>
        </p:nvSpPr>
        <p:spPr>
          <a:xfrm>
            <a:off x="5029200" y="1371600"/>
            <a:ext cx="3810000" cy="4681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Foramen Magnum Syndrome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2800" spc="-25" dirty="0" err="1" smtClean="0">
                <a:cs typeface="Georgia"/>
              </a:rPr>
              <a:t>Cortico</a:t>
            </a:r>
            <a:r>
              <a:rPr lang="en-US" sz="2800" spc="-25" dirty="0" smtClean="0">
                <a:cs typeface="Georgia"/>
              </a:rPr>
              <a:t>-spinal </a:t>
            </a:r>
            <a:r>
              <a:rPr lang="en-US" sz="2800" spc="-10" dirty="0" smtClean="0">
                <a:cs typeface="Georgia"/>
              </a:rPr>
              <a:t>leg </a:t>
            </a:r>
            <a:r>
              <a:rPr lang="en-US" sz="2800" spc="-35" dirty="0" err="1" smtClean="0">
                <a:cs typeface="Georgia"/>
              </a:rPr>
              <a:t>fibres</a:t>
            </a:r>
            <a:r>
              <a:rPr lang="en-US" sz="2800" spc="-35" dirty="0" smtClean="0">
                <a:cs typeface="Georgia"/>
              </a:rPr>
              <a:t> </a:t>
            </a:r>
            <a:r>
              <a:rPr lang="en-US" sz="2800" spc="-35" dirty="0" smtClean="0">
                <a:cs typeface="Georgia"/>
              </a:rPr>
              <a:t> which </a:t>
            </a:r>
            <a:r>
              <a:rPr lang="en-US" sz="2800" spc="-45" dirty="0" smtClean="0">
                <a:cs typeface="Georgia"/>
              </a:rPr>
              <a:t>cross </a:t>
            </a:r>
            <a:r>
              <a:rPr lang="en-US" sz="2800" spc="-35" dirty="0" smtClean="0">
                <a:cs typeface="Georgia"/>
              </a:rPr>
              <a:t>distal </a:t>
            </a:r>
            <a:r>
              <a:rPr lang="en-US" sz="2800" spc="-10" dirty="0" smtClean="0">
                <a:cs typeface="Georgia"/>
              </a:rPr>
              <a:t>to </a:t>
            </a:r>
            <a:r>
              <a:rPr lang="en-US" sz="2800" spc="-35" dirty="0" smtClean="0">
                <a:cs typeface="Georgia"/>
              </a:rPr>
              <a:t>upper </a:t>
            </a:r>
            <a:r>
              <a:rPr lang="en-US" sz="2800" spc="-20" dirty="0" smtClean="0">
                <a:cs typeface="Georgia"/>
              </a:rPr>
              <a:t>limb</a:t>
            </a:r>
            <a:r>
              <a:rPr lang="en-US" sz="2800" spc="-125" dirty="0" smtClean="0">
                <a:cs typeface="Georgia"/>
              </a:rPr>
              <a:t> </a:t>
            </a:r>
            <a:r>
              <a:rPr lang="en-US" sz="2800" spc="-60" dirty="0" err="1" smtClean="0">
                <a:cs typeface="Georgia"/>
              </a:rPr>
              <a:t>fibres</a:t>
            </a:r>
            <a:r>
              <a:rPr lang="en-US" sz="2800" spc="-60" dirty="0" smtClean="0">
                <a:cs typeface="Georgia"/>
              </a:rPr>
              <a:t> are </a:t>
            </a:r>
            <a:r>
              <a:rPr lang="en-US" sz="2800" spc="-60" dirty="0" err="1" smtClean="0">
                <a:cs typeface="Georgia"/>
              </a:rPr>
              <a:t>interuppted</a:t>
            </a:r>
            <a:r>
              <a:rPr lang="en-US" sz="2800" spc="-60" dirty="0" smtClean="0">
                <a:cs typeface="Georgia"/>
              </a:rPr>
              <a:t> resulting in weakness of the legs (</a:t>
            </a:r>
            <a:r>
              <a:rPr lang="en-US" sz="2800" spc="-60" dirty="0" err="1" smtClean="0">
                <a:cs typeface="Georgia"/>
              </a:rPr>
              <a:t>crural</a:t>
            </a:r>
            <a:r>
              <a:rPr lang="en-US" sz="2800" spc="-60" dirty="0" smtClean="0">
                <a:cs typeface="Georgia"/>
              </a:rPr>
              <a:t> paresis).</a:t>
            </a:r>
            <a:endParaRPr lang="en-US" dirty="0" smtClean="0"/>
          </a:p>
          <a:p>
            <a:r>
              <a:rPr lang="en-US" dirty="0" smtClean="0"/>
              <a:t>Around the clock pattern of weakness.</a:t>
            </a:r>
          </a:p>
          <a:p>
            <a:r>
              <a:rPr lang="en-US" dirty="0" err="1" smtClean="0"/>
              <a:t>Suboccipital</a:t>
            </a:r>
            <a:r>
              <a:rPr lang="en-US" dirty="0" smtClean="0"/>
              <a:t> pain spreading to neck and shoulders.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Intramedullary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Extramedullary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Intramedullary</a:t>
            </a:r>
            <a:r>
              <a:rPr lang="en-US" dirty="0" smtClean="0"/>
              <a:t>- lie within the substance of the spinal cord.</a:t>
            </a:r>
          </a:p>
          <a:p>
            <a:endParaRPr lang="en-US" dirty="0" smtClean="0"/>
          </a:p>
          <a:p>
            <a:r>
              <a:rPr lang="en-US" dirty="0" err="1" smtClean="0"/>
              <a:t>Extramedullary</a:t>
            </a:r>
            <a:r>
              <a:rPr lang="en-US" dirty="0" smtClean="0"/>
              <a:t>- lie outside the cord and compress the cord or its vascular supply.</a:t>
            </a:r>
            <a:endParaRPr lang="en-US" dirty="0"/>
          </a:p>
        </p:txBody>
      </p:sp>
      <p:pic>
        <p:nvPicPr>
          <p:cNvPr id="5" name="Content Placeholder 3" descr="intramedullary-spinal-cord-tumors-16-72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14800" y="1371600"/>
            <a:ext cx="4724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SPINAL 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1295400"/>
            <a:ext cx="4038600" cy="5029200"/>
          </a:xfrm>
        </p:spPr>
        <p:txBody>
          <a:bodyPr/>
          <a:lstStyle/>
          <a:p>
            <a:pPr marL="287020" marR="108585">
              <a:spcBef>
                <a:spcPts val="105"/>
              </a:spcBef>
              <a:buClr>
                <a:srgbClr val="0AD0D9"/>
              </a:buClr>
              <a:buSzPct val="94230"/>
              <a:buNone/>
              <a:tabLst>
                <a:tab pos="287020" algn="l"/>
              </a:tabLst>
            </a:pP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87020" marR="108585">
              <a:spcBef>
                <a:spcPts val="105"/>
              </a:spcBef>
              <a:buClr>
                <a:schemeClr val="accent1">
                  <a:lumMod val="75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 Spinal Cord </a:t>
            </a:r>
            <a:r>
              <a:rPr lang="en-US" sz="2400" spc="-5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spc="-65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tubular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extension </a:t>
            </a:r>
            <a:r>
              <a:rPr lang="en-US" sz="2400" spc="-450" dirty="0" smtClean="0">
                <a:latin typeface="Times New Roman" pitchFamily="18" charset="0"/>
                <a:cs typeface="Times New Roman" pitchFamily="18" charset="0"/>
              </a:rPr>
              <a:t>o    f     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central nervous</a:t>
            </a:r>
            <a:r>
              <a:rPr lang="en-US" sz="2400" spc="-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system.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211454">
              <a:spcBef>
                <a:spcPts val="620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400" spc="-85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spc="-40" dirty="0" smtClean="0">
                <a:latin typeface="Times New Roman" pitchFamily="18" charset="0"/>
                <a:cs typeface="Times New Roman" pitchFamily="18" charset="0"/>
              </a:rPr>
              <a:t>starts 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medulla </a:t>
            </a:r>
            <a:r>
              <a:rPr lang="en-US" sz="2400" spc="-12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ends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spc="-30" dirty="0" err="1" smtClean="0">
                <a:latin typeface="Times New Roman" pitchFamily="18" charset="0"/>
                <a:cs typeface="Times New Roman" pitchFamily="18" charset="0"/>
              </a:rPr>
              <a:t>conus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0" dirty="0" err="1" smtClean="0">
                <a:latin typeface="Times New Roman" pitchFamily="18" charset="0"/>
                <a:cs typeface="Times New Roman" pitchFamily="18" charset="0"/>
              </a:rPr>
              <a:t>medullaris</a:t>
            </a:r>
            <a:r>
              <a:rPr lang="en-US" sz="2400" spc="-3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3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lumbar</a:t>
            </a:r>
            <a:r>
              <a:rPr lang="en-US" sz="24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level.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5080">
              <a:spcBef>
                <a:spcPts val="630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400" spc="-85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fibrous 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extension,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2400" spc="-20" dirty="0" err="1" smtClean="0">
                <a:latin typeface="Times New Roman" pitchFamily="18" charset="0"/>
                <a:cs typeface="Times New Roman" pitchFamily="18" charset="0"/>
              </a:rPr>
              <a:t>filum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30" dirty="0" err="1" smtClean="0">
                <a:latin typeface="Times New Roman" pitchFamily="18" charset="0"/>
                <a:cs typeface="Times New Roman" pitchFamily="18" charset="0"/>
              </a:rPr>
              <a:t>terminale</a:t>
            </a:r>
            <a:r>
              <a:rPr lang="en-US" sz="2400" spc="-30" dirty="0" smtClean="0">
                <a:latin typeface="Times New Roman" pitchFamily="18" charset="0"/>
                <a:cs typeface="Times New Roman" pitchFamily="18" charset="0"/>
              </a:rPr>
              <a:t>, ends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400" spc="-2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coccyx.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625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adult </a:t>
            </a: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SC is </a:t>
            </a:r>
            <a:r>
              <a:rPr lang="en-US" sz="2400" spc="-229" dirty="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inch</a:t>
            </a:r>
            <a:r>
              <a:rPr lang="en-US" sz="2400" spc="-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long.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9"/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Intramedullary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Extramedullary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8"/>
          <p:cNvGraphicFramePr>
            <a:graphicFrameLocks noGrp="1"/>
          </p:cNvGraphicFramePr>
          <p:nvPr/>
        </p:nvGraphicFramePr>
        <p:xfrm>
          <a:off x="457200" y="1524000"/>
          <a:ext cx="8229600" cy="5043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14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Features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Extramedullary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9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Intramedullary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1800" spc="-30" dirty="0" err="1" smtClean="0">
                          <a:latin typeface="Georgia"/>
                          <a:cs typeface="Georgia"/>
                        </a:rPr>
                        <a:t>Radicular</a:t>
                      </a:r>
                      <a:r>
                        <a:rPr lang="en-US" sz="1800" spc="-30" baseline="0" dirty="0" smtClean="0">
                          <a:latin typeface="Georgia"/>
                          <a:cs typeface="Georgia"/>
                        </a:rPr>
                        <a:t> pain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5" dirty="0">
                          <a:latin typeface="Georgia"/>
                          <a:cs typeface="Georgia"/>
                        </a:rPr>
                        <a:t>Early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common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Georgia"/>
                          <a:cs typeface="Georgia"/>
                        </a:rPr>
                        <a:t>rare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629927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Sensory</a:t>
                      </a:r>
                      <a:r>
                        <a:rPr sz="1800" spc="-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deficit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871219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30">
                          <a:latin typeface="Georgia"/>
                          <a:cs typeface="Georgia"/>
                        </a:rPr>
                        <a:t>No </a:t>
                      </a:r>
                      <a:r>
                        <a:rPr sz="1800" spc="-20" smtClean="0">
                          <a:latin typeface="Georgia"/>
                          <a:cs typeface="Georgia"/>
                        </a:rPr>
                        <a:t>dissoci</a:t>
                      </a:r>
                      <a:r>
                        <a:rPr lang="en-US" sz="1800" spc="-20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800" spc="-20" smtClean="0">
                          <a:latin typeface="Georgia"/>
                          <a:cs typeface="Georgia"/>
                        </a:rPr>
                        <a:t>taion</a:t>
                      </a:r>
                      <a:r>
                        <a:rPr sz="1800" spc="-16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sensation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682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0" dirty="0">
                          <a:latin typeface="Georgia"/>
                          <a:cs typeface="Georgia"/>
                        </a:rPr>
                        <a:t>Dissociation 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sensation  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common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latin typeface="Georgia"/>
                          <a:cs typeface="Georgia"/>
                        </a:rPr>
                        <a:t>Sacral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sensation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Lost</a:t>
                      </a:r>
                      <a:r>
                        <a:rPr sz="1800" spc="-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early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latin typeface="Georgia"/>
                          <a:cs typeface="Georgia"/>
                        </a:rPr>
                        <a:t>Sacral </a:t>
                      </a:r>
                      <a:r>
                        <a:rPr sz="1800" spc="-35" dirty="0">
                          <a:latin typeface="Georgia"/>
                          <a:cs typeface="Georgia"/>
                        </a:rPr>
                        <a:t>sparring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35969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UMN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involement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60" dirty="0">
                          <a:latin typeface="Georgia"/>
                          <a:cs typeface="Georgia"/>
                        </a:rPr>
                        <a:t>Early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prominent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45" dirty="0">
                          <a:latin typeface="Georgia"/>
                          <a:cs typeface="Georgia"/>
                        </a:rPr>
                        <a:t>Less</a:t>
                      </a:r>
                      <a:r>
                        <a:rPr sz="1800" spc="-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pronounced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900789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5" dirty="0">
                          <a:latin typeface="Georgia"/>
                          <a:cs typeface="Georgia"/>
                        </a:rPr>
                        <a:t>LMN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Georgia"/>
                          <a:cs typeface="Georgia"/>
                        </a:rPr>
                        <a:t>Segmental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101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0" dirty="0">
                          <a:latin typeface="Georgia"/>
                          <a:cs typeface="Georgia"/>
                        </a:rPr>
                        <a:t>Marked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with</a:t>
                      </a:r>
                      <a:r>
                        <a:rPr sz="1800" spc="-1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widespread 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atrophy,fasciculations  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seen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Reflexes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Georgia"/>
                          <a:cs typeface="Georgia"/>
                        </a:rPr>
                        <a:t>Brisk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early</a:t>
                      </a:r>
                      <a:r>
                        <a:rPr sz="18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feature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45" dirty="0">
                          <a:latin typeface="Georgia"/>
                          <a:cs typeface="Georgia"/>
                        </a:rPr>
                        <a:t>Less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brisk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,late</a:t>
                      </a:r>
                      <a:r>
                        <a:rPr sz="18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feature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Georgia"/>
                          <a:cs typeface="Georgia"/>
                        </a:rPr>
                        <a:t>Autonomic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 involvement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Georgia"/>
                          <a:cs typeface="Georgia"/>
                        </a:rPr>
                        <a:t>Late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60" dirty="0">
                          <a:latin typeface="Georgia"/>
                          <a:cs typeface="Georgia"/>
                        </a:rPr>
                        <a:t>Early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5" dirty="0">
                          <a:latin typeface="Georgia"/>
                          <a:cs typeface="Georgia"/>
                        </a:rPr>
                        <a:t>Trophic</a:t>
                      </a:r>
                      <a:r>
                        <a:rPr sz="1800" spc="-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changes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5" dirty="0">
                          <a:latin typeface="Georgia"/>
                          <a:cs typeface="Georgia"/>
                        </a:rPr>
                        <a:t>Usually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not</a:t>
                      </a:r>
                      <a:r>
                        <a:rPr sz="1800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35" dirty="0">
                          <a:latin typeface="Georgia"/>
                          <a:cs typeface="Georgia"/>
                        </a:rPr>
                        <a:t>marked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5" dirty="0">
                          <a:latin typeface="Georgia"/>
                          <a:cs typeface="Georgia"/>
                        </a:rPr>
                        <a:t>Common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  <a:tr h="630553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40" dirty="0">
                          <a:latin typeface="Georgia"/>
                          <a:cs typeface="Georgia"/>
                        </a:rPr>
                        <a:t>Vertebral</a:t>
                      </a:r>
                      <a:r>
                        <a:rPr sz="1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tenderness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622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5" dirty="0">
                          <a:latin typeface="Georgia"/>
                          <a:cs typeface="Georgia"/>
                        </a:rPr>
                        <a:t>May 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be 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sensitive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to</a:t>
                      </a:r>
                      <a:r>
                        <a:rPr sz="1800" spc="-1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local  </a:t>
                      </a:r>
                      <a:r>
                        <a:rPr sz="1800" spc="-40" dirty="0">
                          <a:latin typeface="Georgia"/>
                          <a:cs typeface="Georgia"/>
                        </a:rPr>
                        <a:t>pressure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No 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bony</a:t>
                      </a:r>
                      <a:r>
                        <a:rPr sz="1800" spc="-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tenderness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</a:tr>
              <a:tr h="360316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0" dirty="0">
                          <a:latin typeface="Georgia"/>
                          <a:cs typeface="Georgia"/>
                        </a:rPr>
                        <a:t>Changes </a:t>
                      </a:r>
                      <a:r>
                        <a:rPr sz="1800" spc="-55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65" dirty="0">
                          <a:latin typeface="Georgia"/>
                          <a:cs typeface="Georgia"/>
                        </a:rPr>
                        <a:t>CSF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5" dirty="0">
                          <a:latin typeface="Georgia"/>
                          <a:cs typeface="Georgia"/>
                        </a:rPr>
                        <a:t>Frequent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0" dirty="0">
                          <a:latin typeface="Georgia"/>
                          <a:cs typeface="Georgia"/>
                        </a:rPr>
                        <a:t>rare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maliganant-spinal-cord-compression-main-4-63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3400" y="1524000"/>
            <a:ext cx="81534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Extradural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extramedullary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020" marR="5080">
              <a:spcBef>
                <a:spcPts val="105"/>
              </a:spcBef>
              <a:buClr>
                <a:srgbClr val="0070C0"/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800" spc="-30" dirty="0" smtClean="0">
                <a:cs typeface="Georgia"/>
              </a:rPr>
              <a:t>Local </a:t>
            </a:r>
            <a:r>
              <a:rPr lang="en-US" sz="2800" spc="-45" dirty="0" smtClean="0">
                <a:cs typeface="Georgia"/>
              </a:rPr>
              <a:t>vertebral </a:t>
            </a:r>
            <a:r>
              <a:rPr lang="en-US" sz="2800" spc="-40" dirty="0" smtClean="0">
                <a:cs typeface="Georgia"/>
              </a:rPr>
              <a:t>pain </a:t>
            </a:r>
            <a:r>
              <a:rPr lang="en-US" sz="2800" spc="-35" dirty="0" smtClean="0">
                <a:cs typeface="Georgia"/>
              </a:rPr>
              <a:t>and tenderness </a:t>
            </a:r>
            <a:r>
              <a:rPr lang="en-US" sz="2800" spc="-5" dirty="0" smtClean="0">
                <a:cs typeface="Georgia"/>
              </a:rPr>
              <a:t>with </a:t>
            </a:r>
            <a:r>
              <a:rPr lang="en-US" sz="2800" spc="-35" dirty="0" smtClean="0">
                <a:cs typeface="Georgia"/>
              </a:rPr>
              <a:t>or </a:t>
            </a:r>
            <a:r>
              <a:rPr lang="en-US" sz="2800" spc="-445" dirty="0" smtClean="0">
                <a:cs typeface="Georgia"/>
              </a:rPr>
              <a:t>without  </a:t>
            </a:r>
            <a:r>
              <a:rPr lang="en-US" sz="2800" spc="-40" dirty="0" err="1" smtClean="0">
                <a:cs typeface="Georgia"/>
              </a:rPr>
              <a:t>radicular</a:t>
            </a:r>
            <a:r>
              <a:rPr lang="en-US" sz="2800" spc="-114" dirty="0" smtClean="0">
                <a:cs typeface="Georgia"/>
              </a:rPr>
              <a:t> </a:t>
            </a:r>
            <a:r>
              <a:rPr lang="en-US" sz="2800" spc="-40" dirty="0" smtClean="0">
                <a:cs typeface="Georgia"/>
              </a:rPr>
              <a:t>pain.</a:t>
            </a:r>
            <a:endParaRPr lang="en-US" sz="2800" dirty="0" smtClean="0">
              <a:cs typeface="Georgia"/>
            </a:endParaRPr>
          </a:p>
          <a:p>
            <a:pPr marL="287020">
              <a:spcBef>
                <a:spcPts val="620"/>
              </a:spcBef>
              <a:buClr>
                <a:srgbClr val="0070C0"/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800" spc="-30" dirty="0" err="1" smtClean="0">
                <a:cs typeface="Georgia"/>
              </a:rPr>
              <a:t>Corticospinal</a:t>
            </a:r>
            <a:r>
              <a:rPr lang="en-US" sz="2800" spc="-30" dirty="0" smtClean="0">
                <a:cs typeface="Georgia"/>
              </a:rPr>
              <a:t> </a:t>
            </a:r>
            <a:r>
              <a:rPr lang="en-US" sz="2800" spc="-25" dirty="0" smtClean="0">
                <a:cs typeface="Georgia"/>
              </a:rPr>
              <a:t>tract</a:t>
            </a:r>
            <a:r>
              <a:rPr lang="en-US" sz="2800" spc="-55" dirty="0" smtClean="0">
                <a:cs typeface="Georgia"/>
              </a:rPr>
              <a:t> </a:t>
            </a:r>
            <a:r>
              <a:rPr lang="en-US" sz="2800" spc="-40" dirty="0" smtClean="0">
                <a:cs typeface="Georgia"/>
              </a:rPr>
              <a:t>involvement.</a:t>
            </a:r>
            <a:endParaRPr lang="en-US" sz="2800" dirty="0" smtClean="0">
              <a:cs typeface="Georgia"/>
            </a:endParaRPr>
          </a:p>
          <a:p>
            <a:pPr marL="287020">
              <a:spcBef>
                <a:spcPts val="625"/>
              </a:spcBef>
              <a:buClr>
                <a:srgbClr val="0070C0"/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800" spc="-35" dirty="0" err="1" smtClean="0">
                <a:cs typeface="Georgia"/>
              </a:rPr>
              <a:t>Myelopathy</a:t>
            </a:r>
            <a:r>
              <a:rPr lang="en-US" sz="2800" spc="-35" dirty="0" smtClean="0">
                <a:cs typeface="Georgia"/>
              </a:rPr>
              <a:t> </a:t>
            </a:r>
            <a:r>
              <a:rPr lang="en-US" sz="2800" spc="-5" dirty="0" smtClean="0">
                <a:cs typeface="Georgia"/>
              </a:rPr>
              <a:t>with </a:t>
            </a:r>
            <a:r>
              <a:rPr lang="en-US" sz="2800" spc="-30" dirty="0" smtClean="0">
                <a:cs typeface="Georgia"/>
              </a:rPr>
              <a:t>bladder </a:t>
            </a:r>
            <a:r>
              <a:rPr lang="en-US" sz="2800" spc="-170" dirty="0" smtClean="0">
                <a:cs typeface="Georgia"/>
              </a:rPr>
              <a:t>/ </a:t>
            </a:r>
            <a:r>
              <a:rPr lang="en-US" sz="2800" spc="-30" dirty="0" smtClean="0">
                <a:cs typeface="Georgia"/>
              </a:rPr>
              <a:t>bowel </a:t>
            </a:r>
            <a:r>
              <a:rPr lang="en-US" sz="2800" spc="-40" dirty="0" smtClean="0">
                <a:cs typeface="Georgia"/>
              </a:rPr>
              <a:t>involvement</a:t>
            </a:r>
            <a:r>
              <a:rPr lang="en-US" sz="2800" spc="-75" dirty="0" smtClean="0">
                <a:cs typeface="Georgia"/>
              </a:rPr>
              <a:t> </a:t>
            </a:r>
            <a:r>
              <a:rPr lang="en-US" sz="2800" spc="-35" dirty="0" smtClean="0">
                <a:cs typeface="Georgia"/>
              </a:rPr>
              <a:t>later.</a:t>
            </a:r>
            <a:endParaRPr lang="en-US" sz="2800" dirty="0" smtClean="0">
              <a:cs typeface="Georgia"/>
            </a:endParaRPr>
          </a:p>
          <a:p>
            <a:pPr marL="287020">
              <a:spcBef>
                <a:spcPts val="625"/>
              </a:spcBef>
              <a:buClr>
                <a:srgbClr val="0070C0"/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en-US" sz="2800" spc="-35" dirty="0" smtClean="0">
                <a:cs typeface="Georgia"/>
              </a:rPr>
              <a:t>Mode </a:t>
            </a:r>
            <a:r>
              <a:rPr lang="en-US" sz="2800" spc="-20" dirty="0" smtClean="0">
                <a:cs typeface="Georgia"/>
              </a:rPr>
              <a:t>of onset </a:t>
            </a:r>
            <a:r>
              <a:rPr lang="en-US" sz="2800" spc="-30" dirty="0" smtClean="0">
                <a:cs typeface="Georgia"/>
              </a:rPr>
              <a:t>symmetrical.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Intradural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Extramedullary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020" marR="2388235">
              <a:spcBef>
                <a:spcPts val="735"/>
              </a:spcBef>
              <a:buClr>
                <a:srgbClr val="0AD0D9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z="2600" spc="-20" dirty="0" smtClean="0">
                <a:cs typeface="Georgia"/>
              </a:rPr>
              <a:t>Commonly </a:t>
            </a:r>
            <a:r>
              <a:rPr lang="en-US" sz="2600" spc="-25" dirty="0" smtClean="0">
                <a:cs typeface="Georgia"/>
              </a:rPr>
              <a:t>in </a:t>
            </a:r>
            <a:r>
              <a:rPr lang="en-US" sz="2600" spc="-20" dirty="0" smtClean="0">
                <a:cs typeface="Georgia"/>
              </a:rPr>
              <a:t>vicinity of </a:t>
            </a:r>
            <a:r>
              <a:rPr lang="en-US" sz="2600" spc="-45" dirty="0" smtClean="0">
                <a:cs typeface="Georgia"/>
              </a:rPr>
              <a:t>dorsal</a:t>
            </a:r>
            <a:r>
              <a:rPr lang="en-US" sz="2600" spc="-265" dirty="0" smtClean="0">
                <a:cs typeface="Georgia"/>
              </a:rPr>
              <a:t> </a:t>
            </a:r>
            <a:r>
              <a:rPr lang="en-US" sz="2600" spc="-70" dirty="0" smtClean="0">
                <a:cs typeface="Georgia"/>
              </a:rPr>
              <a:t>roots</a:t>
            </a:r>
            <a:endParaRPr lang="en-US" sz="2600" dirty="0" smtClean="0"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585"/>
              </a:spcBef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653415" algn="l"/>
              </a:tabLst>
            </a:pPr>
            <a:r>
              <a:rPr lang="en-US" sz="2400" spc="-50" dirty="0" err="1" smtClean="0">
                <a:solidFill>
                  <a:schemeClr val="tx1"/>
                </a:solidFill>
                <a:cs typeface="Georgia"/>
              </a:rPr>
              <a:t>Radicular</a:t>
            </a:r>
            <a:r>
              <a:rPr lang="en-US" sz="2400" spc="-50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pain and</a:t>
            </a:r>
            <a:r>
              <a:rPr lang="en-US" sz="2400" spc="-105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45" dirty="0" err="1" smtClean="0">
                <a:solidFill>
                  <a:schemeClr val="tx1"/>
                </a:solidFill>
                <a:cs typeface="Georgia"/>
              </a:rPr>
              <a:t>parasthesia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653415" algn="l"/>
              </a:tabLst>
            </a:pPr>
            <a:r>
              <a:rPr lang="en-US" sz="2400" spc="-45" dirty="0" smtClean="0">
                <a:solidFill>
                  <a:schemeClr val="tx1"/>
                </a:solidFill>
                <a:cs typeface="Georgia"/>
              </a:rPr>
              <a:t>Posterior </a:t>
            </a:r>
            <a:r>
              <a:rPr lang="en-US" sz="2400" spc="-20" dirty="0" smtClean="0">
                <a:solidFill>
                  <a:schemeClr val="tx1"/>
                </a:solidFill>
                <a:cs typeface="Georgia"/>
              </a:rPr>
              <a:t>column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and </a:t>
            </a:r>
            <a:r>
              <a:rPr lang="en-US" sz="2400" spc="-45" dirty="0" smtClean="0">
                <a:solidFill>
                  <a:schemeClr val="tx1"/>
                </a:solidFill>
                <a:cs typeface="Georgia"/>
              </a:rPr>
              <a:t>pyramidal </a:t>
            </a:r>
            <a:r>
              <a:rPr lang="en-US" sz="2400" spc="-25" dirty="0" smtClean="0">
                <a:solidFill>
                  <a:schemeClr val="tx1"/>
                </a:solidFill>
                <a:cs typeface="Georgia"/>
              </a:rPr>
              <a:t>tract</a:t>
            </a:r>
            <a:r>
              <a:rPr lang="en-US" sz="2400" spc="-110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involvement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  <a:p>
            <a:pPr marL="722630" lvl="1" indent="-316865">
              <a:lnSpc>
                <a:spcPct val="100000"/>
              </a:lnSpc>
              <a:spcBef>
                <a:spcPts val="575"/>
              </a:spcBef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722630" algn="l"/>
                <a:tab pos="723265" algn="l"/>
              </a:tabLst>
            </a:pPr>
            <a:r>
              <a:rPr lang="en-US" sz="2400" spc="-30" dirty="0" smtClean="0">
                <a:solidFill>
                  <a:schemeClr val="tx1"/>
                </a:solidFill>
                <a:cs typeface="Georgia"/>
              </a:rPr>
              <a:t>spastic </a:t>
            </a:r>
            <a:r>
              <a:rPr lang="en-US" sz="2400" spc="-50" dirty="0" smtClean="0">
                <a:solidFill>
                  <a:schemeClr val="tx1"/>
                </a:solidFill>
                <a:cs typeface="Georgia"/>
              </a:rPr>
              <a:t>paresis </a:t>
            </a:r>
            <a:r>
              <a:rPr lang="en-US" sz="2400" spc="-5" dirty="0" smtClean="0">
                <a:solidFill>
                  <a:schemeClr val="tx1"/>
                </a:solidFill>
                <a:cs typeface="Georgia"/>
              </a:rPr>
              <a:t>with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sensory disturbance </a:t>
            </a:r>
            <a:r>
              <a:rPr lang="en-US" sz="2400" spc="-25" dirty="0" smtClean="0">
                <a:solidFill>
                  <a:schemeClr val="tx1"/>
                </a:solidFill>
                <a:cs typeface="Georgia"/>
              </a:rPr>
              <a:t>in </a:t>
            </a:r>
            <a:r>
              <a:rPr lang="en-US" sz="2400" spc="-45" dirty="0" smtClean="0">
                <a:solidFill>
                  <a:schemeClr val="tx1"/>
                </a:solidFill>
                <a:cs typeface="Georgia"/>
              </a:rPr>
              <a:t>lower</a:t>
            </a:r>
            <a:r>
              <a:rPr lang="en-US" sz="2400" spc="-245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30" dirty="0" smtClean="0">
                <a:solidFill>
                  <a:schemeClr val="tx1"/>
                </a:solidFill>
                <a:cs typeface="Georgia"/>
              </a:rPr>
              <a:t>limbs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653415" algn="l"/>
              </a:tabLst>
            </a:pPr>
            <a:r>
              <a:rPr lang="en-US" sz="2400" spc="-45" dirty="0" smtClean="0">
                <a:solidFill>
                  <a:schemeClr val="tx1"/>
                </a:solidFill>
                <a:cs typeface="Georgia"/>
              </a:rPr>
              <a:t>Spinal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tenderness </a:t>
            </a:r>
            <a:r>
              <a:rPr lang="en-US" sz="2400" spc="-50" dirty="0" smtClean="0">
                <a:solidFill>
                  <a:schemeClr val="tx1"/>
                </a:solidFill>
                <a:cs typeface="Georgia"/>
              </a:rPr>
              <a:t>is </a:t>
            </a:r>
            <a:r>
              <a:rPr lang="en-US" sz="2400" spc="-5" dirty="0" smtClean="0">
                <a:solidFill>
                  <a:schemeClr val="tx1"/>
                </a:solidFill>
                <a:cs typeface="Georgia"/>
              </a:rPr>
              <a:t>not</a:t>
            </a:r>
            <a:r>
              <a:rPr lang="en-US" sz="2400" spc="-10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25" dirty="0" smtClean="0">
                <a:solidFill>
                  <a:schemeClr val="tx1"/>
                </a:solidFill>
                <a:cs typeface="Georgia"/>
              </a:rPr>
              <a:t>common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653415" algn="l"/>
              </a:tabLst>
            </a:pP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Mode </a:t>
            </a:r>
            <a:r>
              <a:rPr lang="en-US" sz="2400" spc="-20" dirty="0" smtClean="0">
                <a:solidFill>
                  <a:schemeClr val="tx1"/>
                </a:solidFill>
                <a:cs typeface="Georgia"/>
              </a:rPr>
              <a:t>of onset </a:t>
            </a:r>
            <a:r>
              <a:rPr lang="en-US" sz="2400" spc="-50" dirty="0" smtClean="0">
                <a:solidFill>
                  <a:schemeClr val="tx1"/>
                </a:solidFill>
                <a:cs typeface="Georgia"/>
              </a:rPr>
              <a:t>is</a:t>
            </a:r>
            <a:r>
              <a:rPr lang="en-US" sz="2400" spc="-105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asymmetrical.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  <a:p>
            <a:pPr marL="652780" lvl="1" indent="-247015">
              <a:buClr>
                <a:srgbClr val="0E6EC5"/>
              </a:buClr>
              <a:buSzPct val="85416"/>
              <a:buFont typeface="Wingdings" pitchFamily="2" charset="2"/>
              <a:buChar char="Ø"/>
              <a:tabLst>
                <a:tab pos="653415" algn="l"/>
              </a:tabLst>
            </a:pPr>
            <a:r>
              <a:rPr lang="en-US" sz="2400" spc="-35" dirty="0" smtClean="0">
                <a:solidFill>
                  <a:schemeClr val="tx1"/>
                </a:solidFill>
                <a:cs typeface="Georgia"/>
              </a:rPr>
              <a:t>Long </a:t>
            </a:r>
            <a:r>
              <a:rPr lang="en-US" sz="2400" spc="-30" dirty="0" smtClean="0">
                <a:solidFill>
                  <a:schemeClr val="tx1"/>
                </a:solidFill>
                <a:cs typeface="Georgia"/>
              </a:rPr>
              <a:t>duration </a:t>
            </a:r>
            <a:r>
              <a:rPr lang="en-US" sz="2400" spc="-20" dirty="0" smtClean="0">
                <a:solidFill>
                  <a:schemeClr val="tx1"/>
                </a:solidFill>
                <a:cs typeface="Georgia"/>
              </a:rPr>
              <a:t>of</a:t>
            </a:r>
            <a:r>
              <a:rPr lang="en-US" sz="2400" spc="-10" dirty="0" smtClean="0">
                <a:solidFill>
                  <a:schemeClr val="tx1"/>
                </a:solidFill>
                <a:cs typeface="Georgia"/>
              </a:rPr>
              <a:t> </a:t>
            </a:r>
            <a:r>
              <a:rPr lang="en-US" sz="2400" spc="-40" dirty="0" smtClean="0">
                <a:solidFill>
                  <a:schemeClr val="tx1"/>
                </a:solidFill>
                <a:cs typeface="Georgia"/>
              </a:rPr>
              <a:t>symptoms</a:t>
            </a:r>
            <a:r>
              <a:rPr lang="en-US" sz="2400" spc="-40" dirty="0" smtClean="0">
                <a:solidFill>
                  <a:schemeClr val="tx1"/>
                </a:solidFill>
                <a:cs typeface="Georgia"/>
              </a:rPr>
              <a:t>.</a:t>
            </a:r>
            <a:endParaRPr lang="en-US" sz="2400" dirty="0" smtClean="0">
              <a:solidFill>
                <a:schemeClr val="tx1"/>
              </a:solidFill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Compressive </a:t>
            </a:r>
            <a:r>
              <a:rPr lang="en-US" dirty="0" err="1" smtClean="0"/>
              <a:t>Myelopathies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Neoplastic</a:t>
            </a:r>
            <a:r>
              <a:rPr lang="en-US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spinal cord compression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Mets from Ca Lung, Breast, kidney, lymphoma, prostate, myeloma ( epidural in origin)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M.C- Thoracic spinal column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 Prostate n ovaries- lumbar/sacral spine through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Batsons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plexus.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Initial symptom-Persistent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backpain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aggravating 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movement,coughing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sneezing</a:t>
            </a:r>
            <a:r>
              <a:rPr lang="en-US" sz="2600" dirty="0" smtClean="0"/>
              <a:t>.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MRI provides excellent resolution of the extent of spinal tumors.</a:t>
            </a:r>
          </a:p>
          <a:p>
            <a:pPr marL="514350" indent="-51435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Treatment: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Glucocorticoids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dexamethasone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40mg daily) to reduce the cord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odema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F/B local radiotherapy and/ surgical decompression.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Intradural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lesions: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Slow growing, benign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meningiomas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neurofibromas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chondroma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lipoid, or sarcomas.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Treatment: surgical resection.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Spinal epidural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Absess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Midline back/ neck pain, fever, progressive limb weakness.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TLC,ESR, CRP.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expansion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tumour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furthur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damage occurs with venous congestion and thrombosis.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Impaired immune status, IV drug abuse, infection of skin or other tissue.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 of spread: 2/3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hematogenous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spread of the bacteria from skin, soft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tisssue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or deep viscera.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Rest by direct extension thru vertebral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osteomyelitis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decubitusulcer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Lumbar puncture or spinal surgery.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Organism-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Staph,strepto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anaerobes,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Myco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Tb.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Investigations: Blood culture, MRI, LP only in case of encephalopathy( High cervical tap).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decompressive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laminectomy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debridement with broad spectrum antibiotic for at least 6 weeks.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Noncompressive</a:t>
            </a:r>
            <a:r>
              <a:rPr lang="en-US" dirty="0" smtClean="0"/>
              <a:t> </a:t>
            </a:r>
            <a:r>
              <a:rPr lang="en-US" dirty="0" err="1" smtClean="0"/>
              <a:t>Myelopathies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85000" lnSpcReduction="20000"/>
          </a:bodyPr>
          <a:lstStyle/>
          <a:p>
            <a:pPr marL="287020">
              <a:spcBef>
                <a:spcPts val="105"/>
              </a:spcBef>
              <a:buClr>
                <a:srgbClr val="0AD0D9"/>
              </a:buClr>
              <a:buSzPct val="95000"/>
              <a:buFont typeface="Wingdings" pitchFamily="2" charset="2"/>
              <a:buChar char="q"/>
              <a:tabLst>
                <a:tab pos="286385" algn="l"/>
                <a:tab pos="287020" algn="l"/>
              </a:tabLst>
            </a:pPr>
            <a:r>
              <a:rPr lang="en-US" sz="2800" b="1" spc="-95" dirty="0" smtClean="0">
                <a:cs typeface="Georgia"/>
              </a:rPr>
              <a:t> </a:t>
            </a:r>
            <a:r>
              <a:rPr lang="en-US" sz="2800" b="1" spc="-95" dirty="0" smtClean="0">
                <a:cs typeface="Georgia"/>
              </a:rPr>
              <a:t>  </a:t>
            </a:r>
            <a:r>
              <a:rPr lang="en-US" sz="2800" b="1" spc="-95" dirty="0" smtClean="0">
                <a:latin typeface="Times New Roman" pitchFamily="18" charset="0"/>
                <a:cs typeface="Times New Roman" pitchFamily="18" charset="0"/>
              </a:rPr>
              <a:t>Inflammatory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25" dirty="0" err="1" smtClean="0">
                <a:latin typeface="Times New Roman" pitchFamily="18" charset="0"/>
                <a:cs typeface="Times New Roman" pitchFamily="18" charset="0"/>
              </a:rPr>
              <a:t>Postinfectious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Autoimmune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25" dirty="0" err="1" smtClean="0">
                <a:latin typeface="Times New Roman" pitchFamily="18" charset="0"/>
                <a:cs typeface="Times New Roman" pitchFamily="18" charset="0"/>
              </a:rPr>
              <a:t>Demyelination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30" dirty="0" err="1" smtClean="0">
                <a:latin typeface="Times New Roman" pitchFamily="18" charset="0"/>
                <a:cs typeface="Times New Roman" pitchFamily="18" charset="0"/>
              </a:rPr>
              <a:t>Paraneoplastic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"/>
              </a:spcBef>
              <a:buClr>
                <a:srgbClr val="0AD0D9"/>
              </a:buCl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b="1" spc="-90" dirty="0" smtClean="0">
                <a:latin typeface="Times New Roman" pitchFamily="18" charset="0"/>
                <a:cs typeface="Times New Roman" pitchFamily="18" charset="0"/>
              </a:rPr>
              <a:t>toxic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b="1" spc="-110" dirty="0" smtClean="0">
                <a:latin typeface="Times New Roman" pitchFamily="18" charset="0"/>
                <a:cs typeface="Times New Roman" pitchFamily="18" charset="0"/>
              </a:rPr>
              <a:t>Hereditary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0"/>
              </a:spcBef>
              <a:buClr>
                <a:srgbClr val="0AD0D9"/>
              </a:buClr>
              <a:buFont typeface="Arial"/>
              <a:buChar char="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b="1" spc="-125" dirty="0" smtClean="0"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en-US" sz="2800" b="1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-90" dirty="0" smtClean="0">
                <a:latin typeface="Times New Roman" pitchFamily="18" charset="0"/>
                <a:cs typeface="Times New Roman" pitchFamily="18" charset="0"/>
              </a:rPr>
              <a:t>inflammatory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Spinal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cord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infarction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AVM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buClr>
                <a:srgbClr val="0AD0D9"/>
              </a:buClr>
              <a:buSzPct val="95000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Vitamin </a:t>
            </a:r>
            <a:r>
              <a:rPr lang="en-US" sz="2800" spc="-135" dirty="0" smtClean="0">
                <a:latin typeface="Times New Roman" pitchFamily="18" charset="0"/>
                <a:cs typeface="Times New Roman" pitchFamily="18" charset="0"/>
              </a:rPr>
              <a:t>b12</a:t>
            </a:r>
            <a:r>
              <a:rPr lang="en-US" sz="28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Syringomyelia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Developmental cavity in the cervical cord that may enlarge and cause progressive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myelopathy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than half are associated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malformation.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Acquired cavitations termed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syrinx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cavities follow trauma,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myelitis,necrotic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spinal cord tumors.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7df3c28e8f1e5337b3c2499f1b83b43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7822" y="1371600"/>
            <a:ext cx="3624156" cy="4681538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Presentation: central cord syndrome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Asymmetrical Dissociated sensory loss( Cape distribution)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areflexic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weakness in upper limbs.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Un-noticed burns and injuries, muscle wasting over lower neck, shoulders, arms and hands.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the enlargement of the cavity compression of the long tracts occur leading to spasticity and weakness in the legs, bowel and bladder dysfunction.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Extension to medulla-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Syringobulbia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causes palatal or vocal cord paralysis,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dysarthria,horiontal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vertical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nystagmus,vertigo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tongue weakness with atrophy.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SECTION OF SPINAL CORD</a:t>
            </a:r>
            <a:endParaRPr lang="en-US" dirty="0"/>
          </a:p>
        </p:txBody>
      </p:sp>
      <p:sp>
        <p:nvSpPr>
          <p:cNvPr id="7" name="object 11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MRI identifies developmental and acquired </a:t>
            </a:r>
            <a:r>
              <a:rPr lang="en-US" dirty="0" err="1" smtClean="0"/>
              <a:t>syrinx</a:t>
            </a:r>
            <a:r>
              <a:rPr lang="en-US" dirty="0" smtClean="0"/>
              <a:t> cavities.</a:t>
            </a:r>
          </a:p>
          <a:p>
            <a:r>
              <a:rPr lang="en-US" dirty="0" smtClean="0"/>
              <a:t>Treatment: </a:t>
            </a:r>
            <a:r>
              <a:rPr lang="en-US" dirty="0" err="1" smtClean="0"/>
              <a:t>chiari</a:t>
            </a:r>
            <a:r>
              <a:rPr lang="en-US" dirty="0" smtClean="0"/>
              <a:t> </a:t>
            </a:r>
            <a:r>
              <a:rPr lang="en-US" dirty="0" err="1" smtClean="0"/>
              <a:t>tonsillar</a:t>
            </a:r>
            <a:r>
              <a:rPr lang="en-US" dirty="0" smtClean="0"/>
              <a:t> </a:t>
            </a:r>
            <a:r>
              <a:rPr lang="en-US" dirty="0" err="1" smtClean="0"/>
              <a:t>herniation</a:t>
            </a:r>
            <a:r>
              <a:rPr lang="en-US" dirty="0" smtClean="0"/>
              <a:t> may be decompressed with </a:t>
            </a:r>
            <a:r>
              <a:rPr lang="en-US" dirty="0" err="1" smtClean="0"/>
              <a:t>suboccipital</a:t>
            </a:r>
            <a:r>
              <a:rPr lang="en-US" dirty="0" smtClean="0"/>
              <a:t> </a:t>
            </a:r>
            <a:r>
              <a:rPr lang="en-US" dirty="0" err="1" smtClean="0"/>
              <a:t>craniectomy</a:t>
            </a:r>
            <a:r>
              <a:rPr lang="en-US" dirty="0" smtClean="0"/>
              <a:t>, upper cervical </a:t>
            </a:r>
            <a:r>
              <a:rPr lang="en-US" dirty="0" err="1" smtClean="0"/>
              <a:t>laminectomy</a:t>
            </a:r>
            <a:r>
              <a:rPr lang="en-US" dirty="0" smtClean="0"/>
              <a:t> and placement of </a:t>
            </a:r>
            <a:r>
              <a:rPr lang="en-US" dirty="0" err="1" smtClean="0"/>
              <a:t>dural</a:t>
            </a:r>
            <a:r>
              <a:rPr lang="en-US" dirty="0" smtClean="0"/>
              <a:t> graft.</a:t>
            </a:r>
          </a:p>
          <a:p>
            <a:r>
              <a:rPr lang="en-US" dirty="0" smtClean="0"/>
              <a:t>Secondary cavities if symptomatic can be treated with decompression and drainage ( shunt is inserted between cavity and </a:t>
            </a:r>
            <a:r>
              <a:rPr lang="en-US" smtClean="0"/>
              <a:t>subarachnoid space.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75895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SPINAL CORD levels relative to the vertebral bodies.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6" fontAlgn="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828800"/>
            <a:ext cx="73152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markers of Sensory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020">
              <a:spcBef>
                <a:spcPts val="720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fr-FR" sz="2800" spc="-55" dirty="0" smtClean="0">
                <a:latin typeface="Times New Roman" pitchFamily="18" charset="0"/>
                <a:cs typeface="Times New Roman" pitchFamily="18" charset="0"/>
              </a:rPr>
              <a:t>T4 </a:t>
            </a:r>
            <a:r>
              <a:rPr lang="fr-FR" sz="2800" spc="-37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28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30" dirty="0" err="1" smtClean="0">
                <a:latin typeface="Times New Roman" pitchFamily="18" charset="0"/>
                <a:cs typeface="Times New Roman" pitchFamily="18" charset="0"/>
              </a:rPr>
              <a:t>nipple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625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fr-FR" sz="2800" spc="-175" dirty="0" smtClean="0">
                <a:latin typeface="Times New Roman" pitchFamily="18" charset="0"/>
                <a:cs typeface="Times New Roman" pitchFamily="18" charset="0"/>
              </a:rPr>
              <a:t>T10 </a:t>
            </a:r>
            <a:r>
              <a:rPr lang="fr-FR" sz="2800" spc="-37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fr-FR" sz="2800" spc="-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25" dirty="0" err="1" smtClean="0">
                <a:latin typeface="Times New Roman" pitchFamily="18" charset="0"/>
                <a:cs typeface="Times New Roman" pitchFamily="18" charset="0"/>
              </a:rPr>
              <a:t>umblicus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625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fr-FR" sz="2800" spc="-175" dirty="0" smtClean="0">
                <a:latin typeface="Times New Roman" pitchFamily="18" charset="0"/>
                <a:cs typeface="Times New Roman" pitchFamily="18" charset="0"/>
              </a:rPr>
              <a:t>T12 </a:t>
            </a:r>
            <a:r>
              <a:rPr lang="fr-FR" sz="2800" spc="-37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2800" spc="-20" dirty="0" err="1" smtClean="0">
                <a:latin typeface="Times New Roman" pitchFamily="18" charset="0"/>
                <a:cs typeface="Times New Roman" pitchFamily="18" charset="0"/>
              </a:rPr>
              <a:t>Pubic</a:t>
            </a:r>
            <a:r>
              <a:rPr lang="fr-FR"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50" dirty="0" err="1" smtClean="0">
                <a:latin typeface="Times New Roman" pitchFamily="18" charset="0"/>
                <a:cs typeface="Times New Roman" pitchFamily="18" charset="0"/>
              </a:rPr>
              <a:t>symphysis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625"/>
              </a:spcBef>
              <a:buClr>
                <a:schemeClr val="accent1">
                  <a:lumMod val="50000"/>
                </a:schemeClr>
              </a:buClr>
              <a:buSzPct val="94230"/>
              <a:buFont typeface="Wingdings" pitchFamily="2" charset="2"/>
              <a:buChar char="Ø"/>
              <a:tabLst>
                <a:tab pos="287020" algn="l"/>
              </a:tabLst>
            </a:pPr>
            <a:r>
              <a:rPr lang="fr-FR" sz="2800" spc="-40" dirty="0" err="1" smtClean="0">
                <a:latin typeface="Times New Roman" pitchFamily="18" charset="0"/>
                <a:cs typeface="Times New Roman" pitchFamily="18" charset="0"/>
              </a:rPr>
              <a:t>Lesion</a:t>
            </a:r>
            <a:r>
              <a:rPr lang="fr-FR"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2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fr-FR"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35" dirty="0" smtClean="0">
                <a:latin typeface="Times New Roman" pitchFamily="18" charset="0"/>
                <a:cs typeface="Times New Roman" pitchFamily="18" charset="0"/>
              </a:rPr>
              <a:t>T9 </a:t>
            </a:r>
            <a:r>
              <a:rPr lang="fr-FR" sz="2800" spc="-37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2800" spc="-135" dirty="0" smtClean="0">
                <a:latin typeface="Times New Roman" pitchFamily="18" charset="0"/>
                <a:cs typeface="Times New Roman" pitchFamily="18" charset="0"/>
              </a:rPr>
              <a:t>T10( </a:t>
            </a:r>
            <a:r>
              <a:rPr lang="fr-FR" sz="2800" spc="-65" dirty="0" err="1" smtClean="0">
                <a:latin typeface="Times New Roman" pitchFamily="18" charset="0"/>
                <a:cs typeface="Times New Roman" pitchFamily="18" charset="0"/>
              </a:rPr>
              <a:t>Beevor’s</a:t>
            </a:r>
            <a:r>
              <a:rPr lang="fr-FR" sz="2800" spc="-43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90" dirty="0" err="1" smtClean="0">
                <a:latin typeface="Times New Roman" pitchFamily="18" charset="0"/>
                <a:cs typeface="Times New Roman" pitchFamily="18" charset="0"/>
              </a:rPr>
              <a:t>sign</a:t>
            </a:r>
            <a:r>
              <a:rPr lang="fr-FR" sz="2800" spc="-9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SENSORY LEVELS</a:t>
            </a:r>
            <a:endParaRPr lang="en-US" dirty="0"/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3400" y="1524001"/>
            <a:ext cx="8153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DETERMINING THE LEVEL OF THE LESION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020" marR="5080">
              <a:spcBef>
                <a:spcPts val="105"/>
              </a:spcBef>
              <a:buClr>
                <a:srgbClr val="0AD0D9"/>
              </a:buClr>
              <a:buSzPct val="94230"/>
              <a:buNone/>
              <a:tabLst>
                <a:tab pos="287020" algn="l"/>
              </a:tabLst>
            </a:pPr>
            <a:r>
              <a:rPr lang="en-US" sz="2600" spc="-170" dirty="0" smtClean="0">
                <a:cs typeface="Georgia"/>
              </a:rPr>
              <a:t>1</a:t>
            </a:r>
            <a:r>
              <a:rPr lang="en-US" sz="2600" spc="-17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spc="-45" dirty="0" smtClean="0">
                <a:latin typeface="Times New Roman" pitchFamily="18" charset="0"/>
                <a:cs typeface="Times New Roman" pitchFamily="18" charset="0"/>
              </a:rPr>
              <a:t>Impairment </a:t>
            </a:r>
            <a:r>
              <a:rPr lang="en-US" sz="2600" spc="-17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600" spc="-55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65" dirty="0" smtClean="0">
                <a:latin typeface="Times New Roman" pitchFamily="18" charset="0"/>
                <a:cs typeface="Times New Roman" pitchFamily="18" charset="0"/>
              </a:rPr>
              <a:t>sensory, 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motor </a:t>
            </a:r>
            <a:r>
              <a:rPr lang="en-US" sz="2600" spc="-3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spc="-50" dirty="0" smtClean="0">
                <a:latin typeface="Times New Roman" pitchFamily="18" charset="0"/>
                <a:cs typeface="Times New Roman" pitchFamily="18" charset="0"/>
              </a:rPr>
              <a:t>autonomic  </a:t>
            </a:r>
            <a:r>
              <a:rPr lang="en-US" sz="2600" spc="-10" dirty="0" smtClean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below </a:t>
            </a:r>
            <a:r>
              <a:rPr lang="en-US" sz="2600" spc="-65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600" spc="-15" dirty="0" smtClean="0">
                <a:latin typeface="Times New Roman" pitchFamily="18" charset="0"/>
                <a:cs typeface="Times New Roman" pitchFamily="18" charset="0"/>
              </a:rPr>
              <a:t>horizontal </a:t>
            </a:r>
            <a:r>
              <a:rPr lang="en-US" sz="2600" spc="-3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2600" spc="-37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600" spc="-80" dirty="0" smtClean="0">
                <a:latin typeface="Times New Roman" pitchFamily="18" charset="0"/>
                <a:cs typeface="Times New Roman" pitchFamily="18" charset="0"/>
              </a:rPr>
              <a:t>HALLMARK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2600" spc="-25" dirty="0" smtClean="0">
                <a:latin typeface="Times New Roman" pitchFamily="18" charset="0"/>
                <a:cs typeface="Times New Roman" pitchFamily="18" charset="0"/>
              </a:rPr>
              <a:t>lesion </a:t>
            </a:r>
            <a:r>
              <a:rPr lang="en-US" sz="26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spinal</a:t>
            </a:r>
            <a:r>
              <a:rPr lang="en-US" sz="26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spc="-40" dirty="0" smtClean="0">
                <a:latin typeface="Times New Roman" pitchFamily="18" charset="0"/>
                <a:cs typeface="Times New Roman" pitchFamily="18" charset="0"/>
              </a:rPr>
              <a:t>cord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52780" marR="499109" lvl="1" indent="-247015">
              <a:lnSpc>
                <a:spcPct val="100000"/>
              </a:lnSpc>
              <a:spcBef>
                <a:spcPts val="580"/>
              </a:spcBef>
              <a:buClr>
                <a:srgbClr val="0E6EC5"/>
              </a:buClr>
              <a:buSzPct val="85416"/>
              <a:buNone/>
              <a:tabLst>
                <a:tab pos="653415" algn="l"/>
              </a:tabLst>
            </a:pPr>
            <a:r>
              <a:rPr lang="en-US" sz="2400" spc="-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Sensory loss 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spc="-2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spinothalmic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6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posterior </a:t>
            </a:r>
            <a:r>
              <a:rPr lang="en-US" sz="2400" spc="-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column  </a:t>
            </a:r>
            <a:r>
              <a:rPr lang="en-US" sz="24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involvement.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52780" lvl="1" indent="-247015">
              <a:lnSpc>
                <a:spcPct val="100000"/>
              </a:lnSpc>
              <a:spcBef>
                <a:spcPts val="580"/>
              </a:spcBef>
              <a:buClr>
                <a:srgbClr val="0E6EC5"/>
              </a:buClr>
              <a:buSzPct val="85416"/>
              <a:buNone/>
              <a:tabLst>
                <a:tab pos="653415" algn="l"/>
              </a:tabLst>
            </a:pPr>
            <a:r>
              <a:rPr lang="en-US" sz="24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</a:t>
            </a:r>
            <a:r>
              <a:rPr lang="en-US" sz="2400" spc="-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spc="-5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paraplegia/paresis</a:t>
            </a:r>
            <a:r>
              <a:rPr lang="en-US" sz="2400" spc="-5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quadriplegia/paresis) with heightened deep tendon reflexes, positive </a:t>
            </a:r>
            <a:r>
              <a:rPr lang="en-US" sz="2400" spc="-45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Babinski</a:t>
            </a:r>
            <a:r>
              <a:rPr lang="en-US" sz="2400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sign and eventual spasticity.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52780" marR="54610" lvl="1" indent="-247015">
              <a:lnSpc>
                <a:spcPct val="100000"/>
              </a:lnSpc>
              <a:spcBef>
                <a:spcPts val="575"/>
              </a:spcBef>
              <a:buClr>
                <a:srgbClr val="0E6EC5"/>
              </a:buClr>
              <a:buSzPct val="85416"/>
              <a:buNone/>
              <a:tabLst>
                <a:tab pos="653415" algn="l"/>
                <a:tab pos="7400925" algn="l"/>
              </a:tabLst>
            </a:pP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-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omic</a:t>
            </a:r>
            <a:r>
              <a:rPr lang="en-US" sz="2400" spc="-5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400" spc="-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sz="24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spc="-5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orm</a:t>
            </a:r>
            <a:r>
              <a:rPr lang="en-US" sz="2400" spc="-7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7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absent sweating below the implicated cord level</a:t>
            </a:r>
            <a:r>
              <a:rPr lang="en-US" sz="2400" spc="6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bla</a:t>
            </a:r>
            <a:r>
              <a:rPr lang="en-US" sz="2400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400" spc="-26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spc="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spc="-6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-8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n-US" sz="24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spc="-4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sexual</a:t>
            </a:r>
            <a:r>
              <a:rPr lang="en-US" sz="2400" spc="-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dysfunction.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spc="-12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Segmental</a:t>
            </a:r>
            <a:r>
              <a:rPr lang="en-US" sz="2800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20" dirty="0" smtClean="0">
                <a:latin typeface="Times New Roman" pitchFamily="18" charset="0"/>
                <a:cs typeface="Times New Roman" pitchFamily="18" charset="0"/>
              </a:rPr>
              <a:t>signs</a:t>
            </a:r>
          </a:p>
          <a:p>
            <a:pPr marL="259715" marR="386715" indent="-247015">
              <a:spcBef>
                <a:spcPts val="100"/>
              </a:spcBef>
              <a:buClr>
                <a:srgbClr val="0E6EC5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band </a:t>
            </a:r>
            <a:r>
              <a:rPr lang="en-US" sz="28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45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hyperalgesia</a:t>
            </a:r>
            <a:r>
              <a:rPr lang="en-US" sz="2800" spc="-4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spc="-35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hyperpathia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2800" spc="-2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2800" spc="-3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sensory</a:t>
            </a:r>
            <a:r>
              <a:rPr lang="en-US" sz="2800" spc="-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disturbance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9715" marR="5080" indent="-247015">
              <a:spcBef>
                <a:spcPts val="575"/>
              </a:spcBef>
              <a:buClr>
                <a:srgbClr val="0E6EC5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Fasciculation 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atrophy </a:t>
            </a:r>
            <a:r>
              <a:rPr lang="en-US" sz="28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muscles 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innervated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800" spc="-35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 </a:t>
            </a:r>
            <a:r>
              <a:rPr lang="en-US" sz="2800" spc="-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segments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9715" indent="-247015">
              <a:spcBef>
                <a:spcPts val="575"/>
              </a:spcBef>
              <a:buClr>
                <a:srgbClr val="0E6EC5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absent deep</a:t>
            </a:r>
            <a:r>
              <a:rPr lang="en-US" sz="2800" spc="-36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reflex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9715" indent="-247015">
              <a:spcBef>
                <a:spcPts val="580"/>
              </a:spcBef>
              <a:buClr>
                <a:srgbClr val="0E6EC5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Along </a:t>
            </a:r>
            <a:r>
              <a:rPr lang="en-US" sz="2800" spc="-1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2800" spc="-2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tract</a:t>
            </a:r>
            <a:r>
              <a:rPr lang="en-US" sz="2800" spc="-3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involvement</a:t>
            </a:r>
          </a:p>
          <a:p>
            <a:pPr marL="259715" indent="-247015">
              <a:spcBef>
                <a:spcPts val="580"/>
              </a:spcBef>
              <a:buClr>
                <a:srgbClr val="7B3313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3. Spinal shock</a:t>
            </a:r>
          </a:p>
          <a:p>
            <a:pPr marL="259715" indent="-247015">
              <a:spcBef>
                <a:spcPts val="580"/>
              </a:spcBef>
              <a:buClr>
                <a:srgbClr val="7B3313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case of severe and acute transverse lesions, the limbs may be flaccid rather than spastic with absent reflexes.</a:t>
            </a:r>
          </a:p>
          <a:p>
            <a:pPr marL="259715" indent="-247015">
              <a:spcBef>
                <a:spcPts val="580"/>
              </a:spcBef>
              <a:buClr>
                <a:srgbClr val="7B3313"/>
              </a:buClr>
              <a:buSzPct val="85416"/>
              <a:buNone/>
              <a:tabLst>
                <a:tab pos="260350" algn="l"/>
              </a:tabLst>
            </a:pPr>
            <a:r>
              <a:rPr lang="en-US" sz="2800" spc="-3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may last for several  days-weeks.</a:t>
            </a:r>
          </a:p>
          <a:p>
            <a:pPr marL="259715" indent="-247015">
              <a:spcBef>
                <a:spcPts val="580"/>
              </a:spcBef>
              <a:buClr>
                <a:srgbClr val="7B3313"/>
              </a:buClr>
              <a:buSzPct val="85416"/>
              <a:buNone/>
              <a:tabLst>
                <a:tab pos="260350" algn="l"/>
              </a:tabLst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Transverse damage at each level of Spinal Cord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12700">
              <a:lnSpc>
                <a:spcPct val="100000"/>
              </a:lnSpc>
              <a:spcBef>
                <a:spcPts val="2035"/>
              </a:spcBef>
              <a:buNone/>
            </a:pPr>
            <a:r>
              <a:rPr lang="en-US" sz="4400" spc="-265" dirty="0" smtClean="0">
                <a:solidFill>
                  <a:srgbClr val="002060"/>
                </a:solidFill>
                <a:latin typeface="Arial"/>
                <a:cs typeface="Arial"/>
              </a:rPr>
              <a:t>High </a:t>
            </a:r>
            <a:r>
              <a:rPr lang="en-US" sz="4400" spc="-270" dirty="0" smtClean="0">
                <a:solidFill>
                  <a:srgbClr val="002060"/>
                </a:solidFill>
                <a:latin typeface="Arial"/>
                <a:cs typeface="Arial"/>
              </a:rPr>
              <a:t>Cervical </a:t>
            </a:r>
            <a:r>
              <a:rPr lang="en-US" sz="4400" spc="-320" dirty="0" smtClean="0">
                <a:solidFill>
                  <a:srgbClr val="002060"/>
                </a:solidFill>
                <a:latin typeface="Arial"/>
                <a:cs typeface="Arial"/>
              </a:rPr>
              <a:t>Cord</a:t>
            </a:r>
            <a:r>
              <a:rPr lang="en-US" sz="4400" spc="-285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spc="-300" dirty="0" smtClean="0">
                <a:solidFill>
                  <a:srgbClr val="002060"/>
                </a:solidFill>
                <a:latin typeface="Arial"/>
                <a:cs typeface="Arial"/>
              </a:rPr>
              <a:t>Lesion</a:t>
            </a:r>
            <a:endParaRPr lang="en-US" sz="44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104139">
              <a:spcBef>
                <a:spcPts val="935"/>
              </a:spcBef>
            </a:pPr>
            <a:r>
              <a:rPr lang="en-US" sz="1800" spc="-565" dirty="0" smtClean="0">
                <a:solidFill>
                  <a:srgbClr val="0AD0D9"/>
                </a:solidFill>
                <a:latin typeface="Arial"/>
                <a:cs typeface="Arial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Sensory loss 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occipital 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spc="-85" dirty="0" smtClean="0">
                <a:latin typeface="Times New Roman" pitchFamily="18" charset="0"/>
                <a:cs typeface="Times New Roman" pitchFamily="18" charset="0"/>
              </a:rPr>
              <a:t>C2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7020">
              <a:spcBef>
                <a:spcPts val="100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endParaRPr lang="en-US" sz="2800" spc="-45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100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45" dirty="0" smtClean="0">
                <a:latin typeface="Times New Roman" pitchFamily="18" charset="0"/>
                <a:cs typeface="Times New Roman" pitchFamily="18" charset="0"/>
              </a:rPr>
              <a:t>Involvement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spinal </a:t>
            </a:r>
            <a:r>
              <a:rPr lang="en-US" sz="2800" spc="-35" dirty="0" err="1" smtClean="0">
                <a:latin typeface="Times New Roman" pitchFamily="18" charset="0"/>
                <a:cs typeface="Times New Roman" pitchFamily="18" charset="0"/>
              </a:rPr>
              <a:t>accesory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nerve</a:t>
            </a:r>
          </a:p>
          <a:p>
            <a:pPr marL="287020">
              <a:spcBef>
                <a:spcPts val="100"/>
              </a:spcBef>
              <a:buClr>
                <a:schemeClr val="accent1">
                  <a:lumMod val="75000"/>
                </a:schemeClr>
              </a:buClr>
              <a:buSzPct val="93750"/>
              <a:buNone/>
              <a:tabLst>
                <a:tab pos="287020" algn="l"/>
              </a:tabLst>
            </a:pPr>
            <a:endParaRPr lang="en-US" sz="2800" spc="-3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100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Wasting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muscles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hands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endParaRPr lang="en-US" sz="2800" spc="-20" dirty="0" smtClean="0">
              <a:latin typeface="Times New Roman" pitchFamily="18" charset="0"/>
              <a:cs typeface="Times New Roman" pitchFamily="18" charset="0"/>
            </a:endParaRPr>
          </a:p>
          <a:p>
            <a:pPr marL="287020">
              <a:spcBef>
                <a:spcPts val="5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Quadriplegia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diaphragm</a:t>
            </a:r>
            <a:r>
              <a:rPr lang="en-US" sz="2800" spc="-2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weakness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5080">
              <a:lnSpc>
                <a:spcPts val="2590"/>
              </a:lnSpc>
              <a:spcBef>
                <a:spcPts val="5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endParaRPr lang="en-US" sz="2800" spc="-40" dirty="0" smtClean="0">
              <a:latin typeface="Times New Roman" pitchFamily="18" charset="0"/>
              <a:cs typeface="Times New Roman" pitchFamily="18" charset="0"/>
            </a:endParaRPr>
          </a:p>
          <a:p>
            <a:pPr marL="287020" marR="5080">
              <a:lnSpc>
                <a:spcPts val="2590"/>
              </a:lnSpc>
              <a:spcBef>
                <a:spcPts val="5"/>
              </a:spcBef>
              <a:buClr>
                <a:schemeClr val="accent1">
                  <a:lumMod val="75000"/>
                </a:schemeClr>
              </a:buClr>
              <a:buSzPct val="93750"/>
              <a:buFont typeface="Arial" pitchFamily="34" charset="0"/>
              <a:buChar char="•"/>
              <a:tabLst>
                <a:tab pos="287020" algn="l"/>
              </a:tabLst>
            </a:pP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Sensory loss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portion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face </a:t>
            </a:r>
            <a:r>
              <a:rPr lang="en-US" sz="2800" spc="-105" dirty="0" smtClean="0">
                <a:latin typeface="Times New Roman" pitchFamily="18" charset="0"/>
                <a:cs typeface="Times New Roman" pitchFamily="18" charset="0"/>
              </a:rPr>
              <a:t>along 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0" dirty="0" smtClean="0">
                <a:latin typeface="Times New Roman" pitchFamily="18" charset="0"/>
                <a:cs typeface="Times New Roman" pitchFamily="18" charset="0"/>
              </a:rPr>
              <a:t>corneal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reflex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involvement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spinal 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nucleus 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spc="1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cranial</a:t>
            </a:r>
            <a:r>
              <a:rPr lang="en-US" sz="28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nerve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4139">
              <a:lnSpc>
                <a:spcPct val="100000"/>
              </a:lnSpc>
              <a:spcBef>
                <a:spcPts val="935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</TotalTime>
  <Words>1347</Words>
  <Application>Microsoft Office PowerPoint</Application>
  <PresentationFormat>On-screen Show (4:3)</PresentationFormat>
  <Paragraphs>207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Civic</vt:lpstr>
      <vt:lpstr>APPROACH TO MYELOPATHY</vt:lpstr>
      <vt:lpstr>ANATOMY OF SPINAL CORD</vt:lpstr>
      <vt:lpstr>CUT SECTION OF SPINAL CORD</vt:lpstr>
      <vt:lpstr>SPINAL CORD levels relative to the vertebral bodies.</vt:lpstr>
      <vt:lpstr>Useful markers of Sensory level</vt:lpstr>
      <vt:lpstr>IMPORTANT SENSORY LEVELS</vt:lpstr>
      <vt:lpstr>DETERMINING THE LEVEL OF THE LESION</vt:lpstr>
      <vt:lpstr>Slide 8</vt:lpstr>
      <vt:lpstr> Transverse damage at each level of Spinal Cord</vt:lpstr>
      <vt:lpstr>Slide 10</vt:lpstr>
      <vt:lpstr>Slide 11</vt:lpstr>
      <vt:lpstr>Slide 12</vt:lpstr>
      <vt:lpstr>Conus Medullaris Syndrome</vt:lpstr>
      <vt:lpstr>Cauda Equina Syndrome</vt:lpstr>
      <vt:lpstr>Special patterns of Spinal Cord diseases</vt:lpstr>
      <vt:lpstr>Central Cord Syndrome</vt:lpstr>
      <vt:lpstr>Anterior Spinal Artery syndrome</vt:lpstr>
      <vt:lpstr>Foramen Magnum Syndrome</vt:lpstr>
      <vt:lpstr>Intramedullary and Extramedullary syndromes</vt:lpstr>
      <vt:lpstr>Intramedullary and Extramedullary syndromes</vt:lpstr>
      <vt:lpstr>Slide 21</vt:lpstr>
      <vt:lpstr>Extradural extramedullary</vt:lpstr>
      <vt:lpstr>Intradural Extramedullary</vt:lpstr>
      <vt:lpstr>Compressive Myelopathies</vt:lpstr>
      <vt:lpstr>Slide 25</vt:lpstr>
      <vt:lpstr>Slide 26</vt:lpstr>
      <vt:lpstr>Noncompressive Myelopathies</vt:lpstr>
      <vt:lpstr>Syringomyelia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MYELOPATHY</dc:title>
  <dc:creator>Priti</dc:creator>
  <cp:lastModifiedBy>Priti</cp:lastModifiedBy>
  <cp:revision>7</cp:revision>
  <dcterms:created xsi:type="dcterms:W3CDTF">2018-03-13T15:10:48Z</dcterms:created>
  <dcterms:modified xsi:type="dcterms:W3CDTF">2018-03-13T20:38:16Z</dcterms:modified>
</cp:coreProperties>
</file>