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1" r:id="rId26"/>
    <p:sldId id="286" r:id="rId27"/>
    <p:sldId id="292" r:id="rId28"/>
    <p:sldId id="293" r:id="rId29"/>
    <p:sldId id="294" r:id="rId30"/>
    <p:sldId id="295" r:id="rId31"/>
    <p:sldId id="281" r:id="rId32"/>
    <p:sldId id="283" r:id="rId33"/>
    <p:sldId id="284" r:id="rId34"/>
    <p:sldId id="285" r:id="rId35"/>
    <p:sldId id="296" r:id="rId36"/>
    <p:sldId id="287" r:id="rId37"/>
    <p:sldId id="288" r:id="rId38"/>
    <p:sldId id="282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CC5D4-FDC6-6347-BCB0-0D2E7FE8B2B9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25D5-ACCF-BD41-A449-DADFEB70B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25D5-ACCF-BD41-A449-DADFEB70B5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20/08/18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23643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Empagliflozin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and Progression of Kidney Disease in Type 2 Diabetes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391" y="3173812"/>
            <a:ext cx="740664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Sanjana</a:t>
            </a:r>
            <a:r>
              <a:rPr lang="en-US" dirty="0" smtClean="0"/>
              <a:t> Bhagwat</a:t>
            </a:r>
          </a:p>
          <a:p>
            <a:r>
              <a:rPr lang="en-US" dirty="0" smtClean="0"/>
              <a:t>Moderator : Dr. A. </a:t>
            </a:r>
            <a:r>
              <a:rPr lang="en-US" dirty="0" err="1" smtClean="0"/>
              <a:t>Korane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2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593" y="0"/>
            <a:ext cx="8142408" cy="6858000"/>
          </a:xfrm>
        </p:spPr>
        <p:txBody>
          <a:bodyPr>
            <a:normAutofit/>
          </a:bodyPr>
          <a:lstStyle/>
          <a:p>
            <a:r>
              <a:rPr lang="en-US" dirty="0"/>
              <a:t>Single vessel CAD with positive stress test or UA hospitalization in prior year</a:t>
            </a:r>
          </a:p>
          <a:p>
            <a:r>
              <a:rPr lang="en-US" dirty="0"/>
              <a:t>UA &gt;2 months prior and evidence of CAD</a:t>
            </a:r>
          </a:p>
          <a:p>
            <a:r>
              <a:rPr lang="en-US" dirty="0"/>
              <a:t>Stroke &gt;2 months prior</a:t>
            </a:r>
          </a:p>
          <a:p>
            <a:r>
              <a:rPr lang="en-US" dirty="0"/>
              <a:t>Occlusive PAD</a:t>
            </a:r>
          </a:p>
          <a:p>
            <a:r>
              <a:rPr lang="en-US" dirty="0"/>
              <a:t>Either of:</a:t>
            </a:r>
          </a:p>
          <a:p>
            <a:r>
              <a:rPr lang="en-US" dirty="0"/>
              <a:t>No glucose-lowering agents in prior 12 weeks and A1c 7-9%</a:t>
            </a:r>
          </a:p>
          <a:p>
            <a:r>
              <a:rPr lang="en-US" dirty="0"/>
              <a:t>Stable glucose-lowering therapy in prior 12 weeks and A1c 7-10%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4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583" y="24199"/>
            <a:ext cx="7498080" cy="727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583" y="912313"/>
            <a:ext cx="8401458" cy="5945687"/>
          </a:xfrm>
        </p:spPr>
        <p:txBody>
          <a:bodyPr>
            <a:normAutofit/>
          </a:bodyPr>
          <a:lstStyle/>
          <a:p>
            <a:r>
              <a:rPr lang="en-US" dirty="0"/>
              <a:t>Uncontrolled hyperglycemia with fasting glucose &gt;240 mg/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  <a:p>
            <a:r>
              <a:rPr lang="en-US" dirty="0"/>
              <a:t>Liver disease with ALT, AST or ALP x3 ULN</a:t>
            </a:r>
          </a:p>
          <a:p>
            <a:r>
              <a:rPr lang="en-US" dirty="0"/>
              <a:t>Planned CV surgery or angioplasty in 3 </a:t>
            </a:r>
            <a:r>
              <a:rPr lang="en-US" dirty="0" err="1"/>
              <a:t>mo</a:t>
            </a:r>
            <a:endParaRPr lang="en-US" dirty="0"/>
          </a:p>
          <a:p>
            <a:r>
              <a:rPr lang="en-US" dirty="0"/>
              <a:t>GFR &lt;30 mL/min/1.73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/>
              <a:t> by MDRD</a:t>
            </a:r>
          </a:p>
          <a:p>
            <a:r>
              <a:rPr lang="en-US" dirty="0"/>
              <a:t>Prior surgery with chronic </a:t>
            </a:r>
            <a:r>
              <a:rPr lang="en-US" dirty="0" err="1"/>
              <a:t>malabsorption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bariatric) in prior 2 years</a:t>
            </a:r>
          </a:p>
          <a:p>
            <a:r>
              <a:rPr lang="en-US" dirty="0"/>
              <a:t>RBC </a:t>
            </a:r>
            <a:r>
              <a:rPr lang="en-US" dirty="0" smtClean="0"/>
              <a:t>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677" y="196773"/>
            <a:ext cx="7999323" cy="6661227"/>
          </a:xfrm>
        </p:spPr>
        <p:txBody>
          <a:bodyPr>
            <a:normAutofit/>
          </a:bodyPr>
          <a:lstStyle/>
          <a:p>
            <a:r>
              <a:rPr lang="en-US" dirty="0"/>
              <a:t>Cancer</a:t>
            </a:r>
          </a:p>
          <a:p>
            <a:r>
              <a:rPr lang="en-US" dirty="0"/>
              <a:t>Anti-obesity drug treatment in prior 3 </a:t>
            </a:r>
            <a:r>
              <a:rPr lang="en-US" dirty="0" smtClean="0"/>
              <a:t>months</a:t>
            </a:r>
            <a:endParaRPr lang="en-US" dirty="0"/>
          </a:p>
          <a:p>
            <a:r>
              <a:rPr lang="en-US" dirty="0"/>
              <a:t>Systemic steroids</a:t>
            </a:r>
          </a:p>
          <a:p>
            <a:r>
              <a:rPr lang="en-US" dirty="0"/>
              <a:t>Change in thyroid hormone dosage in prior 6 weeks</a:t>
            </a:r>
          </a:p>
          <a:p>
            <a:r>
              <a:rPr lang="en-US" dirty="0"/>
              <a:t>Nursing, pregnant, or child-bearing age women not using acceptable method of birth control or refusing pregnancy testing</a:t>
            </a:r>
          </a:p>
          <a:p>
            <a:r>
              <a:rPr lang="en-US" dirty="0"/>
              <a:t>Alcohol or drug abuse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2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821" y="0"/>
            <a:ext cx="8178179" cy="6858000"/>
          </a:xfrm>
        </p:spPr>
        <p:txBody>
          <a:bodyPr>
            <a:normAutofit/>
          </a:bodyPr>
          <a:lstStyle/>
          <a:p>
            <a:r>
              <a:rPr lang="en-US" dirty="0"/>
              <a:t>Randomization in a 1:1:1 ratio to a group with stratification by A1c, BMI, renal function, and geographic region:</a:t>
            </a:r>
          </a:p>
          <a:p>
            <a:r>
              <a:rPr lang="en-US" b="1" dirty="0" err="1"/>
              <a:t>Empagliflozin</a:t>
            </a:r>
            <a:r>
              <a:rPr lang="en-US" b="1" dirty="0"/>
              <a:t> 10 mg</a:t>
            </a:r>
            <a:endParaRPr lang="en-US" dirty="0"/>
          </a:p>
          <a:p>
            <a:r>
              <a:rPr lang="en-US" b="1" dirty="0" err="1"/>
              <a:t>Empagliflozin</a:t>
            </a:r>
            <a:r>
              <a:rPr lang="en-US" b="1" dirty="0"/>
              <a:t> 25 mg</a:t>
            </a:r>
            <a:endParaRPr lang="en-US" dirty="0"/>
          </a:p>
          <a:p>
            <a:r>
              <a:rPr lang="en-US" b="1" dirty="0"/>
              <a:t>Placebo</a:t>
            </a:r>
            <a:endParaRPr lang="en-US" dirty="0"/>
          </a:p>
          <a:p>
            <a:r>
              <a:rPr lang="en-US" dirty="0" smtClean="0"/>
              <a:t>Modifications </a:t>
            </a:r>
            <a:r>
              <a:rPr lang="en-US" dirty="0"/>
              <a:t>to non-study glucose-modifying medications were permitted after week 12 to reach local therapeutic guidelines</a:t>
            </a:r>
          </a:p>
          <a:p>
            <a:r>
              <a:rPr lang="en-US" dirty="0"/>
              <a:t>Other cardiovascular risk factors, including dyslipidemia and hypertension, were treated at the discretion of investigators to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55876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363" y="0"/>
            <a:ext cx="8106637" cy="1417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MICROVASCULAR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363" y="1417638"/>
            <a:ext cx="8106637" cy="5440362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I</a:t>
            </a:r>
            <a:r>
              <a:rPr lang="en-US" dirty="0" smtClean="0"/>
              <a:t>ncluded </a:t>
            </a:r>
            <a:r>
              <a:rPr lang="en-US" dirty="0"/>
              <a:t>the first occurrence of any of the following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the initiation of retinal </a:t>
            </a:r>
            <a:r>
              <a:rPr lang="en-US" dirty="0" smtClean="0"/>
              <a:t>photocoagulation</a:t>
            </a:r>
            <a:endParaRPr lang="en-US" dirty="0"/>
          </a:p>
          <a:p>
            <a:r>
              <a:rPr lang="en-US" dirty="0" smtClean="0"/>
              <a:t>vitreous hemorrhage</a:t>
            </a:r>
            <a:endParaRPr lang="en-US" dirty="0"/>
          </a:p>
          <a:p>
            <a:r>
              <a:rPr lang="en-US" dirty="0" smtClean="0"/>
              <a:t>diabetes</a:t>
            </a:r>
            <a:r>
              <a:rPr lang="en-US" dirty="0"/>
              <a:t>-related </a:t>
            </a:r>
            <a:r>
              <a:rPr lang="en-US" dirty="0" smtClean="0"/>
              <a:t>blindness</a:t>
            </a:r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incident or worsening </a:t>
            </a:r>
            <a:r>
              <a:rPr lang="en-US" dirty="0" smtClean="0"/>
              <a:t>nephropathy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4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249" y="0"/>
            <a:ext cx="7878439" cy="840759"/>
          </a:xfrm>
        </p:spPr>
        <p:txBody>
          <a:bodyPr/>
          <a:lstStyle/>
          <a:p>
            <a:r>
              <a:rPr lang="en-US" dirty="0" smtClean="0"/>
              <a:t>RENAL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249" y="840759"/>
            <a:ext cx="8088751" cy="601724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/>
              <a:t>first renal </a:t>
            </a:r>
            <a:r>
              <a:rPr lang="en-US" dirty="0" err="1"/>
              <a:t>microvascular</a:t>
            </a:r>
            <a:r>
              <a:rPr lang="en-US" dirty="0"/>
              <a:t> outcome was incident or worsening nephropathy, defined </a:t>
            </a:r>
            <a:r>
              <a:rPr lang="en-US" dirty="0" smtClean="0"/>
              <a:t>as :</a:t>
            </a:r>
          </a:p>
          <a:p>
            <a:r>
              <a:rPr lang="en-US" dirty="0" smtClean="0"/>
              <a:t>progression </a:t>
            </a:r>
            <a:r>
              <a:rPr lang="en-US" dirty="0"/>
              <a:t>to </a:t>
            </a:r>
            <a:r>
              <a:rPr lang="en-US" dirty="0" err="1"/>
              <a:t>macroalbuminuria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/>
              <a:t>doubling of the serum </a:t>
            </a:r>
            <a:r>
              <a:rPr lang="en-US" dirty="0" err="1"/>
              <a:t>creatinine</a:t>
            </a:r>
            <a:r>
              <a:rPr lang="en-US" dirty="0"/>
              <a:t> level, accompanied by an </a:t>
            </a:r>
            <a:r>
              <a:rPr lang="en-US" dirty="0" err="1"/>
              <a:t>eGFR</a:t>
            </a:r>
            <a:r>
              <a:rPr lang="en-US" dirty="0"/>
              <a:t> of ≤45 ml per minute per 1.73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/>
              <a:t>the initiation of renal-replacement therapy</a:t>
            </a:r>
          </a:p>
          <a:p>
            <a:r>
              <a:rPr lang="en-US" dirty="0"/>
              <a:t>death from renal disease.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906" y="321993"/>
            <a:ext cx="7824782" cy="5926407"/>
          </a:xfrm>
        </p:spPr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err="1"/>
              <a:t>prespecified</a:t>
            </a:r>
            <a:r>
              <a:rPr lang="en-US" dirty="0"/>
              <a:t> renal </a:t>
            </a:r>
            <a:r>
              <a:rPr lang="en-US" dirty="0" err="1"/>
              <a:t>microvascular</a:t>
            </a:r>
            <a:r>
              <a:rPr lang="en-US" dirty="0"/>
              <a:t> outcomes were a composite of incident or worsening nephropathy or death from cardiovascular </a:t>
            </a:r>
            <a:r>
              <a:rPr lang="en-US" dirty="0" smtClean="0"/>
              <a:t>causes.</a:t>
            </a:r>
          </a:p>
          <a:p>
            <a:r>
              <a:rPr lang="en-US" dirty="0"/>
              <a:t>the individual components of incident or worsening </a:t>
            </a:r>
            <a:r>
              <a:rPr lang="en-US" dirty="0" smtClean="0"/>
              <a:t>nephropathy</a:t>
            </a:r>
          </a:p>
          <a:p>
            <a:r>
              <a:rPr lang="en-US" dirty="0" smtClean="0"/>
              <a:t> </a:t>
            </a:r>
            <a:r>
              <a:rPr lang="en-US" dirty="0"/>
              <a:t>and incident albuminuria </a:t>
            </a:r>
            <a:r>
              <a:rPr lang="en-US" dirty="0" smtClean="0"/>
              <a:t>in </a:t>
            </a:r>
            <a:r>
              <a:rPr lang="en-US" dirty="0"/>
              <a:t>patients with a normal albumin level </a:t>
            </a:r>
            <a:r>
              <a:rPr lang="en-US" dirty="0" smtClean="0"/>
              <a:t>at </a:t>
            </a:r>
            <a:r>
              <a:rPr lang="en-US" dirty="0"/>
              <a:t>baseline.</a:t>
            </a:r>
          </a:p>
        </p:txBody>
      </p:sp>
    </p:spTree>
    <p:extLst>
      <p:ext uri="{BB962C8B-B14F-4D97-AF65-F5344CB8AC3E}">
        <p14:creationId xmlns:p14="http://schemas.microsoft.com/office/powerpoint/2010/main" val="30352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807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modified </a:t>
            </a:r>
            <a:r>
              <a:rPr lang="en-US" dirty="0"/>
              <a:t>intention-to-treat approach to perform analyses in patients who had received at least one dose of a study </a:t>
            </a:r>
            <a:r>
              <a:rPr lang="en-US" dirty="0" smtClean="0"/>
              <a:t>drug</a:t>
            </a:r>
            <a:r>
              <a:rPr lang="en-US" dirty="0"/>
              <a:t> </a:t>
            </a:r>
            <a:r>
              <a:rPr lang="en-US" dirty="0" smtClean="0"/>
              <a:t>was performed.</a:t>
            </a:r>
          </a:p>
          <a:p>
            <a:r>
              <a:rPr lang="en-US" dirty="0" smtClean="0"/>
              <a:t>The </a:t>
            </a:r>
            <a:r>
              <a:rPr lang="en-US" dirty="0"/>
              <a:t>trial protocol specified that the outcomes of incident or worsening nephropathy </a:t>
            </a:r>
            <a:r>
              <a:rPr lang="en-US" dirty="0" smtClean="0"/>
              <a:t>would </a:t>
            </a:r>
            <a:r>
              <a:rPr lang="en-US" dirty="0"/>
              <a:t>be analyzed in treated patients who did not have </a:t>
            </a:r>
            <a:r>
              <a:rPr lang="en-US" dirty="0" err="1"/>
              <a:t>macroalbuminuria</a:t>
            </a:r>
            <a:r>
              <a:rPr lang="en-US" dirty="0"/>
              <a:t> at baseline, who had available </a:t>
            </a:r>
            <a:r>
              <a:rPr lang="en-US"/>
              <a:t>measurements </a:t>
            </a:r>
            <a:r>
              <a:rPr lang="en-US" smtClean="0"/>
              <a:t>of serum </a:t>
            </a:r>
            <a:r>
              <a:rPr lang="en-US" dirty="0" err="1"/>
              <a:t>creatinine</a:t>
            </a:r>
            <a:r>
              <a:rPr lang="en-US" dirty="0"/>
              <a:t> at baseline and after baseline, and who had </a:t>
            </a:r>
            <a:r>
              <a:rPr lang="en-US" dirty="0" err="1"/>
              <a:t>postbaseline</a:t>
            </a:r>
            <a:r>
              <a:rPr lang="en-US" dirty="0"/>
              <a:t> measurements of the urinary albumin-to-</a:t>
            </a:r>
            <a:r>
              <a:rPr lang="en-US" dirty="0" err="1"/>
              <a:t>creatinine</a:t>
            </a:r>
            <a:r>
              <a:rPr lang="en-US" dirty="0"/>
              <a:t> ratio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2217811" y="1484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6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Cox </a:t>
            </a:r>
            <a:r>
              <a:rPr lang="en-US" dirty="0"/>
              <a:t>proportional-hazards model to assess between-group differences in the risk of an outcome </a:t>
            </a:r>
            <a:r>
              <a:rPr lang="en-US" dirty="0" smtClean="0"/>
              <a:t>was used.</a:t>
            </a:r>
          </a:p>
          <a:p>
            <a:endParaRPr lang="en-US" dirty="0" smtClean="0"/>
          </a:p>
          <a:p>
            <a:r>
              <a:rPr lang="en-US" dirty="0" err="1"/>
              <a:t>Prespecified</a:t>
            </a:r>
            <a:r>
              <a:rPr lang="en-US" dirty="0"/>
              <a:t> analyses included comparisons of the pooled </a:t>
            </a:r>
            <a:r>
              <a:rPr lang="en-US" dirty="0" err="1"/>
              <a:t>empagliflozin</a:t>
            </a:r>
            <a:r>
              <a:rPr lang="en-US" dirty="0"/>
              <a:t> doses (10 mg and 25 mg) and the individual doses versus placebo. </a:t>
            </a:r>
          </a:p>
        </p:txBody>
      </p:sp>
    </p:spTree>
    <p:extLst>
      <p:ext uri="{BB962C8B-B14F-4D97-AF65-F5344CB8AC3E}">
        <p14:creationId xmlns:p14="http://schemas.microsoft.com/office/powerpoint/2010/main" val="376217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62" y="393547"/>
            <a:ext cx="7771126" cy="58548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Published in </a:t>
            </a:r>
            <a:r>
              <a:rPr lang="en-US" sz="2800" dirty="0"/>
              <a:t>The New England Journal of Medicine 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</a:t>
            </a:r>
            <a:r>
              <a:rPr lang="fr-FR" sz="2800" dirty="0" err="1" smtClean="0"/>
              <a:t>ublished</a:t>
            </a:r>
            <a:r>
              <a:rPr lang="fr-FR" sz="2800" dirty="0" smtClean="0"/>
              <a:t> in </a:t>
            </a:r>
            <a:r>
              <a:rPr lang="fr-FR" sz="2800" dirty="0" err="1" smtClean="0"/>
              <a:t>June</a:t>
            </a:r>
            <a:r>
              <a:rPr lang="fr-FR" sz="2800" dirty="0" smtClean="0"/>
              <a:t> </a:t>
            </a:r>
            <a:r>
              <a:rPr lang="fr-FR" sz="2800" dirty="0"/>
              <a:t>14, </a:t>
            </a:r>
            <a:r>
              <a:rPr lang="fr-FR" sz="2800" dirty="0" smtClean="0"/>
              <a:t>2016</a:t>
            </a:r>
          </a:p>
          <a:p>
            <a:pPr marL="82296" indent="0">
              <a:buNone/>
            </a:pPr>
            <a:endParaRPr lang="fr-FR" sz="2800" dirty="0" smtClean="0"/>
          </a:p>
          <a:p>
            <a:r>
              <a:rPr lang="fr-FR" sz="2800" dirty="0" smtClean="0"/>
              <a:t>Impact Factor : </a:t>
            </a:r>
            <a:r>
              <a:rPr lang="en-US" sz="2800" dirty="0" smtClean="0"/>
              <a:t>79.258</a:t>
            </a:r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/>
              <a:t>EMPA-REG OUTCOME trial : </a:t>
            </a:r>
            <a:r>
              <a:rPr lang="en-US" sz="2800" dirty="0" smtClean="0"/>
              <a:t>This was </a:t>
            </a:r>
            <a:r>
              <a:rPr lang="en-US" sz="2800" dirty="0"/>
              <a:t>an analysis that was a </a:t>
            </a:r>
            <a:r>
              <a:rPr lang="en-US" sz="2800" dirty="0" err="1"/>
              <a:t>prespecified</a:t>
            </a:r>
            <a:r>
              <a:rPr lang="en-US" sz="2800" dirty="0"/>
              <a:t> component of the secondary </a:t>
            </a:r>
            <a:r>
              <a:rPr lang="en-US" sz="2800" dirty="0" err="1"/>
              <a:t>microvascular</a:t>
            </a:r>
            <a:r>
              <a:rPr lang="en-US" sz="2800" dirty="0"/>
              <a:t> outcome of that trial.</a:t>
            </a:r>
          </a:p>
        </p:txBody>
      </p:sp>
    </p:spTree>
    <p:extLst>
      <p:ext uri="{BB962C8B-B14F-4D97-AF65-F5344CB8AC3E}">
        <p14:creationId xmlns:p14="http://schemas.microsoft.com/office/powerpoint/2010/main" val="82085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total of 7020 patients at 590 sites in 42 countries received at least one dose of a study drug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According to the trial design, more than 99% of the patients had established cardiovascular disease. </a:t>
            </a:r>
          </a:p>
        </p:txBody>
      </p:sp>
    </p:spTree>
    <p:extLst>
      <p:ext uri="{BB962C8B-B14F-4D97-AF65-F5344CB8AC3E}">
        <p14:creationId xmlns:p14="http://schemas.microsoft.com/office/powerpoint/2010/main" val="59525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1020" y="160996"/>
            <a:ext cx="8052980" cy="6697004"/>
          </a:xfrm>
        </p:spPr>
        <p:txBody>
          <a:bodyPr/>
          <a:lstStyle/>
          <a:p>
            <a:pPr marL="82296" indent="0" fontAlgn="t">
              <a:buNone/>
            </a:pPr>
            <a:r>
              <a:rPr lang="ro-RO" dirty="0" smtClean="0"/>
              <a:t>eGfr:</a:t>
            </a:r>
            <a:endParaRPr lang="ro-RO" dirty="0"/>
          </a:p>
          <a:p>
            <a:r>
              <a:rPr lang="ro-RO" dirty="0"/>
              <a:t>45-59 ml/min/1.73 m</a:t>
            </a:r>
            <a:r>
              <a:rPr lang="ro-RO" baseline="30000" dirty="0"/>
              <a:t>2</a:t>
            </a:r>
            <a:r>
              <a:rPr lang="ro-RO" dirty="0"/>
              <a:t> :        17.8%</a:t>
            </a:r>
          </a:p>
          <a:p>
            <a:pPr fontAlgn="t"/>
            <a:r>
              <a:rPr lang="ro-RO" dirty="0"/>
              <a:t>30-44                        :         7.7%</a:t>
            </a:r>
          </a:p>
          <a:p>
            <a:pPr marL="82296" indent="0" fontAlgn="t">
              <a:buNone/>
            </a:pPr>
            <a:r>
              <a:rPr lang="ro-RO" dirty="0" smtClean="0"/>
              <a:t>Albuminuria :</a:t>
            </a:r>
          </a:p>
          <a:p>
            <a:pPr fontAlgn="t"/>
            <a:r>
              <a:rPr lang="ro-RO" dirty="0" smtClean="0"/>
              <a:t>Micro – 28.7%</a:t>
            </a:r>
          </a:p>
          <a:p>
            <a:pPr fontAlgn="t"/>
            <a:r>
              <a:rPr lang="ro-RO" dirty="0" smtClean="0"/>
              <a:t>Macro – 11%</a:t>
            </a:r>
          </a:p>
          <a:p>
            <a:pPr marL="82296" indent="0" fontAlgn="t">
              <a:buNone/>
            </a:pPr>
            <a:r>
              <a:rPr lang="ro-RO" dirty="0" smtClean="0"/>
              <a:t>80.7% of the patients were taking ACE inhibitors  or ARBs at baseline.</a:t>
            </a:r>
          </a:p>
          <a:p>
            <a:pPr marL="82296" indent="0" fontAlgn="t">
              <a:buNone/>
            </a:pPr>
            <a:endParaRPr lang="ro-RO" dirty="0"/>
          </a:p>
          <a:p>
            <a:pPr marL="82296" indent="0" fontAlgn="t">
              <a:buNone/>
            </a:pPr>
            <a:r>
              <a:rPr lang="ro-RO" dirty="0" smtClean="0"/>
              <a:t>The median duration of treatment was 2.6 years, and the median observation time was 3.1 years.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8432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249" y="0"/>
            <a:ext cx="8088751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Cardiovascular outcomes : significantly lower risk of 3- point MACE in the pooled </a:t>
            </a:r>
            <a:r>
              <a:rPr lang="en-US" dirty="0" err="1" smtClean="0"/>
              <a:t>empagliflozin</a:t>
            </a:r>
            <a:r>
              <a:rPr lang="en-US" dirty="0" smtClean="0"/>
              <a:t> group than in the placebo group.</a:t>
            </a:r>
          </a:p>
          <a:p>
            <a:endParaRPr lang="en-US" dirty="0"/>
          </a:p>
          <a:p>
            <a:r>
              <a:rPr lang="en-US" dirty="0" err="1" smtClean="0"/>
              <a:t>Microvascular</a:t>
            </a:r>
            <a:r>
              <a:rPr lang="en-US" dirty="0" smtClean="0"/>
              <a:t> outcomes : significant relative risk reduction of 38%.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548"/>
            <a:ext cx="9144000" cy="61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69" y="0"/>
            <a:ext cx="5168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43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14" y="0"/>
            <a:ext cx="5401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2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363" y="0"/>
            <a:ext cx="7896325" cy="6726072"/>
          </a:xfrm>
        </p:spPr>
        <p:txBody>
          <a:bodyPr/>
          <a:lstStyle/>
          <a:p>
            <a:r>
              <a:rPr lang="en-US" dirty="0"/>
              <a:t>The initial decrease in the </a:t>
            </a:r>
            <a:r>
              <a:rPr lang="en-US" dirty="0" err="1"/>
              <a:t>eGFR</a:t>
            </a:r>
            <a:r>
              <a:rPr lang="en-US" dirty="0"/>
              <a:t> in the </a:t>
            </a:r>
            <a:r>
              <a:rPr lang="en-US" dirty="0" err="1"/>
              <a:t>empagliflozin</a:t>
            </a:r>
            <a:r>
              <a:rPr lang="en-US" dirty="0"/>
              <a:t> group was </a:t>
            </a:r>
            <a:r>
              <a:rPr lang="en-US" dirty="0" smtClean="0"/>
              <a:t>completely </a:t>
            </a:r>
            <a:r>
              <a:rPr lang="en-US" dirty="0"/>
              <a:t>reversed after the cessation of the study drug</a:t>
            </a:r>
          </a:p>
          <a:p>
            <a:r>
              <a:rPr lang="en-US" dirty="0"/>
              <a:t> </a:t>
            </a:r>
            <a:r>
              <a:rPr lang="en-US" dirty="0" smtClean="0"/>
              <a:t>Quantification of </a:t>
            </a:r>
            <a:r>
              <a:rPr lang="en-US" dirty="0"/>
              <a:t>the difference between the study groups in the average rate of change in the </a:t>
            </a:r>
            <a:r>
              <a:rPr lang="en-US" dirty="0" err="1"/>
              <a:t>eGFR</a:t>
            </a:r>
            <a:r>
              <a:rPr lang="en-US" dirty="0"/>
              <a:t> for three </a:t>
            </a:r>
            <a:r>
              <a:rPr lang="en-US" dirty="0" err="1"/>
              <a:t>prespecified</a:t>
            </a:r>
            <a:r>
              <a:rPr lang="en-US" dirty="0"/>
              <a:t> time periods, using the CKD-EPI </a:t>
            </a:r>
            <a:r>
              <a:rPr lang="en-US" dirty="0" err="1"/>
              <a:t>creatinine</a:t>
            </a:r>
            <a:r>
              <a:rPr lang="en-US" dirty="0"/>
              <a:t> </a:t>
            </a:r>
            <a:r>
              <a:rPr lang="en-US" dirty="0" smtClean="0"/>
              <a:t>equation</a:t>
            </a:r>
            <a:r>
              <a:rPr lang="en-US" dirty="0"/>
              <a:t> </a:t>
            </a:r>
            <a:r>
              <a:rPr lang="en-US" dirty="0" smtClean="0"/>
              <a:t>was done.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3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502" y="1735184"/>
            <a:ext cx="7449185" cy="4990888"/>
          </a:xfrm>
        </p:spPr>
        <p:txBody>
          <a:bodyPr>
            <a:normAutofit/>
          </a:bodyPr>
          <a:lstStyle/>
          <a:p>
            <a:r>
              <a:rPr lang="en-US" dirty="0"/>
              <a:t>From baseline to week 4 (period 1), there was a short-term </a:t>
            </a:r>
            <a:r>
              <a:rPr lang="en-US" dirty="0" smtClean="0"/>
              <a:t>decrease </a:t>
            </a:r>
            <a:r>
              <a:rPr lang="en-US" dirty="0"/>
              <a:t>in the </a:t>
            </a:r>
            <a:r>
              <a:rPr lang="en-US" dirty="0" err="1"/>
              <a:t>eGFR</a:t>
            </a:r>
            <a:r>
              <a:rPr lang="en-US" dirty="0"/>
              <a:t> in the </a:t>
            </a:r>
            <a:r>
              <a:rPr lang="en-US" dirty="0" err="1"/>
              <a:t>empagliflozin</a:t>
            </a:r>
            <a:r>
              <a:rPr lang="en-US" dirty="0"/>
              <a:t> groups as compared with a small increase </a:t>
            </a:r>
            <a:r>
              <a:rPr lang="en-US" dirty="0" smtClean="0"/>
              <a:t>in </a:t>
            </a:r>
            <a:r>
              <a:rPr lang="en-US" dirty="0"/>
              <a:t>the placebo group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2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Thereafter, during long-term administration (period 2; from week 4 to the last week of treatment), the </a:t>
            </a:r>
            <a:r>
              <a:rPr lang="en-US" dirty="0" err="1"/>
              <a:t>eGFR</a:t>
            </a:r>
            <a:r>
              <a:rPr lang="en-US" dirty="0"/>
              <a:t> remained stable in the </a:t>
            </a:r>
            <a:r>
              <a:rPr lang="en-US" dirty="0" err="1"/>
              <a:t>empagliflozin</a:t>
            </a:r>
            <a:r>
              <a:rPr lang="en-US" dirty="0"/>
              <a:t> groups and declined steadily in the placebo group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5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Question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</a:t>
            </a:r>
            <a:r>
              <a:rPr lang="en-US" dirty="0"/>
              <a:t>patients with T2DM at high risk for CV events, does daily </a:t>
            </a:r>
            <a:r>
              <a:rPr lang="en-US" dirty="0" err="1"/>
              <a:t>empagliflozin</a:t>
            </a:r>
            <a:r>
              <a:rPr lang="en-US" dirty="0"/>
              <a:t> 10 or 25 mg </a:t>
            </a:r>
            <a:r>
              <a:rPr lang="en-US" dirty="0" smtClean="0"/>
              <a:t>have any long-term adverse renal-effects </a:t>
            </a:r>
            <a:r>
              <a:rPr lang="en-US" dirty="0"/>
              <a:t>when compared to placebo?</a:t>
            </a:r>
          </a:p>
        </p:txBody>
      </p:sp>
    </p:spTree>
    <p:extLst>
      <p:ext uri="{BB962C8B-B14F-4D97-AF65-F5344CB8AC3E}">
        <p14:creationId xmlns:p14="http://schemas.microsoft.com/office/powerpoint/2010/main" val="290137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cessation of the study drug (period 3; last week of treatment to follow-up), the </a:t>
            </a:r>
            <a:r>
              <a:rPr lang="en-US" dirty="0" err="1"/>
              <a:t>eGFR</a:t>
            </a:r>
            <a:r>
              <a:rPr lang="en-US" dirty="0"/>
              <a:t> increased with both doses of </a:t>
            </a:r>
            <a:r>
              <a:rPr lang="en-US" dirty="0" err="1"/>
              <a:t>empagliflozin</a:t>
            </a:r>
            <a:r>
              <a:rPr lang="en-US" dirty="0"/>
              <a:t> as compared with a small decrease in the placebo group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126" y="0"/>
            <a:ext cx="7498080" cy="876536"/>
          </a:xfrm>
        </p:spPr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126" y="876536"/>
            <a:ext cx="8101874" cy="59814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Patients of Type 2 DM who received </a:t>
            </a:r>
            <a:r>
              <a:rPr lang="en-US" dirty="0" err="1" smtClean="0"/>
              <a:t>empagliflozin</a:t>
            </a:r>
            <a:r>
              <a:rPr lang="en-US" dirty="0" smtClean="0"/>
              <a:t> in addition to standard care had a significant : </a:t>
            </a:r>
          </a:p>
          <a:p>
            <a:r>
              <a:rPr lang="en-US" dirty="0" smtClean="0"/>
              <a:t>lower </a:t>
            </a:r>
            <a:r>
              <a:rPr lang="en-US" dirty="0"/>
              <a:t>risk of </a:t>
            </a:r>
            <a:r>
              <a:rPr lang="en-US" dirty="0" err="1"/>
              <a:t>microvascular</a:t>
            </a:r>
            <a:r>
              <a:rPr lang="en-US" dirty="0"/>
              <a:t> outcome </a:t>
            </a:r>
            <a:r>
              <a:rPr lang="en-US" dirty="0" smtClean="0"/>
              <a:t>events.</a:t>
            </a:r>
          </a:p>
          <a:p>
            <a:r>
              <a:rPr lang="en-US" dirty="0"/>
              <a:t>significantly lower risk of progression to </a:t>
            </a:r>
            <a:r>
              <a:rPr lang="en-US" dirty="0" err="1"/>
              <a:t>macroalbuminuria</a:t>
            </a:r>
            <a:r>
              <a:rPr lang="en-US" dirty="0"/>
              <a:t> or </a:t>
            </a:r>
            <a:r>
              <a:rPr lang="en-US" dirty="0" smtClean="0"/>
              <a:t>clinically </a:t>
            </a:r>
            <a:r>
              <a:rPr lang="en-US" dirty="0"/>
              <a:t>relevant renal outcomes, such as a doubling of the serum </a:t>
            </a:r>
            <a:r>
              <a:rPr lang="en-US" dirty="0" err="1"/>
              <a:t>creatinine</a:t>
            </a:r>
            <a:r>
              <a:rPr lang="en-US" dirty="0"/>
              <a:t> level and initiation of renal-replacement therapy,</a:t>
            </a:r>
          </a:p>
          <a:p>
            <a:r>
              <a:rPr lang="en-US" dirty="0"/>
              <a:t>  lower rates of hyperglycemia and lower values for weight and blood pressure  </a:t>
            </a:r>
          </a:p>
        </p:txBody>
      </p:sp>
    </p:spTree>
    <p:extLst>
      <p:ext uri="{BB962C8B-B14F-4D97-AF65-F5344CB8AC3E}">
        <p14:creationId xmlns:p14="http://schemas.microsoft.com/office/powerpoint/2010/main" val="46508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050" y="447212"/>
            <a:ext cx="8213950" cy="6410788"/>
          </a:xfrm>
        </p:spPr>
        <p:txBody>
          <a:bodyPr>
            <a:normAutofit/>
          </a:bodyPr>
          <a:lstStyle/>
          <a:p>
            <a:r>
              <a:rPr lang="en-US" dirty="0"/>
              <a:t>The mechanisms behind the renal effects of </a:t>
            </a:r>
            <a:r>
              <a:rPr lang="en-US" dirty="0" err="1"/>
              <a:t>empagliflozin</a:t>
            </a:r>
            <a:r>
              <a:rPr lang="en-US" dirty="0"/>
              <a:t> are probably multifactorial, but direct </a:t>
            </a:r>
            <a:r>
              <a:rPr lang="en-US" dirty="0" err="1"/>
              <a:t>renovascular</a:t>
            </a:r>
            <a:r>
              <a:rPr lang="en-US" dirty="0"/>
              <a:t> effects may play an </a:t>
            </a:r>
            <a:r>
              <a:rPr lang="en-US" dirty="0" smtClean="0"/>
              <a:t>important </a:t>
            </a:r>
            <a:r>
              <a:rPr lang="en-US" dirty="0"/>
              <a:t>role. 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r>
              <a:rPr lang="en-US" dirty="0" err="1"/>
              <a:t>Empagliflozin</a:t>
            </a:r>
            <a:r>
              <a:rPr lang="en-US" dirty="0"/>
              <a:t> reduces proximal tubular sodium reabsorption, thereby increasing distal sodium delivery to the macula </a:t>
            </a:r>
            <a:r>
              <a:rPr lang="en-US" dirty="0" err="1"/>
              <a:t>densa</a:t>
            </a:r>
            <a:r>
              <a:rPr lang="en-US" dirty="0"/>
              <a:t>, which has been shown to activate </a:t>
            </a:r>
            <a:r>
              <a:rPr lang="en-US" dirty="0" err="1" smtClean="0"/>
              <a:t>tubuloglomerular</a:t>
            </a:r>
            <a:r>
              <a:rPr lang="en-US" dirty="0" smtClean="0"/>
              <a:t> </a:t>
            </a:r>
            <a:r>
              <a:rPr lang="en-US" dirty="0"/>
              <a:t>feedback, leading to afferent </a:t>
            </a:r>
            <a:r>
              <a:rPr lang="en-US" dirty="0" err="1" smtClean="0"/>
              <a:t>vasomodulation</a:t>
            </a:r>
            <a:r>
              <a:rPr lang="en-US" dirty="0" smtClean="0"/>
              <a:t> </a:t>
            </a:r>
            <a:r>
              <a:rPr lang="en-US" dirty="0"/>
              <a:t>and a decrease in </a:t>
            </a:r>
            <a:r>
              <a:rPr lang="en-US" dirty="0" err="1"/>
              <a:t>hyperfiltration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592" y="0"/>
            <a:ext cx="7932096" cy="6708184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1 diabetes and </a:t>
            </a:r>
            <a:r>
              <a:rPr lang="en-US" dirty="0" err="1"/>
              <a:t>hyperfiltration</a:t>
            </a:r>
            <a:r>
              <a:rPr lang="en-US" dirty="0"/>
              <a:t>, </a:t>
            </a:r>
            <a:r>
              <a:rPr lang="en-US" dirty="0" err="1"/>
              <a:t>empagliflozin</a:t>
            </a:r>
            <a:r>
              <a:rPr lang="en-US" dirty="0"/>
              <a:t> reduces the </a:t>
            </a:r>
            <a:r>
              <a:rPr lang="en-US" dirty="0" err="1"/>
              <a:t>intraglomerular</a:t>
            </a:r>
            <a:r>
              <a:rPr lang="en-US" dirty="0"/>
              <a:t> </a:t>
            </a:r>
            <a:r>
              <a:rPr lang="en-US" dirty="0" smtClean="0"/>
              <a:t>pressure.</a:t>
            </a:r>
          </a:p>
          <a:p>
            <a:r>
              <a:rPr lang="en-US" dirty="0"/>
              <a:t>Despite the low-pressure environment of renal glomeruli, a reduction in glomerular </a:t>
            </a:r>
            <a:r>
              <a:rPr lang="en-US" dirty="0" smtClean="0"/>
              <a:t>hypertension </a:t>
            </a:r>
            <a:r>
              <a:rPr lang="en-US" dirty="0"/>
              <a:t>of approximately 6 to 8 mm Hg was observed with </a:t>
            </a:r>
            <a:r>
              <a:rPr lang="en-US" dirty="0" err="1"/>
              <a:t>empagliflozin</a:t>
            </a:r>
            <a:r>
              <a:rPr lang="en-US" dirty="0"/>
              <a:t>. </a:t>
            </a:r>
          </a:p>
          <a:p>
            <a:r>
              <a:rPr lang="en-US" dirty="0"/>
              <a:t>arterial stiffness</a:t>
            </a:r>
            <a:r>
              <a:rPr lang="en-US" dirty="0" smtClean="0"/>
              <a:t>, </a:t>
            </a:r>
            <a:r>
              <a:rPr lang="en-US" dirty="0"/>
              <a:t>vascular resistance</a:t>
            </a:r>
            <a:r>
              <a:rPr lang="en-US" dirty="0" smtClean="0"/>
              <a:t>, </a:t>
            </a:r>
            <a:r>
              <a:rPr lang="en-US" dirty="0"/>
              <a:t>serum uric acid levels</a:t>
            </a:r>
            <a:r>
              <a:rPr lang="en-US" dirty="0" smtClean="0"/>
              <a:t>, </a:t>
            </a:r>
            <a:r>
              <a:rPr lang="en-US" dirty="0"/>
              <a:t>and the systemic and renal </a:t>
            </a:r>
            <a:r>
              <a:rPr lang="en-US" dirty="0" err="1"/>
              <a:t>neurohormonal</a:t>
            </a:r>
            <a:r>
              <a:rPr lang="en-US" dirty="0"/>
              <a:t> </a:t>
            </a:r>
            <a:r>
              <a:rPr lang="en-US" dirty="0" smtClean="0"/>
              <a:t>systems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may also contribute to the improvements in the progression of renal disease observed with </a:t>
            </a:r>
            <a:r>
              <a:rPr lang="en-US" dirty="0" err="1" smtClean="0"/>
              <a:t>empagliflozin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9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34" y="178885"/>
            <a:ext cx="8070866" cy="6679115"/>
          </a:xfrm>
        </p:spPr>
        <p:txBody>
          <a:bodyPr>
            <a:normAutofit/>
          </a:bodyPr>
          <a:lstStyle/>
          <a:p>
            <a:r>
              <a:rPr lang="en-US" dirty="0"/>
              <a:t>Previous trials have focused on the role of RAAS blockade for improving renal outcomes in type 2 diabetes</a:t>
            </a:r>
            <a:r>
              <a:rPr lang="en-US" dirty="0" smtClean="0"/>
              <a:t>. </a:t>
            </a:r>
            <a:r>
              <a:rPr lang="en-US" dirty="0"/>
              <a:t>Such blockade causes </a:t>
            </a:r>
            <a:r>
              <a:rPr lang="en-US" dirty="0" smtClean="0"/>
              <a:t>vasodilation </a:t>
            </a:r>
            <a:r>
              <a:rPr lang="en-US" dirty="0"/>
              <a:t>of the efferent arteriolar system of the glomerulus and a reduction in </a:t>
            </a:r>
            <a:r>
              <a:rPr lang="en-US" dirty="0" err="1"/>
              <a:t>intraglomerular</a:t>
            </a:r>
            <a:r>
              <a:rPr lang="en-US" dirty="0"/>
              <a:t> </a:t>
            </a:r>
            <a:r>
              <a:rPr lang="en-US" dirty="0" smtClean="0"/>
              <a:t>pressure</a:t>
            </a:r>
            <a:r>
              <a:rPr lang="en-US" dirty="0"/>
              <a:t>. 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4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478" y="196773"/>
            <a:ext cx="8124522" cy="6661227"/>
          </a:xfrm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err="1"/>
              <a:t>vasomodulatory</a:t>
            </a:r>
            <a:r>
              <a:rPr lang="en-US" dirty="0"/>
              <a:t> mechanism is known to cause a short-term decrease in the </a:t>
            </a:r>
            <a:r>
              <a:rPr lang="en-US" dirty="0" err="1"/>
              <a:t>eGFR</a:t>
            </a:r>
            <a:r>
              <a:rPr lang="en-US" dirty="0"/>
              <a:t>, which is accompanied by a smaller decline in renal function during continued treatment. </a:t>
            </a:r>
          </a:p>
          <a:p>
            <a:r>
              <a:rPr lang="en-US" dirty="0"/>
              <a:t>In this trial, </a:t>
            </a:r>
            <a:r>
              <a:rPr lang="en-US" dirty="0" err="1"/>
              <a:t>Empagliflozin</a:t>
            </a:r>
            <a:r>
              <a:rPr lang="en-US" dirty="0"/>
              <a:t> showed a similar pattern of change in renal function</a:t>
            </a:r>
            <a:r>
              <a:rPr lang="en-US" dirty="0" smtClean="0"/>
              <a:t>.</a:t>
            </a:r>
          </a:p>
          <a:p>
            <a:r>
              <a:rPr lang="en-US" dirty="0"/>
              <a:t>R</a:t>
            </a:r>
            <a:r>
              <a:rPr lang="en-US" dirty="0" smtClean="0"/>
              <a:t>enal </a:t>
            </a:r>
            <a:r>
              <a:rPr lang="en-US" dirty="0"/>
              <a:t>function significantly improved after the </a:t>
            </a:r>
            <a:r>
              <a:rPr lang="en-US" dirty="0" smtClean="0"/>
              <a:t>discontinuation of </a:t>
            </a:r>
            <a:r>
              <a:rPr lang="en-US" dirty="0" err="1" smtClean="0"/>
              <a:t>empagliflozin</a:t>
            </a:r>
            <a:r>
              <a:rPr lang="en-US" dirty="0" smtClean="0"/>
              <a:t>, thus indicating that the hemodynamic changes were reversed even after long-term use.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9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791" y="1"/>
            <a:ext cx="7806897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patients </a:t>
            </a:r>
            <a:r>
              <a:rPr lang="en-US" dirty="0" smtClean="0"/>
              <a:t>were </a:t>
            </a:r>
            <a:r>
              <a:rPr lang="en-US" dirty="0"/>
              <a:t>receiving background </a:t>
            </a:r>
            <a:r>
              <a:rPr lang="en-US" dirty="0" smtClean="0"/>
              <a:t>RAAS, </a:t>
            </a:r>
            <a:r>
              <a:rPr lang="en-US" dirty="0"/>
              <a:t>so the renal effects of </a:t>
            </a:r>
            <a:r>
              <a:rPr lang="en-US" dirty="0" err="1"/>
              <a:t>empagliflozin</a:t>
            </a:r>
            <a:r>
              <a:rPr lang="en-US" dirty="0"/>
              <a:t> glomerular hemodynamic changes were reversed were still apparent even with the use of these </a:t>
            </a:r>
            <a:r>
              <a:rPr lang="en-US" dirty="0" smtClean="0"/>
              <a:t>agents </a:t>
            </a:r>
          </a:p>
          <a:p>
            <a:r>
              <a:rPr lang="en-US" dirty="0"/>
              <a:t>However, </a:t>
            </a:r>
            <a:r>
              <a:rPr lang="en-US" dirty="0" err="1" smtClean="0"/>
              <a:t>empagliflozin</a:t>
            </a:r>
            <a:r>
              <a:rPr lang="en-US" dirty="0" smtClean="0"/>
              <a:t> </a:t>
            </a:r>
            <a:r>
              <a:rPr lang="en-US" dirty="0"/>
              <a:t>did not prevent incident albuminuria despite previous evidence that the drug lowers the intra- glomerular pressure.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2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 of </a:t>
            </a:r>
            <a:r>
              <a:rPr lang="en-US" dirty="0" err="1" smtClean="0"/>
              <a:t>empagliflozin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incidence of genital infection</a:t>
            </a:r>
          </a:p>
          <a:p>
            <a:r>
              <a:rPr lang="en-US" dirty="0" smtClean="0"/>
              <a:t>AKI and hyperkalemia were similar or lesser than placebo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6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34" y="1234306"/>
            <a:ext cx="7860554" cy="56236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These results were observed in a population of patients whose blood pressure was well managed, with extensive use of RAAS </a:t>
            </a:r>
            <a:r>
              <a:rPr lang="en-US" dirty="0" smtClean="0"/>
              <a:t>blockers</a:t>
            </a:r>
            <a:endParaRPr lang="en-US" dirty="0"/>
          </a:p>
          <a:p>
            <a:r>
              <a:rPr lang="en-US" dirty="0"/>
              <a:t>the renal effects of </a:t>
            </a:r>
            <a:r>
              <a:rPr lang="en-US" dirty="0" err="1"/>
              <a:t>empagliflozin</a:t>
            </a:r>
            <a:r>
              <a:rPr lang="en-US" dirty="0"/>
              <a:t> cannot necessarily be generalized to patients with type 2 diabetes at lower cardiovascular risk. </a:t>
            </a:r>
          </a:p>
          <a:p>
            <a:r>
              <a:rPr lang="en-US" dirty="0"/>
              <a:t>findings to black patients also has limitations because of the small sample size that we studied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magnitude of the observed effect on these risk factors over a median follow-up period of 3.1 years is unlikely to fully account for the </a:t>
            </a:r>
            <a:r>
              <a:rPr lang="en-US" dirty="0" err="1"/>
              <a:t>ob</a:t>
            </a:r>
            <a:r>
              <a:rPr lang="en-US" dirty="0"/>
              <a:t>- served difference in renal function among pa- </a:t>
            </a:r>
            <a:r>
              <a:rPr lang="en-US" dirty="0" err="1"/>
              <a:t>tients</a:t>
            </a:r>
            <a:r>
              <a:rPr lang="en-US" dirty="0"/>
              <a:t> receiving </a:t>
            </a:r>
            <a:r>
              <a:rPr lang="en-US" dirty="0" err="1"/>
              <a:t>empagliflozin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7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A</a:t>
            </a:r>
            <a:r>
              <a:rPr lang="en-US" dirty="0" smtClean="0"/>
              <a:t>mong </a:t>
            </a:r>
            <a:r>
              <a:rPr lang="en-US" dirty="0"/>
              <a:t>patients with type 2 diabetes who were at high risk for cardiovascular events, the use of </a:t>
            </a:r>
            <a:r>
              <a:rPr lang="en-US" dirty="0" err="1"/>
              <a:t>E</a:t>
            </a:r>
            <a:r>
              <a:rPr lang="en-US" smtClean="0"/>
              <a:t>mpagliflozin</a:t>
            </a:r>
            <a:r>
              <a:rPr lang="en-US" dirty="0" smtClean="0"/>
              <a:t> </a:t>
            </a:r>
            <a:r>
              <a:rPr lang="en-US" dirty="0"/>
              <a:t>was associated with slower progression of kidney disease than was placebo when added to standard care. </a:t>
            </a:r>
            <a:r>
              <a:rPr lang="en-US" dirty="0" err="1" smtClean="0"/>
              <a:t>Empagliflozin</a:t>
            </a:r>
            <a:r>
              <a:rPr lang="en-US" dirty="0" smtClean="0"/>
              <a:t> </a:t>
            </a:r>
            <a:r>
              <a:rPr lang="en-US" dirty="0"/>
              <a:t>was also associated with a significantly lower risk of clinically relevant renal events.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8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592" y="1216418"/>
            <a:ext cx="8142408" cy="5473878"/>
          </a:xfrm>
        </p:spPr>
        <p:txBody>
          <a:bodyPr>
            <a:normAutofit/>
          </a:bodyPr>
          <a:lstStyle/>
          <a:p>
            <a:r>
              <a:rPr lang="en-US" sz="2400" dirty="0"/>
              <a:t>Type 2 diabetes is a major risk factor for </a:t>
            </a:r>
            <a:r>
              <a:rPr lang="en-US" sz="2400" dirty="0" err="1"/>
              <a:t>macrovascular</a:t>
            </a:r>
            <a:r>
              <a:rPr lang="en-US" sz="2400" dirty="0"/>
              <a:t> and </a:t>
            </a:r>
            <a:r>
              <a:rPr lang="en-US" sz="2400" dirty="0" err="1"/>
              <a:t>microvascular</a:t>
            </a:r>
            <a:r>
              <a:rPr lang="en-US" sz="2400" dirty="0"/>
              <a:t> disease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Kidney disease develops in approximately 35% of patients with type 2 </a:t>
            </a:r>
            <a:r>
              <a:rPr lang="en-US" sz="2400" dirty="0" smtClean="0"/>
              <a:t>diabetes </a:t>
            </a:r>
            <a:r>
              <a:rPr lang="en-US" sz="2400" dirty="0"/>
              <a:t>and is associated with increased </a:t>
            </a:r>
            <a:r>
              <a:rPr lang="en-US" sz="2400" dirty="0" smtClean="0"/>
              <a:t>mortality.</a:t>
            </a:r>
          </a:p>
          <a:p>
            <a:r>
              <a:rPr lang="en-US" sz="2400" dirty="0"/>
              <a:t>Intensive glucose-lowering strategies have been shown to </a:t>
            </a:r>
            <a:r>
              <a:rPr lang="en-US" sz="2400" dirty="0" smtClean="0"/>
              <a:t>reduce </a:t>
            </a:r>
            <a:r>
              <a:rPr lang="en-US" sz="2400" dirty="0"/>
              <a:t>renal </a:t>
            </a:r>
            <a:r>
              <a:rPr lang="en-US" sz="2400" dirty="0" smtClean="0"/>
              <a:t>complications.</a:t>
            </a:r>
          </a:p>
          <a:p>
            <a:r>
              <a:rPr lang="en-US" sz="2400" dirty="0" smtClean="0"/>
              <a:t>Despite </a:t>
            </a:r>
            <a:r>
              <a:rPr lang="en-US" sz="2400" dirty="0"/>
              <a:t>optimized glucose control and the use of single-agent blockade of the renin–angiotensin–aldosterone system (RAAS), patients with type 2 diabetes remain at increased risk for death and complications from </a:t>
            </a:r>
            <a:r>
              <a:rPr lang="en-US" sz="2400" dirty="0" err="1"/>
              <a:t>cardiorenal</a:t>
            </a:r>
            <a:r>
              <a:rPr lang="en-US" sz="2400" dirty="0"/>
              <a:t> causes.</a:t>
            </a:r>
          </a:p>
        </p:txBody>
      </p:sp>
    </p:spTree>
    <p:extLst>
      <p:ext uri="{BB962C8B-B14F-4D97-AF65-F5344CB8AC3E}">
        <p14:creationId xmlns:p14="http://schemas.microsoft.com/office/powerpoint/2010/main" val="268069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37360" y="2470740"/>
            <a:ext cx="7406640" cy="1472184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2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020" y="0"/>
            <a:ext cx="8052980" cy="685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/>
              <a:t>Empagliflozin</a:t>
            </a:r>
            <a:r>
              <a:rPr lang="en-US" sz="2800" dirty="0"/>
              <a:t>, a selective sodium–glucose </a:t>
            </a:r>
            <a:r>
              <a:rPr lang="en-US" sz="2800" dirty="0" err="1"/>
              <a:t>cotransporter</a:t>
            </a:r>
            <a:r>
              <a:rPr lang="en-US" sz="2800" dirty="0"/>
              <a:t> 2 inhibitor, reduces hyperglycemia in patients with type 2 diabetes by reducing the renal reabsorption of glucose, thereby increasing urinary glucose excretion</a:t>
            </a:r>
            <a:r>
              <a:rPr lang="en-US" sz="2800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 marL="82296" indent="0">
              <a:lnSpc>
                <a:spcPct val="110000"/>
              </a:lnSpc>
              <a:buNone/>
            </a:pP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/>
              <a:t>The use of </a:t>
            </a:r>
            <a:r>
              <a:rPr lang="en-US" sz="2800" dirty="0" err="1"/>
              <a:t>empagliflozin</a:t>
            </a:r>
            <a:r>
              <a:rPr lang="en-US" sz="2800" dirty="0"/>
              <a:t> has been associated with a lowering of </a:t>
            </a:r>
            <a:r>
              <a:rPr lang="en-US" sz="2800" dirty="0" err="1"/>
              <a:t>glycated</a:t>
            </a:r>
            <a:r>
              <a:rPr lang="en-US" sz="2800" dirty="0"/>
              <a:t> hemoglobin levels in patients with type 2 diabetes, including those with stage 2 or 3a chronic kidney disease, and with reductions in weight and blood pressure, without increases in heart rate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4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478" y="143108"/>
            <a:ext cx="8124522" cy="6714892"/>
          </a:xfrm>
        </p:spPr>
        <p:txBody>
          <a:bodyPr>
            <a:normAutofit/>
          </a:bodyPr>
          <a:lstStyle/>
          <a:p>
            <a:r>
              <a:rPr lang="en-US" sz="2800" dirty="0" err="1"/>
              <a:t>Empagliflozin</a:t>
            </a:r>
            <a:r>
              <a:rPr lang="en-US" sz="2800" dirty="0"/>
              <a:t> has been shown to reduce </a:t>
            </a:r>
            <a:r>
              <a:rPr lang="en-US" sz="2800" dirty="0" err="1"/>
              <a:t>intraglomerular</a:t>
            </a:r>
            <a:r>
              <a:rPr lang="en-US" sz="2800" dirty="0"/>
              <a:t> pressure and improve </a:t>
            </a:r>
            <a:r>
              <a:rPr lang="en-US" sz="2800" dirty="0" err="1"/>
              <a:t>hyperfiltration</a:t>
            </a:r>
            <a:r>
              <a:rPr lang="en-US" sz="2800" dirty="0"/>
              <a:t> in patients with type 1 diabetes and it has been suggested that these effects may translate into improved renal outcomes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However, concern has been raised that sodium–glucose </a:t>
            </a:r>
            <a:r>
              <a:rPr lang="en-US" sz="2800" dirty="0" err="1"/>
              <a:t>cotransporter</a:t>
            </a:r>
            <a:r>
              <a:rPr lang="en-US" sz="2800" dirty="0"/>
              <a:t> 2 inhibitors may be associated with long-term adverse renal effects.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1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478" y="0"/>
            <a:ext cx="8124522" cy="6858000"/>
          </a:xfrm>
        </p:spPr>
        <p:txBody>
          <a:bodyPr>
            <a:normAutofit/>
          </a:bodyPr>
          <a:lstStyle/>
          <a:p>
            <a:r>
              <a:rPr lang="en-US" sz="2800" dirty="0"/>
              <a:t>In the recent EMPA-REG OUTCOME trial</a:t>
            </a:r>
            <a:r>
              <a:rPr lang="en-US" sz="2800" dirty="0" smtClean="0"/>
              <a:t>, </a:t>
            </a:r>
            <a:r>
              <a:rPr lang="en-US" sz="2800" dirty="0"/>
              <a:t>the primary goal was to assess cardiovascular outcomes.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study report </a:t>
            </a:r>
            <a:r>
              <a:rPr lang="en-US" sz="2800" dirty="0"/>
              <a:t>the results of a </a:t>
            </a:r>
            <a:r>
              <a:rPr lang="en-US" sz="2800" dirty="0" err="1"/>
              <a:t>prespecified</a:t>
            </a:r>
            <a:r>
              <a:rPr lang="en-US" sz="2800" dirty="0"/>
              <a:t> secondary objective of that trial, which was to examine the effects of </a:t>
            </a:r>
            <a:r>
              <a:rPr lang="en-US" sz="2800" dirty="0" err="1"/>
              <a:t>empagliflozin</a:t>
            </a:r>
            <a:r>
              <a:rPr lang="en-US" sz="2800" dirty="0"/>
              <a:t> on </a:t>
            </a:r>
            <a:r>
              <a:rPr lang="en-US" sz="2800" dirty="0" err="1"/>
              <a:t>microvascular</a:t>
            </a:r>
            <a:r>
              <a:rPr lang="en-US" sz="2800" dirty="0"/>
              <a:t> outcomes and, in particular, progression of kidney disease in patients with type 2 diabetes at high risk for cardiovascular events.</a:t>
            </a:r>
          </a:p>
        </p:txBody>
      </p:sp>
    </p:spTree>
    <p:extLst>
      <p:ext uri="{BB962C8B-B14F-4D97-AF65-F5344CB8AC3E}">
        <p14:creationId xmlns:p14="http://schemas.microsoft.com/office/powerpoint/2010/main" val="396460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Multicenter, randomized, double-blind, placebo-controlled trial</a:t>
            </a:r>
          </a:p>
          <a:p>
            <a:r>
              <a:rPr lang="en-US" dirty="0"/>
              <a:t>N=7,020</a:t>
            </a:r>
          </a:p>
          <a:p>
            <a:r>
              <a:rPr lang="en-US" dirty="0" err="1"/>
              <a:t>Empagliflozin</a:t>
            </a:r>
            <a:r>
              <a:rPr lang="en-US" dirty="0"/>
              <a:t> 10mg </a:t>
            </a:r>
            <a:r>
              <a:rPr lang="en-US" dirty="0" err="1"/>
              <a:t>po</a:t>
            </a:r>
            <a:r>
              <a:rPr lang="en-US" dirty="0"/>
              <a:t> daily (n=2,345)</a:t>
            </a:r>
          </a:p>
          <a:p>
            <a:r>
              <a:rPr lang="en-US" dirty="0" err="1"/>
              <a:t>Empagliflozin</a:t>
            </a:r>
            <a:r>
              <a:rPr lang="en-US" dirty="0"/>
              <a:t> 25mg </a:t>
            </a:r>
            <a:r>
              <a:rPr lang="en-US" dirty="0" err="1"/>
              <a:t>po</a:t>
            </a:r>
            <a:r>
              <a:rPr lang="en-US" dirty="0"/>
              <a:t> daily (n=2,342)</a:t>
            </a:r>
          </a:p>
          <a:p>
            <a:r>
              <a:rPr lang="cs-CZ" dirty="0"/>
              <a:t>Placebo (n=2,333)</a:t>
            </a:r>
          </a:p>
          <a:p>
            <a:r>
              <a:rPr lang="cs-CZ" dirty="0" err="1"/>
              <a:t>Setting</a:t>
            </a:r>
            <a:r>
              <a:rPr lang="cs-CZ" dirty="0"/>
              <a:t>: 590 </a:t>
            </a:r>
            <a:r>
              <a:rPr lang="cs-CZ" dirty="0" err="1"/>
              <a:t>sites</a:t>
            </a:r>
            <a:r>
              <a:rPr lang="cs-CZ" dirty="0"/>
              <a:t> in 42 </a:t>
            </a:r>
            <a:r>
              <a:rPr lang="cs-CZ" dirty="0" err="1"/>
              <a:t>countries</a:t>
            </a:r>
            <a:endParaRPr lang="cs-CZ" dirty="0"/>
          </a:p>
          <a:p>
            <a:r>
              <a:rPr lang="es-ES_tradnl" dirty="0" err="1"/>
              <a:t>Enrollment</a:t>
            </a:r>
            <a:r>
              <a:rPr lang="es-ES_tradnl" dirty="0"/>
              <a:t>: 2010-2013</a:t>
            </a:r>
          </a:p>
          <a:p>
            <a:r>
              <a:rPr lang="es-ES_tradnl" dirty="0"/>
              <a:t>Median </a:t>
            </a:r>
            <a:r>
              <a:rPr lang="es-ES_tradnl" dirty="0" err="1"/>
              <a:t>follow</a:t>
            </a:r>
            <a:r>
              <a:rPr lang="es-ES_tradnl" dirty="0"/>
              <a:t>-up: 3.1 </a:t>
            </a:r>
            <a:r>
              <a:rPr lang="es-ES_tradnl" dirty="0" err="1"/>
              <a:t>years</a:t>
            </a:r>
            <a:endParaRPr lang="es-ES_tradnl" dirty="0"/>
          </a:p>
          <a:p>
            <a:r>
              <a:rPr lang="es-ES_tradnl" dirty="0" err="1"/>
              <a:t>Analysis</a:t>
            </a:r>
            <a:r>
              <a:rPr lang="es-ES_tradnl" dirty="0"/>
              <a:t>: </a:t>
            </a:r>
            <a:r>
              <a:rPr lang="es-ES_tradnl" dirty="0" err="1"/>
              <a:t>Intention-to-treat</a:t>
            </a:r>
            <a:endParaRPr lang="es-ES_tradnl" dirty="0"/>
          </a:p>
          <a:p>
            <a:r>
              <a:rPr lang="es-ES_tradnl" dirty="0" err="1"/>
              <a:t>Primary</a:t>
            </a:r>
            <a:r>
              <a:rPr lang="es-ES_tradnl" dirty="0"/>
              <a:t> </a:t>
            </a:r>
            <a:r>
              <a:rPr lang="es-ES_tradnl" dirty="0" err="1"/>
              <a:t>outcome</a:t>
            </a:r>
            <a:r>
              <a:rPr lang="es-ES_tradnl" dirty="0"/>
              <a:t>: CV </a:t>
            </a:r>
            <a:r>
              <a:rPr lang="es-ES_tradnl" dirty="0" err="1"/>
              <a:t>mortality</a:t>
            </a:r>
            <a:r>
              <a:rPr lang="es-ES_tradnl" dirty="0"/>
              <a:t>, </a:t>
            </a:r>
            <a:r>
              <a:rPr lang="es-ES_tradnl" dirty="0" err="1"/>
              <a:t>nonfatal</a:t>
            </a:r>
            <a:r>
              <a:rPr lang="es-ES_tradnl" dirty="0"/>
              <a:t> MI,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nonfatal</a:t>
            </a:r>
            <a:r>
              <a:rPr lang="es-ES_tradnl" dirty="0"/>
              <a:t> </a:t>
            </a:r>
            <a:r>
              <a:rPr lang="es-ES_tradnl" dirty="0" err="1"/>
              <a:t>stroke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3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68" y="24199"/>
            <a:ext cx="7498080" cy="816560"/>
          </a:xfrm>
        </p:spPr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677" y="840759"/>
            <a:ext cx="7999323" cy="6017241"/>
          </a:xfrm>
        </p:spPr>
        <p:txBody>
          <a:bodyPr>
            <a:normAutofit/>
          </a:bodyPr>
          <a:lstStyle/>
          <a:p>
            <a:r>
              <a:rPr lang="en-US" dirty="0"/>
              <a:t>T2DM</a:t>
            </a:r>
          </a:p>
          <a:p>
            <a:r>
              <a:rPr lang="en-US" dirty="0"/>
              <a:t>Age ≥18 years</a:t>
            </a:r>
          </a:p>
          <a:p>
            <a:r>
              <a:rPr lang="en-US" dirty="0"/>
              <a:t>BMI ≤45 kg/m2</a:t>
            </a:r>
          </a:p>
          <a:p>
            <a:r>
              <a:rPr lang="en-US" dirty="0" err="1"/>
              <a:t>eGFR</a:t>
            </a:r>
            <a:r>
              <a:rPr lang="en-US" dirty="0"/>
              <a:t> ≥30 mL/min/1.73 m2 by MDRD</a:t>
            </a:r>
          </a:p>
          <a:p>
            <a:r>
              <a:rPr lang="en-US" dirty="0"/>
              <a:t>CVD, defined by ≥1 of the following:</a:t>
            </a:r>
          </a:p>
          <a:p>
            <a:r>
              <a:rPr lang="en-US" dirty="0"/>
              <a:t>MI &gt;2 months prior</a:t>
            </a:r>
          </a:p>
          <a:p>
            <a:r>
              <a:rPr lang="en-US" dirty="0" err="1"/>
              <a:t>Multivessel</a:t>
            </a:r>
            <a:r>
              <a:rPr lang="en-US" dirty="0"/>
              <a:t> </a:t>
            </a:r>
            <a:r>
              <a:rPr lang="en-US" dirty="0" smtClean="0"/>
              <a:t>CAD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62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3641</TotalTime>
  <Words>1681</Words>
  <Application>Microsoft Macintosh PowerPoint</Application>
  <PresentationFormat>On-screen Show (4:3)</PresentationFormat>
  <Paragraphs>145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Solstice</vt:lpstr>
      <vt:lpstr>Empagliflozin and Progression of Kidney Disease in Type 2 Diabetes</vt:lpstr>
      <vt:lpstr>PowerPoint Presentation</vt:lpstr>
      <vt:lpstr>Clinical Question </vt:lpstr>
      <vt:lpstr>INTRODUCTION</vt:lpstr>
      <vt:lpstr>PowerPoint Presentation</vt:lpstr>
      <vt:lpstr>PowerPoint Presentation</vt:lpstr>
      <vt:lpstr>PowerPoint Presentation</vt:lpstr>
      <vt:lpstr>MATERIAL AND METHODS</vt:lpstr>
      <vt:lpstr>INCLUSION CRITERIA</vt:lpstr>
      <vt:lpstr>PowerPoint Presentation</vt:lpstr>
      <vt:lpstr>EXCLUSION CRITERIA</vt:lpstr>
      <vt:lpstr>PowerPoint Presentation</vt:lpstr>
      <vt:lpstr>PowerPoint Presentation</vt:lpstr>
      <vt:lpstr>MICROVASCULAR OUTCOMES</vt:lpstr>
      <vt:lpstr>RENAL OUTCOMES</vt:lpstr>
      <vt:lpstr>PowerPoint Presentation</vt:lpstr>
      <vt:lpstr>PowerPoint Presentation</vt:lpstr>
      <vt:lpstr>STATISTICAL ANALYSIS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Adverse effects of empagliflozin</vt:lpstr>
      <vt:lpstr>LIMITATIONS </vt:lpstr>
      <vt:lpstr>CONCLUSION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Empagliflozin and Progression of Kidney Disease in Type 2 Diabetes</dc:title>
  <dc:creator>vaishali bhagwat</dc:creator>
  <cp:lastModifiedBy>vaishali bhagwat</cp:lastModifiedBy>
  <cp:revision>15</cp:revision>
  <dcterms:created xsi:type="dcterms:W3CDTF">2018-08-16T19:29:37Z</dcterms:created>
  <dcterms:modified xsi:type="dcterms:W3CDTF">2018-08-20T03:32:45Z</dcterms:modified>
</cp:coreProperties>
</file>