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sldIdLst>
    <p:sldId id="257" r:id="rId2"/>
    <p:sldId id="258" r:id="rId3"/>
    <p:sldId id="259" r:id="rId4"/>
    <p:sldId id="263" r:id="rId5"/>
    <p:sldId id="260" r:id="rId6"/>
    <p:sldId id="262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74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18/07/18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18/07/18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18/07/18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18/07/18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18/07/18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18/07/18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18/07/18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18/07/18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18/07/18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18/07/18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18/07/18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18/07/18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HEPATORENAL 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Development of renal failure in patients with severe liver disease in the absence of any identifiable renal pathology.</a:t>
            </a:r>
          </a:p>
          <a:p>
            <a:r>
              <a:rPr lang="en-US" dirty="0" smtClean="0"/>
              <a:t>Functional disturbance</a:t>
            </a:r>
          </a:p>
          <a:p>
            <a:r>
              <a:rPr lang="en-US" dirty="0" smtClean="0"/>
              <a:t>The 5-year probability of developing HRS from first presentation with ascites is 11%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40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0"/>
            <a:ext cx="8430611" cy="6858000"/>
          </a:xfrm>
        </p:spPr>
        <p:txBody>
          <a:bodyPr/>
          <a:lstStyle/>
          <a:p>
            <a:r>
              <a:rPr lang="en-US" dirty="0" err="1" smtClean="0"/>
              <a:t>Transjugular</a:t>
            </a:r>
            <a:r>
              <a:rPr lang="en-US" dirty="0" smtClean="0"/>
              <a:t> intrahepatic </a:t>
            </a:r>
            <a:r>
              <a:rPr lang="en-US" dirty="0" err="1" smtClean="0"/>
              <a:t>portosystemic</a:t>
            </a:r>
            <a:r>
              <a:rPr lang="en-US" dirty="0" smtClean="0"/>
              <a:t> shunt (TIPS) </a:t>
            </a:r>
          </a:p>
          <a:p>
            <a:pPr marL="114300" indent="0">
              <a:buNone/>
            </a:pPr>
            <a:r>
              <a:rPr lang="en-US" dirty="0" smtClean="0"/>
              <a:t>Can ne </a:t>
            </a:r>
            <a:r>
              <a:rPr lang="en-US" dirty="0" err="1" smtClean="0"/>
              <a:t>consideres</a:t>
            </a:r>
            <a:r>
              <a:rPr lang="en-US" dirty="0" smtClean="0"/>
              <a:t> if HRS recurs after discontinuation of successful vasoconstrictor therapy with </a:t>
            </a:r>
            <a:r>
              <a:rPr lang="en-US" dirty="0" err="1" smtClean="0"/>
              <a:t>creatinine</a:t>
            </a:r>
            <a:r>
              <a:rPr lang="en-US" dirty="0" smtClean="0"/>
              <a:t> returning to near normal values and particularly if transplantation is not likely in the near future.</a:t>
            </a:r>
          </a:p>
          <a:p>
            <a:pPr marL="114300" indent="0">
              <a:buNone/>
            </a:pPr>
            <a:endParaRPr lang="en-US" dirty="0"/>
          </a:p>
          <a:p>
            <a:r>
              <a:rPr lang="en-US" dirty="0" smtClean="0"/>
              <a:t>Extracorporeal albumin dialysis : </a:t>
            </a:r>
          </a:p>
          <a:p>
            <a:pPr marL="114300" indent="0">
              <a:buNone/>
            </a:pPr>
            <a:r>
              <a:rPr lang="en-US" dirty="0" smtClean="0"/>
              <a:t>Some benefit in type 1 HRS. this method uses an albumin-containing dialysate.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442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45146"/>
            <a:ext cx="8598917" cy="1143000"/>
          </a:xfrm>
        </p:spPr>
        <p:txBody>
          <a:bodyPr/>
          <a:lstStyle/>
          <a:p>
            <a:r>
              <a:rPr lang="en-US" dirty="0" smtClean="0"/>
              <a:t>HEPATOPULMONARY 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005" y="1188146"/>
            <a:ext cx="8277605" cy="5669854"/>
          </a:xfrm>
        </p:spPr>
        <p:txBody>
          <a:bodyPr>
            <a:normAutofit/>
          </a:bodyPr>
          <a:lstStyle/>
          <a:p>
            <a:r>
              <a:rPr lang="en-US" dirty="0" smtClean="0"/>
              <a:t>Clinical disorder associated with advanced liver disease, pulmonary vascular dilatation and a defect in oxygenation in the absence of detectable primary cardiopulmonary disease. </a:t>
            </a:r>
          </a:p>
          <a:p>
            <a:r>
              <a:rPr lang="en-US" dirty="0" smtClean="0"/>
              <a:t>Po</a:t>
            </a:r>
            <a:r>
              <a:rPr lang="en-US" baseline="-25000" dirty="0" smtClean="0"/>
              <a:t>2</a:t>
            </a:r>
            <a:r>
              <a:rPr lang="en-US" dirty="0" smtClean="0"/>
              <a:t> is &lt;80 mmHg </a:t>
            </a:r>
            <a:r>
              <a:rPr lang="en-US" dirty="0" err="1" smtClean="0"/>
              <a:t>anf</a:t>
            </a:r>
            <a:r>
              <a:rPr lang="en-US" dirty="0" smtClean="0"/>
              <a:t> the alveolar-arterial oxygen gradient exceeds 15 mmHg breathing room air.</a:t>
            </a:r>
          </a:p>
          <a:p>
            <a:r>
              <a:rPr lang="en-US" dirty="0" err="1" smtClean="0"/>
              <a:t>Platypnoea</a:t>
            </a:r>
            <a:r>
              <a:rPr lang="en-US" dirty="0" smtClean="0"/>
              <a:t> and </a:t>
            </a:r>
            <a:r>
              <a:rPr lang="en-US" dirty="0" err="1" smtClean="0"/>
              <a:t>orthodeoxia</a:t>
            </a:r>
            <a:r>
              <a:rPr lang="en-US" dirty="0" smtClean="0"/>
              <a:t> are usual.</a:t>
            </a:r>
          </a:p>
          <a:p>
            <a:r>
              <a:rPr lang="en-US" dirty="0" smtClean="0"/>
              <a:t>HPS is not related to type or severity of liver disease or portal hypertension.</a:t>
            </a:r>
          </a:p>
          <a:p>
            <a:r>
              <a:rPr lang="en-US" dirty="0"/>
              <a:t>Patients with HPS have poorer quality of life and twice the mortality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895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12" y="795574"/>
            <a:ext cx="7755888" cy="5605226"/>
          </a:xfrm>
        </p:spPr>
        <p:txBody>
          <a:bodyPr/>
          <a:lstStyle/>
          <a:p>
            <a:r>
              <a:rPr lang="en-US" dirty="0"/>
              <a:t>The intrapulmonary shunting is due to marked dilatation of </a:t>
            </a:r>
            <a:r>
              <a:rPr lang="en-US" dirty="0" err="1"/>
              <a:t>precapillary</a:t>
            </a:r>
            <a:r>
              <a:rPr lang="en-US" dirty="0"/>
              <a:t> and capillary vessels.</a:t>
            </a:r>
          </a:p>
          <a:p>
            <a:r>
              <a:rPr lang="en-US" dirty="0"/>
              <a:t>This results in diffusion limitation of capillary oxygenation and V/Q mismatch.</a:t>
            </a:r>
          </a:p>
          <a:p>
            <a:r>
              <a:rPr lang="en-US" dirty="0"/>
              <a:t>The vasoactive substances suspected in HPS are nitric oxide, </a:t>
            </a:r>
            <a:r>
              <a:rPr lang="en-US" dirty="0" err="1"/>
              <a:t>endothelin</a:t>
            </a:r>
            <a:r>
              <a:rPr lang="en-US" dirty="0"/>
              <a:t> -1 and </a:t>
            </a:r>
            <a:r>
              <a:rPr lang="en-US" dirty="0" err="1"/>
              <a:t>tumour</a:t>
            </a:r>
            <a:r>
              <a:rPr lang="en-US" dirty="0"/>
              <a:t> necrosis factor alpha.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8581" y="3069402"/>
            <a:ext cx="4485557" cy="360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241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Contrast enhanced echocardiography can demonstrate abnormal passage of </a:t>
            </a:r>
            <a:r>
              <a:rPr lang="en-US" dirty="0" err="1" smtClean="0"/>
              <a:t>microbubbles</a:t>
            </a:r>
            <a:r>
              <a:rPr lang="en-US" dirty="0" smtClean="0"/>
              <a:t> through the pulmonary circulation into the left side of the lung.</a:t>
            </a:r>
          </a:p>
          <a:p>
            <a:r>
              <a:rPr lang="en-US" dirty="0" smtClean="0"/>
              <a:t>Tc-99 m </a:t>
            </a:r>
            <a:r>
              <a:rPr lang="en-US" dirty="0" err="1" smtClean="0"/>
              <a:t>macroaggregated</a:t>
            </a:r>
            <a:r>
              <a:rPr lang="en-US" dirty="0" smtClean="0"/>
              <a:t> albumin lung scanning.</a:t>
            </a:r>
          </a:p>
          <a:p>
            <a:r>
              <a:rPr lang="en-US" dirty="0" err="1" smtClean="0"/>
              <a:t>Pulmonaryangiography</a:t>
            </a:r>
            <a:r>
              <a:rPr lang="en-US" dirty="0" smtClean="0"/>
              <a:t> – may show large pulmonary AV shunts</a:t>
            </a:r>
          </a:p>
          <a:p>
            <a:r>
              <a:rPr lang="en-US" dirty="0" err="1" smtClean="0"/>
              <a:t>Transesophageal</a:t>
            </a:r>
            <a:r>
              <a:rPr lang="en-US" dirty="0" smtClean="0"/>
              <a:t> echo may show </a:t>
            </a:r>
            <a:r>
              <a:rPr lang="en-US" dirty="0" err="1" smtClean="0"/>
              <a:t>intracardiac</a:t>
            </a:r>
            <a:r>
              <a:rPr lang="en-US" dirty="0" smtClean="0"/>
              <a:t> shunts.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537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pharmacological therapy is effective.</a:t>
            </a:r>
          </a:p>
          <a:p>
            <a:endParaRPr lang="en-US" dirty="0"/>
          </a:p>
          <a:p>
            <a:r>
              <a:rPr lang="en-US" dirty="0" smtClean="0"/>
              <a:t>Progressive and severe hypoxemia are an indication for liver transplantation. Currently the only effective treatment.</a:t>
            </a:r>
          </a:p>
          <a:p>
            <a:r>
              <a:rPr lang="en-US" dirty="0" err="1" smtClean="0"/>
              <a:t>Hypoxaemia</a:t>
            </a:r>
            <a:r>
              <a:rPr lang="en-US" dirty="0" smtClean="0"/>
              <a:t> may take weeks to resolve even after transplantation.</a:t>
            </a:r>
          </a:p>
          <a:p>
            <a:endParaRPr lang="en-US" dirty="0"/>
          </a:p>
          <a:p>
            <a:r>
              <a:rPr lang="en-US" dirty="0" smtClean="0"/>
              <a:t>Coil </a:t>
            </a:r>
            <a:r>
              <a:rPr lang="en-US" dirty="0" err="1" smtClean="0"/>
              <a:t>embolotherapy</a:t>
            </a:r>
            <a:r>
              <a:rPr lang="en-US" dirty="0" smtClean="0"/>
              <a:t> may be indicated along with the transplant when the pulmonary shunts are large.</a:t>
            </a:r>
          </a:p>
          <a:p>
            <a:endParaRPr lang="en-US" dirty="0"/>
          </a:p>
          <a:p>
            <a:r>
              <a:rPr lang="en-US" dirty="0" err="1" smtClean="0"/>
              <a:t>Transjugular</a:t>
            </a:r>
            <a:r>
              <a:rPr lang="en-US" dirty="0" smtClean="0"/>
              <a:t> intrahepatic </a:t>
            </a:r>
            <a:r>
              <a:rPr lang="en-US" dirty="0" err="1" smtClean="0"/>
              <a:t>portosystemic</a:t>
            </a:r>
            <a:r>
              <a:rPr lang="en-US" dirty="0" smtClean="0"/>
              <a:t> shunt (TIPS) has improved </a:t>
            </a:r>
            <a:r>
              <a:rPr lang="en-US" dirty="0" err="1" smtClean="0"/>
              <a:t>srterial</a:t>
            </a:r>
            <a:r>
              <a:rPr lang="en-US" dirty="0" smtClean="0"/>
              <a:t> saturation but results are unpredictable.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378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634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8244"/>
            <a:ext cx="9144000" cy="530892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Diagnostic criteria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704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6512" y="75745"/>
            <a:ext cx="7620000" cy="612733"/>
          </a:xfrm>
        </p:spPr>
        <p:txBody>
          <a:bodyPr/>
          <a:lstStyle/>
          <a:p>
            <a:r>
              <a:rPr lang="en-US" dirty="0" smtClean="0"/>
              <a:t>Classification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34796" y="740948"/>
            <a:ext cx="3336288" cy="319881"/>
          </a:xfrm>
        </p:spPr>
        <p:txBody>
          <a:bodyPr/>
          <a:lstStyle/>
          <a:p>
            <a:r>
              <a:rPr lang="en-US" dirty="0" smtClean="0"/>
              <a:t>Type 1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53006" y="1060828"/>
            <a:ext cx="4266594" cy="5797171"/>
          </a:xfrm>
        </p:spPr>
        <p:txBody>
          <a:bodyPr/>
          <a:lstStyle/>
          <a:p>
            <a:r>
              <a:rPr lang="en-US" dirty="0" smtClean="0"/>
              <a:t>Rapidly progressive (less than 2 weeks) reduction of renal function with doubling of initial serum </a:t>
            </a:r>
            <a:r>
              <a:rPr lang="en-US" dirty="0" err="1" smtClean="0"/>
              <a:t>creatinine</a:t>
            </a:r>
            <a:r>
              <a:rPr lang="en-US" dirty="0" smtClean="0"/>
              <a:t> to greater than 2.5 mg/</a:t>
            </a:r>
            <a:r>
              <a:rPr lang="en-US" dirty="0" err="1" smtClean="0"/>
              <a:t>dL</a:t>
            </a:r>
            <a:endParaRPr lang="en-US" dirty="0" smtClean="0"/>
          </a:p>
          <a:p>
            <a:r>
              <a:rPr lang="en-US" dirty="0" smtClean="0"/>
              <a:t>Should be considered whenever there are criteria for acute kidney injury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266595" y="688668"/>
            <a:ext cx="3657600" cy="423223"/>
          </a:xfrm>
        </p:spPr>
        <p:txBody>
          <a:bodyPr/>
          <a:lstStyle/>
          <a:p>
            <a:r>
              <a:rPr lang="en-US" dirty="0" smtClean="0"/>
              <a:t>Type 2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266595" y="1111891"/>
            <a:ext cx="4164016" cy="5635188"/>
          </a:xfrm>
        </p:spPr>
        <p:txBody>
          <a:bodyPr/>
          <a:lstStyle/>
          <a:p>
            <a:r>
              <a:rPr lang="en-US" dirty="0" smtClean="0"/>
              <a:t>Satisfy the </a:t>
            </a:r>
            <a:r>
              <a:rPr lang="en-US" dirty="0" err="1" smtClean="0"/>
              <a:t>dignostic</a:t>
            </a:r>
            <a:r>
              <a:rPr lang="en-US" dirty="0" smtClean="0"/>
              <a:t> criteria but do not progress rapidly.</a:t>
            </a:r>
          </a:p>
          <a:p>
            <a:r>
              <a:rPr lang="en-US" dirty="0" smtClean="0"/>
              <a:t>Relatively preserved renal function with refractory ascites.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478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Mechanism 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728" y="1846495"/>
            <a:ext cx="7191265" cy="432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187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features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Marked sodium and water retention</a:t>
            </a:r>
          </a:p>
          <a:p>
            <a:r>
              <a:rPr lang="en-US" dirty="0" smtClean="0"/>
              <a:t>Low mean arterial blood pressure </a:t>
            </a:r>
          </a:p>
          <a:p>
            <a:r>
              <a:rPr lang="en-US" dirty="0" smtClean="0"/>
              <a:t>Marked elevation of RAAS</a:t>
            </a:r>
          </a:p>
          <a:p>
            <a:r>
              <a:rPr lang="en-US" dirty="0" smtClean="0"/>
              <a:t>Low cardiac output</a:t>
            </a:r>
          </a:p>
          <a:p>
            <a:r>
              <a:rPr lang="en-US" dirty="0" smtClean="0"/>
              <a:t>Death is due to liver failure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066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Monitor diuretic therapy </a:t>
            </a:r>
          </a:p>
          <a:p>
            <a:r>
              <a:rPr lang="en-US" dirty="0" smtClean="0"/>
              <a:t>Avoid nephrotoxic drugs</a:t>
            </a:r>
          </a:p>
          <a:p>
            <a:r>
              <a:rPr lang="en-US" dirty="0" smtClean="0"/>
              <a:t>Risk of renal failure in patients with SBP </a:t>
            </a:r>
            <a:r>
              <a:rPr lang="en-US" dirty="0" err="1" smtClean="0"/>
              <a:t>revented</a:t>
            </a:r>
            <a:r>
              <a:rPr lang="en-US" dirty="0" smtClean="0"/>
              <a:t> by iv albumin and antibiotics.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878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Differential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Prerenal</a:t>
            </a:r>
            <a:r>
              <a:rPr lang="en-US" dirty="0" smtClean="0"/>
              <a:t> azotemia – over-diuresis and severe </a:t>
            </a:r>
            <a:r>
              <a:rPr lang="en-US" dirty="0" err="1" smtClean="0"/>
              <a:t>diarrhoea</a:t>
            </a:r>
            <a:r>
              <a:rPr lang="en-US" dirty="0" smtClean="0"/>
              <a:t>, bacterial infection, NSAIDS</a:t>
            </a:r>
          </a:p>
          <a:p>
            <a:r>
              <a:rPr lang="en-US" dirty="0" smtClean="0"/>
              <a:t>Intrinsic renal failure</a:t>
            </a:r>
          </a:p>
          <a:p>
            <a:r>
              <a:rPr lang="en-US" dirty="0" smtClean="0"/>
              <a:t>ATN – </a:t>
            </a:r>
            <a:r>
              <a:rPr lang="en-US" dirty="0" err="1" smtClean="0"/>
              <a:t>shockm</a:t>
            </a:r>
            <a:r>
              <a:rPr lang="en-US" dirty="0" smtClean="0"/>
              <a:t> increased urinary sodium and granular casts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954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 measures :</a:t>
            </a:r>
          </a:p>
          <a:p>
            <a:pPr marL="114300" indent="0">
              <a:buNone/>
            </a:pPr>
            <a:r>
              <a:rPr lang="en-US" dirty="0" smtClean="0"/>
              <a:t>Stop diuretics and CVP should be measured to rule out </a:t>
            </a:r>
            <a:r>
              <a:rPr lang="en-US" dirty="0" err="1" smtClean="0"/>
              <a:t>hypovolemia</a:t>
            </a:r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Intravascular volume is expanded by intravenous albumin at a dose of 1g/</a:t>
            </a:r>
            <a:r>
              <a:rPr lang="en-US" dirty="0" err="1" smtClean="0"/>
              <a:t>kh</a:t>
            </a:r>
            <a:r>
              <a:rPr lang="en-US" dirty="0" smtClean="0"/>
              <a:t> body weight (max 100g)</a:t>
            </a:r>
          </a:p>
          <a:p>
            <a:pPr marL="114300" indent="0">
              <a:buNone/>
            </a:pPr>
            <a:r>
              <a:rPr lang="en-US" dirty="0" smtClean="0"/>
              <a:t>Repeated in 12 hours if serum </a:t>
            </a:r>
            <a:r>
              <a:rPr lang="en-US" dirty="0" err="1" smtClean="0"/>
              <a:t>creatinine</a:t>
            </a:r>
            <a:r>
              <a:rPr lang="en-US" dirty="0" smtClean="0"/>
              <a:t> does not normalize.</a:t>
            </a:r>
          </a:p>
          <a:p>
            <a:pPr marL="114300" indent="0">
              <a:buNone/>
            </a:pPr>
            <a:r>
              <a:rPr lang="en-US" dirty="0" smtClean="0"/>
              <a:t>Potential nephrotoxic drugs, diuretics and vasodilators are stopped.</a:t>
            </a:r>
          </a:p>
          <a:p>
            <a:pPr marL="114300" indent="0">
              <a:buNone/>
            </a:pPr>
            <a:r>
              <a:rPr lang="en-US" dirty="0" smtClean="0"/>
              <a:t>Diagnostic tap</a:t>
            </a:r>
          </a:p>
          <a:p>
            <a:pPr marL="114300" indent="0">
              <a:buNone/>
            </a:pPr>
            <a:r>
              <a:rPr lang="en-US" dirty="0" smtClean="0"/>
              <a:t>Renal replacement therapy if there is severe volume overload, acidosis or hyperkalemia. However it does lead to recovery unless liver transplant is done.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813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461212" cy="6858000"/>
          </a:xfrm>
        </p:spPr>
        <p:txBody>
          <a:bodyPr/>
          <a:lstStyle/>
          <a:p>
            <a:r>
              <a:rPr lang="en-US" dirty="0" smtClean="0"/>
              <a:t>Liver transplantation : </a:t>
            </a:r>
          </a:p>
          <a:p>
            <a:pPr marL="114300" indent="0">
              <a:buNone/>
            </a:pPr>
            <a:r>
              <a:rPr lang="en-US" dirty="0" smtClean="0"/>
              <a:t>Only </a:t>
            </a:r>
            <a:r>
              <a:rPr lang="en-US" dirty="0" err="1" smtClean="0"/>
              <a:t>definitve</a:t>
            </a:r>
            <a:r>
              <a:rPr lang="en-US" dirty="0" smtClean="0"/>
              <a:t> therapy but it is important to lower </a:t>
            </a:r>
            <a:r>
              <a:rPr lang="en-US" dirty="0" err="1" smtClean="0"/>
              <a:t>pretrasplantation</a:t>
            </a:r>
            <a:r>
              <a:rPr lang="en-US" dirty="0" smtClean="0"/>
              <a:t> serum </a:t>
            </a:r>
            <a:r>
              <a:rPr lang="en-US" dirty="0" err="1" smtClean="0"/>
              <a:t>creatinine</a:t>
            </a:r>
            <a:r>
              <a:rPr lang="en-US" dirty="0" smtClean="0"/>
              <a:t> as it leads to better outcomes.</a:t>
            </a:r>
          </a:p>
          <a:p>
            <a:pPr marL="114300" indent="0">
              <a:buNone/>
            </a:pPr>
            <a:endParaRPr lang="en-US" dirty="0"/>
          </a:p>
          <a:p>
            <a:r>
              <a:rPr lang="en-US" dirty="0" smtClean="0"/>
              <a:t>Pharmacological treatment : </a:t>
            </a:r>
          </a:p>
          <a:p>
            <a:pPr marL="114300" indent="0">
              <a:buNone/>
            </a:pPr>
            <a:r>
              <a:rPr lang="en-US" dirty="0" smtClean="0"/>
              <a:t>Vasodilators – dopamine at renal support dose causes renal </a:t>
            </a:r>
            <a:r>
              <a:rPr lang="en-US" dirty="0" err="1" smtClean="0"/>
              <a:t>vasodilatory</a:t>
            </a:r>
            <a:r>
              <a:rPr lang="en-US" dirty="0" smtClean="0"/>
              <a:t> effect but no effect in HRS.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 smtClean="0"/>
              <a:t>Vasoconstrictors – </a:t>
            </a:r>
            <a:r>
              <a:rPr lang="en-US" dirty="0" err="1" smtClean="0"/>
              <a:t>ornipressin</a:t>
            </a:r>
            <a:r>
              <a:rPr lang="en-US" dirty="0" smtClean="0"/>
              <a:t>, </a:t>
            </a:r>
            <a:r>
              <a:rPr lang="en-US" dirty="0" err="1" smtClean="0"/>
              <a:t>terlipressin</a:t>
            </a:r>
            <a:r>
              <a:rPr lang="en-US" dirty="0" smtClean="0"/>
              <a:t>, </a:t>
            </a:r>
            <a:r>
              <a:rPr lang="en-US" dirty="0" err="1" smtClean="0"/>
              <a:t>octreotide</a:t>
            </a:r>
            <a:r>
              <a:rPr lang="en-US" dirty="0" smtClean="0"/>
              <a:t> with </a:t>
            </a:r>
            <a:r>
              <a:rPr lang="en-US" dirty="0" err="1" smtClean="0"/>
              <a:t>midodrine</a:t>
            </a:r>
            <a:r>
              <a:rPr lang="en-US" dirty="0" smtClean="0"/>
              <a:t>, noradrenaline </a:t>
            </a:r>
          </a:p>
          <a:p>
            <a:pPr marL="114300" indent="0">
              <a:buNone/>
            </a:pPr>
            <a:r>
              <a:rPr lang="en-US" dirty="0" smtClean="0"/>
              <a:t>Best evidence is for use of </a:t>
            </a:r>
            <a:r>
              <a:rPr lang="en-US" dirty="0" err="1" smtClean="0"/>
              <a:t>terlipressin</a:t>
            </a:r>
            <a:r>
              <a:rPr lang="en-US" dirty="0" smtClean="0"/>
              <a:t>. </a:t>
            </a:r>
          </a:p>
          <a:p>
            <a:pPr marL="114300" indent="0">
              <a:buNone/>
            </a:pPr>
            <a:r>
              <a:rPr lang="en-US" dirty="0" smtClean="0"/>
              <a:t>Significant higher HRS-1 reversal rates, decreased rate of death. 0.5-1 mg iv every 4-6 hours. </a:t>
            </a:r>
          </a:p>
          <a:p>
            <a:pPr marL="114300" indent="0">
              <a:buNone/>
            </a:pPr>
            <a:r>
              <a:rPr lang="en-US" dirty="0" smtClean="0"/>
              <a:t>No early response after 2 days of therapy the dose can be doubled every 2 days </a:t>
            </a:r>
            <a:r>
              <a:rPr lang="en-US" dirty="0" err="1" smtClean="0"/>
              <a:t>upto</a:t>
            </a:r>
            <a:r>
              <a:rPr lang="en-US" dirty="0" smtClean="0"/>
              <a:t> a maximum of 12 mg/day. In patients who respond, treatment should be extended until reversal of HRS or a maximum of 14 days.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640165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676</TotalTime>
  <Words>689</Words>
  <Application>Microsoft Macintosh PowerPoint</Application>
  <PresentationFormat>On-screen Show (4:3)</PresentationFormat>
  <Paragraphs>74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Default Theme</vt:lpstr>
      <vt:lpstr>HEPATORENAL SYNDROME</vt:lpstr>
      <vt:lpstr>Diagnostic criteria</vt:lpstr>
      <vt:lpstr>Classification </vt:lpstr>
      <vt:lpstr>Mechanism </vt:lpstr>
      <vt:lpstr>Clinical features</vt:lpstr>
      <vt:lpstr>Prevention </vt:lpstr>
      <vt:lpstr>Differential diagnosis</vt:lpstr>
      <vt:lpstr>Treatment </vt:lpstr>
      <vt:lpstr>PowerPoint Presentation</vt:lpstr>
      <vt:lpstr>PowerPoint Presentation</vt:lpstr>
      <vt:lpstr>HEPATOPULMONARY SYNDROME</vt:lpstr>
      <vt:lpstr>PowerPoint Presentation</vt:lpstr>
      <vt:lpstr>Diagnosis </vt:lpstr>
      <vt:lpstr>Treatment </vt:lpstr>
      <vt:lpstr>Thank You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COMPLICATIONS</dc:title>
  <dc:creator>vaishali bhagwat</dc:creator>
  <cp:lastModifiedBy>vaishali bhagwat</cp:lastModifiedBy>
  <cp:revision>12</cp:revision>
  <dcterms:created xsi:type="dcterms:W3CDTF">2018-07-17T03:32:22Z</dcterms:created>
  <dcterms:modified xsi:type="dcterms:W3CDTF">2018-07-17T19:41:34Z</dcterms:modified>
</cp:coreProperties>
</file>