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75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C8A432C8-69A7-458B-9684-2BFA64B31948}" type="datetime2">
              <a:rPr lang="en-US" smtClean="0"/>
              <a:t>Sunday, 3 September 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CB818-7379-467D-8E76-EF9D9074A26C}" type="datetime2">
              <a:rPr lang="en-US" smtClean="0"/>
              <a:t>Sunday, 3 September 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Sunday, 3 September 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CB818-7379-467D-8E76-EF9D9074A26C}" type="datetime2">
              <a:rPr lang="en-US" smtClean="0"/>
              <a:t>Sunday, 3 September 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Sunday, 3 September 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Sunday, 3 September 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255142" y="173699"/>
            <a:ext cx="8599297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Sunday, 3 September 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A80CB818-7379-467D-8E76-EF9D9074A26C}" type="datetime2">
              <a:rPr lang="en-US" smtClean="0"/>
              <a:t>Sunday, 3 September 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Sunday, 3 September 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Sunday, 3 September 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Sunday, 3 September 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Sunday, 3 September 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Sunday, 3 September 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Sunday, 3 September 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A80CB818-7379-467D-8E76-EF9D9074A26C}" type="datetime2">
              <a:rPr lang="en-US" smtClean="0"/>
              <a:t>Sunday, 3 September 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  <p:sldLayoutId id="2147483985" r:id="rId13"/>
    <p:sldLayoutId id="2147483986" r:id="rId1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INFLAMMATORY BOWEL  DISEASE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                                        DR. SANJANA BHAGWAT</a:t>
            </a:r>
          </a:p>
          <a:p>
            <a:endParaRPr lang="en-US" dirty="0"/>
          </a:p>
          <a:p>
            <a:r>
              <a:rPr lang="en-US" dirty="0" smtClean="0"/>
              <a:t>                                         MODERATOR: DR. AMTE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4300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/>
          <p:cNvSpPr>
            <a:spLocks noGrp="1"/>
          </p:cNvSpPr>
          <p:nvPr>
            <p:ph sz="half" idx="1"/>
          </p:nvPr>
        </p:nvSpPr>
        <p:spPr>
          <a:xfrm>
            <a:off x="580074" y="470398"/>
            <a:ext cx="3886197" cy="560496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Mild disease – erythematous fine granular surface – sandpaper like appearance.</a:t>
            </a:r>
          </a:p>
          <a:p>
            <a:r>
              <a:rPr lang="en-US" dirty="0" smtClean="0"/>
              <a:t>Severe – hemorrhagic, edematous and ulcerated mucosa</a:t>
            </a:r>
          </a:p>
          <a:p>
            <a:r>
              <a:rPr lang="en-US" dirty="0" err="1" smtClean="0"/>
              <a:t>Pseudopolyps</a:t>
            </a:r>
            <a:r>
              <a:rPr lang="en-US" dirty="0" smtClean="0"/>
              <a:t> maybe seen due to epithelial regeneration.</a:t>
            </a:r>
          </a:p>
          <a:p>
            <a:r>
              <a:rPr lang="en-US" dirty="0" smtClean="0"/>
              <a:t> During remission mucosa may appear normal but in </a:t>
            </a:r>
            <a:r>
              <a:rPr lang="en-US" dirty="0" err="1" smtClean="0"/>
              <a:t>pts</a:t>
            </a:r>
            <a:r>
              <a:rPr lang="en-US" dirty="0" smtClean="0"/>
              <a:t> with long-standing disease mucosa is atrophic, featureless and colon is narrow and shortened.</a:t>
            </a:r>
          </a:p>
          <a:p>
            <a:r>
              <a:rPr lang="en-US" dirty="0" smtClean="0"/>
              <a:t>Fulminant – toxic colitis, </a:t>
            </a:r>
            <a:r>
              <a:rPr lang="en-US" dirty="0" err="1" smtClean="0"/>
              <a:t>mrgacolon</a:t>
            </a:r>
            <a:r>
              <a:rPr lang="en-US" dirty="0"/>
              <a:t> </a:t>
            </a:r>
            <a:r>
              <a:rPr lang="en-US" dirty="0" smtClean="0"/>
              <a:t>– perforation.</a:t>
            </a:r>
          </a:p>
        </p:txBody>
      </p:sp>
      <p:sp>
        <p:nvSpPr>
          <p:cNvPr id="16" name="Content Placeholder 15"/>
          <p:cNvSpPr>
            <a:spLocks noGrp="1"/>
          </p:cNvSpPr>
          <p:nvPr>
            <p:ph sz="half" idx="2"/>
          </p:nvPr>
        </p:nvSpPr>
        <p:spPr>
          <a:xfrm>
            <a:off x="4648199" y="470398"/>
            <a:ext cx="3911808" cy="560496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Mild – </a:t>
            </a:r>
            <a:r>
              <a:rPr lang="en-US" dirty="0" err="1" smtClean="0"/>
              <a:t>aphtous</a:t>
            </a:r>
            <a:r>
              <a:rPr lang="en-US" dirty="0" smtClean="0"/>
              <a:t> or small superficial ulcers </a:t>
            </a:r>
          </a:p>
          <a:p>
            <a:r>
              <a:rPr lang="en-US" dirty="0" smtClean="0"/>
              <a:t>Active – stellate ulcerations which fuse longitudinally of transversely </a:t>
            </a:r>
            <a:r>
              <a:rPr lang="en-US" dirty="0" err="1" smtClean="0"/>
              <a:t>giign</a:t>
            </a:r>
            <a:r>
              <a:rPr lang="en-US" dirty="0" smtClean="0"/>
              <a:t> a cobblestone appearance.</a:t>
            </a:r>
          </a:p>
          <a:p>
            <a:r>
              <a:rPr lang="en-US" dirty="0" err="1" smtClean="0"/>
              <a:t>Psudopolyps</a:t>
            </a:r>
            <a:r>
              <a:rPr lang="en-US" dirty="0" smtClean="0"/>
              <a:t> may be seen.</a:t>
            </a:r>
          </a:p>
          <a:p>
            <a:r>
              <a:rPr lang="en-US" dirty="0" smtClean="0"/>
              <a:t>There may be </a:t>
            </a:r>
            <a:r>
              <a:rPr lang="en-US" dirty="0" err="1" smtClean="0"/>
              <a:t>fibrosing</a:t>
            </a:r>
            <a:r>
              <a:rPr lang="en-US" dirty="0" smtClean="0"/>
              <a:t> and </a:t>
            </a:r>
            <a:r>
              <a:rPr lang="en-US" dirty="0" err="1" smtClean="0"/>
              <a:t>stricturing</a:t>
            </a:r>
            <a:endParaRPr lang="en-US" dirty="0" smtClean="0"/>
          </a:p>
          <a:p>
            <a:r>
              <a:rPr lang="en-US" dirty="0" smtClean="0"/>
              <a:t>Projections of </a:t>
            </a:r>
            <a:r>
              <a:rPr lang="en-US" dirty="0" err="1" smtClean="0"/>
              <a:t>thicl</a:t>
            </a:r>
            <a:r>
              <a:rPr lang="en-US" dirty="0" smtClean="0"/>
              <a:t> </a:t>
            </a:r>
            <a:r>
              <a:rPr lang="en-US" dirty="0" err="1" smtClean="0"/>
              <a:t>mesentry</a:t>
            </a:r>
            <a:r>
              <a:rPr lang="en-US" dirty="0" smtClean="0"/>
              <a:t> encase the bowel – creeping fat.</a:t>
            </a:r>
          </a:p>
          <a:p>
            <a:r>
              <a:rPr lang="en-US" dirty="0" smtClean="0"/>
              <a:t>There can be adhesions and fistula formation.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745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Microscopic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0330" y="1818870"/>
            <a:ext cx="3995941" cy="425649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Only mucosa and superficial mucosa involved. Deeper layers only in fulminant disease</a:t>
            </a:r>
          </a:p>
          <a:p>
            <a:r>
              <a:rPr lang="en-US" dirty="0" smtClean="0"/>
              <a:t>The crypt architecture is distorted. Crypts may be bifid or reduced in number with gaps between the bases and </a:t>
            </a:r>
            <a:r>
              <a:rPr lang="en-US" dirty="0" err="1" smtClean="0"/>
              <a:t>muscularis</a:t>
            </a:r>
            <a:r>
              <a:rPr lang="en-US" dirty="0" smtClean="0"/>
              <a:t> mucosae.</a:t>
            </a:r>
          </a:p>
          <a:p>
            <a:r>
              <a:rPr lang="en-US" dirty="0"/>
              <a:t>Crypt </a:t>
            </a:r>
            <a:r>
              <a:rPr lang="en-US" dirty="0" smtClean="0"/>
              <a:t>abscesses - Multiple basal lymphoid aggregates and</a:t>
            </a:r>
            <a:r>
              <a:rPr lang="en-US" dirty="0"/>
              <a:t> v</a:t>
            </a:r>
            <a:r>
              <a:rPr lang="en-US" dirty="0" smtClean="0"/>
              <a:t>ascular congestion and </a:t>
            </a:r>
            <a:r>
              <a:rPr lang="en-US" dirty="0" err="1" smtClean="0"/>
              <a:t>oedema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818870"/>
            <a:ext cx="3911808" cy="4256493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Aphthous</a:t>
            </a:r>
            <a:r>
              <a:rPr lang="en-US" dirty="0" smtClean="0"/>
              <a:t> ulceration</a:t>
            </a:r>
          </a:p>
          <a:p>
            <a:r>
              <a:rPr lang="en-US" dirty="0" smtClean="0"/>
              <a:t>Focal crypt abscesses </a:t>
            </a:r>
          </a:p>
          <a:p>
            <a:r>
              <a:rPr lang="en-US" dirty="0" smtClean="0"/>
              <a:t>Non- </a:t>
            </a:r>
            <a:r>
              <a:rPr lang="en-US" dirty="0" err="1" smtClean="0"/>
              <a:t>caseating</a:t>
            </a:r>
            <a:r>
              <a:rPr lang="en-US" dirty="0" smtClean="0"/>
              <a:t> granulomas in lymph nodes, </a:t>
            </a:r>
            <a:r>
              <a:rPr lang="en-US" dirty="0" err="1" smtClean="0"/>
              <a:t>mesentry</a:t>
            </a:r>
            <a:r>
              <a:rPr lang="en-US" dirty="0" smtClean="0"/>
              <a:t>, peritoneum, liver and pancreas.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128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4652" y="1834549"/>
            <a:ext cx="4011619" cy="4484453"/>
          </a:xfrm>
        </p:spPr>
        <p:txBody>
          <a:bodyPr/>
          <a:lstStyle/>
          <a:p>
            <a:r>
              <a:rPr lang="en-US" dirty="0" err="1" smtClean="0"/>
              <a:t>Diarrhoes</a:t>
            </a:r>
            <a:endParaRPr lang="en-US" dirty="0" smtClean="0"/>
          </a:p>
          <a:p>
            <a:r>
              <a:rPr lang="en-US" dirty="0" smtClean="0"/>
              <a:t>Rectal bleeding</a:t>
            </a:r>
          </a:p>
          <a:p>
            <a:r>
              <a:rPr lang="en-US" dirty="0" err="1" smtClean="0"/>
              <a:t>Tenesmus</a:t>
            </a:r>
            <a:r>
              <a:rPr lang="en-US" dirty="0" smtClean="0"/>
              <a:t> </a:t>
            </a:r>
          </a:p>
          <a:p>
            <a:r>
              <a:rPr lang="en-US" dirty="0" smtClean="0"/>
              <a:t>Passage of mucus</a:t>
            </a:r>
          </a:p>
          <a:p>
            <a:r>
              <a:rPr lang="en-US" dirty="0" err="1" smtClean="0"/>
              <a:t>Crampy</a:t>
            </a:r>
            <a:r>
              <a:rPr lang="en-US" dirty="0" smtClean="0"/>
              <a:t> abdominal pain.</a:t>
            </a:r>
          </a:p>
          <a:p>
            <a:pPr marL="0" indent="0">
              <a:buNone/>
            </a:pPr>
            <a:r>
              <a:rPr lang="en-US" dirty="0" smtClean="0"/>
              <a:t>Usually symptoms have been present for weeks to months.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8" y="1834550"/>
            <a:ext cx="3974519" cy="448445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1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282238"/>
            <a:ext cx="7345363" cy="578328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Inflammatory </a:t>
            </a:r>
            <a:r>
              <a:rPr lang="en-US" dirty="0"/>
              <a:t>B</a:t>
            </a:r>
            <a:r>
              <a:rPr lang="en-US" dirty="0" smtClean="0"/>
              <a:t>owel Disease (IBD) is an immune mediated chronic intestinal condition with two major types being :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Ulcerative Colitis (UC)</a:t>
            </a:r>
          </a:p>
          <a:p>
            <a:pPr marL="0" indent="0">
              <a:buNone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Crohn’s</a:t>
            </a:r>
            <a:r>
              <a:rPr lang="en-US" dirty="0" smtClean="0"/>
              <a:t> Disease (CD)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231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pidemiology</a:t>
            </a:r>
            <a:endParaRPr lang="en-US" dirty="0"/>
          </a:p>
        </p:txBody>
      </p:sp>
      <p:pic>
        <p:nvPicPr>
          <p:cNvPr id="8" name="Content Placeholder 7" descr="inflammatory-bowel-disease-6-728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2436" b="95055" l="6456" r="9429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2803" b="12803"/>
          <a:stretch/>
        </p:blipFill>
        <p:spPr>
          <a:xfrm>
            <a:off x="566705" y="1175992"/>
            <a:ext cx="7678770" cy="4739169"/>
          </a:xfrm>
        </p:spPr>
      </p:pic>
    </p:spTree>
    <p:extLst>
      <p:ext uri="{BB962C8B-B14F-4D97-AF65-F5344CB8AC3E}">
        <p14:creationId xmlns:p14="http://schemas.microsoft.com/office/powerpoint/2010/main" val="1956208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900113" y="501758"/>
            <a:ext cx="7345362" cy="5707486"/>
          </a:xfrm>
        </p:spPr>
        <p:txBody>
          <a:bodyPr/>
          <a:lstStyle/>
          <a:p>
            <a:pPr lvl="1"/>
            <a:endParaRPr lang="en-US" dirty="0" smtClean="0"/>
          </a:p>
          <a:p>
            <a:pPr lvl="1"/>
            <a:endParaRPr lang="en-US" dirty="0">
              <a:solidFill>
                <a:srgbClr val="0D0D0D"/>
              </a:solidFill>
            </a:endParaRPr>
          </a:p>
          <a:p>
            <a:pPr lvl="1"/>
            <a:r>
              <a:rPr lang="en-US" sz="2000" dirty="0" smtClean="0">
                <a:solidFill>
                  <a:srgbClr val="0D0D0D"/>
                </a:solidFill>
              </a:rPr>
              <a:t>Ethnicity :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 dirty="0" smtClean="0">
                <a:solidFill>
                  <a:srgbClr val="0D0D0D"/>
                </a:solidFill>
              </a:rPr>
              <a:t>Jewish &gt; Non-Jewish whites &gt; African American &gt; Hispanic &gt; Asian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 dirty="0" smtClean="0">
                <a:solidFill>
                  <a:srgbClr val="0D0D0D"/>
                </a:solidFill>
              </a:rPr>
              <a:t>The incidence of IBD, especially UC, is rising in JAPAN, South Korea and Northern India, areas previously thought to have a low incidence.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 dirty="0" smtClean="0">
                <a:solidFill>
                  <a:srgbClr val="0D0D0D"/>
                </a:solidFill>
              </a:rPr>
              <a:t>IBD is a familial disease in 5-10% of patients.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 dirty="0" smtClean="0">
                <a:solidFill>
                  <a:srgbClr val="0D0D0D"/>
                </a:solidFill>
              </a:rPr>
              <a:t>There is also evidence for genetic predisposition from its association with Turner’s syndrome, </a:t>
            </a:r>
            <a:r>
              <a:rPr lang="en-US" sz="2000" dirty="0" err="1" smtClean="0">
                <a:solidFill>
                  <a:srgbClr val="0D0D0D"/>
                </a:solidFill>
              </a:rPr>
              <a:t>Hermansky</a:t>
            </a:r>
            <a:r>
              <a:rPr lang="en-US" sz="2000" dirty="0" smtClean="0">
                <a:solidFill>
                  <a:srgbClr val="0D0D0D"/>
                </a:solidFill>
              </a:rPr>
              <a:t> –</a:t>
            </a:r>
            <a:r>
              <a:rPr lang="en-US" sz="2000" dirty="0" err="1" smtClean="0">
                <a:solidFill>
                  <a:srgbClr val="0D0D0D"/>
                </a:solidFill>
              </a:rPr>
              <a:t>Pudlak</a:t>
            </a:r>
            <a:r>
              <a:rPr lang="en-US" sz="2000" dirty="0" smtClean="0">
                <a:solidFill>
                  <a:srgbClr val="0D0D0D"/>
                </a:solidFill>
              </a:rPr>
              <a:t> syndrome, and immunodeficiency disorders like </a:t>
            </a:r>
            <a:r>
              <a:rPr lang="en-US" sz="2000" dirty="0" err="1" smtClean="0">
                <a:solidFill>
                  <a:srgbClr val="0D0D0D"/>
                </a:solidFill>
              </a:rPr>
              <a:t>Wiskott</a:t>
            </a:r>
            <a:r>
              <a:rPr lang="en-US" sz="2000" dirty="0" smtClean="0">
                <a:solidFill>
                  <a:srgbClr val="0D0D0D"/>
                </a:solidFill>
              </a:rPr>
              <a:t> – Aldrich syndrome and others.</a:t>
            </a:r>
          </a:p>
          <a:p>
            <a:pPr lvl="1"/>
            <a:endParaRPr lang="en-US" sz="2000" dirty="0" smtClean="0">
              <a:solidFill>
                <a:srgbClr val="0D0D0D"/>
              </a:solidFill>
            </a:endParaRPr>
          </a:p>
          <a:p>
            <a:pPr lvl="1"/>
            <a:endParaRPr lang="en-US" sz="2000" dirty="0" smtClean="0">
              <a:solidFill>
                <a:srgbClr val="0D0D0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996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Etiology and Pathogenesis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68206" y="1793964"/>
            <a:ext cx="7477269" cy="427155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r>
              <a:rPr lang="en-US" dirty="0" smtClean="0"/>
              <a:t>It is an inappropriate response to endogenous commensal </a:t>
            </a:r>
            <a:r>
              <a:rPr lang="en-US" dirty="0" err="1" smtClean="0"/>
              <a:t>microbiota</a:t>
            </a:r>
            <a:r>
              <a:rPr lang="en-US" dirty="0" smtClean="0"/>
              <a:t> within the intestines, with or without the component of autoimmunity.</a:t>
            </a:r>
          </a:p>
          <a:p>
            <a:pPr marL="0" indent="0">
              <a:buNone/>
            </a:pPr>
            <a:r>
              <a:rPr lang="en-US" dirty="0" smtClean="0"/>
              <a:t>A chronic </a:t>
            </a:r>
            <a:r>
              <a:rPr lang="en-US" dirty="0"/>
              <a:t>state of </a:t>
            </a:r>
            <a:r>
              <a:rPr lang="en-US" dirty="0" err="1"/>
              <a:t>dysregulated</a:t>
            </a:r>
            <a:r>
              <a:rPr lang="en-US" dirty="0"/>
              <a:t> mucosal immune function that is further modified by specific environmental factors.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7682" y="1584008"/>
            <a:ext cx="3429000" cy="223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951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Defective immune regulation in IBD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Oral mucosal tolerance is lack of immune response to dietary antigens and commensal </a:t>
            </a:r>
            <a:r>
              <a:rPr lang="en-US" dirty="0" err="1" smtClean="0"/>
              <a:t>microbiota</a:t>
            </a:r>
            <a:r>
              <a:rPr lang="en-US" dirty="0" smtClean="0"/>
              <a:t> in the intestinal limen due to multiple mechanisms.</a:t>
            </a:r>
          </a:p>
          <a:p>
            <a:r>
              <a:rPr lang="en-US" dirty="0" smtClean="0"/>
              <a:t>These include deletion or </a:t>
            </a:r>
            <a:r>
              <a:rPr lang="en-US" dirty="0" err="1" smtClean="0"/>
              <a:t>anergy</a:t>
            </a:r>
            <a:r>
              <a:rPr lang="en-US" dirty="0" smtClean="0"/>
              <a:t> of Ag- reactive T-cells or induction of CD4+ T-cells that suppress gut inflammation. (</a:t>
            </a:r>
            <a:r>
              <a:rPr lang="en-US" dirty="0" err="1" smtClean="0"/>
              <a:t>eg</a:t>
            </a:r>
            <a:r>
              <a:rPr lang="en-US" dirty="0" smtClean="0"/>
              <a:t>: those expressing FoxP3 transcription factor) that secrete anti-inflammatory cytokines such as IL- 10 and TGF-beta</a:t>
            </a:r>
          </a:p>
          <a:p>
            <a:r>
              <a:rPr lang="en-US" dirty="0" smtClean="0"/>
              <a:t>In IBD this suppression is altered </a:t>
            </a:r>
            <a:r>
              <a:rPr lang="en-US" dirty="0" err="1" smtClean="0"/>
              <a:t>leding</a:t>
            </a:r>
            <a:r>
              <a:rPr lang="en-US" dirty="0" smtClean="0"/>
              <a:t> to uncontrolled inflammation.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5478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523849" y="846715"/>
            <a:ext cx="7345362" cy="5190049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 smtClean="0"/>
              <a:t>          	Inappropriate innate immune sensing and reactivity to                                                        	commensal </a:t>
            </a:r>
            <a:r>
              <a:rPr lang="en-US" dirty="0" err="1" smtClean="0"/>
              <a:t>microbiota</a:t>
            </a:r>
            <a:r>
              <a:rPr lang="en-US" dirty="0" smtClean="0"/>
              <a:t> + inadequate regulatory pathways</a:t>
            </a:r>
          </a:p>
          <a:p>
            <a:endParaRPr lang="en-US" dirty="0" smtClean="0"/>
          </a:p>
          <a:p>
            <a:r>
              <a:rPr lang="en-US" dirty="0" smtClean="0"/>
              <a:t>|</a:t>
            </a:r>
          </a:p>
          <a:p>
            <a:pPr algn="l"/>
            <a:r>
              <a:rPr lang="en-US" dirty="0" smtClean="0"/>
              <a:t>                          CD4+ activation in lamina </a:t>
            </a:r>
            <a:r>
              <a:rPr lang="en-US" dirty="0" err="1" smtClean="0"/>
              <a:t>propria</a:t>
            </a:r>
            <a:endParaRPr lang="en-US" dirty="0" smtClean="0"/>
          </a:p>
          <a:p>
            <a:pPr algn="l"/>
            <a:endParaRPr lang="en-US" dirty="0"/>
          </a:p>
          <a:p>
            <a:r>
              <a:rPr lang="en-US" dirty="0" smtClean="0"/>
              <a:t>|</a:t>
            </a:r>
          </a:p>
          <a:p>
            <a:pPr algn="l"/>
            <a:r>
              <a:rPr lang="en-US" dirty="0" smtClean="0"/>
              <a:t>	excessive inflammatory cytokines relative to anti-	inflammatory cytokines.</a:t>
            </a:r>
          </a:p>
          <a:p>
            <a:r>
              <a:rPr lang="en-US" dirty="0" smtClean="0"/>
              <a:t>|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Cytokines activate other inflammatory cells which recruit  	other lymphocytes, inflammatory leukocytes </a:t>
            </a:r>
            <a:r>
              <a:rPr lang="en-US" dirty="0" err="1" smtClean="0"/>
              <a:t>amd</a:t>
            </a:r>
            <a:r>
              <a:rPr lang="en-US" dirty="0" smtClean="0"/>
              <a:t> 	mononuclear cells that will promote inflammation 	through either T</a:t>
            </a:r>
            <a:r>
              <a:rPr lang="en-US" baseline="-25000" dirty="0" smtClean="0"/>
              <a:t>H</a:t>
            </a:r>
            <a:r>
              <a:rPr lang="en-US" dirty="0" smtClean="0"/>
              <a:t>1, T</a:t>
            </a:r>
            <a:r>
              <a:rPr lang="en-US" baseline="-25000" dirty="0" smtClean="0"/>
              <a:t>H</a:t>
            </a:r>
            <a:r>
              <a:rPr lang="en-US" dirty="0" smtClean="0"/>
              <a:t>2 or T</a:t>
            </a:r>
            <a:r>
              <a:rPr lang="en-US" baseline="-25000" dirty="0" smtClean="0"/>
              <a:t>H</a:t>
            </a:r>
            <a:r>
              <a:rPr lang="en-US" dirty="0" smtClean="0"/>
              <a:t>17 inflammatory 	pathway.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658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846716"/>
            <a:ext cx="7345362" cy="498621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EXOGENOUS FACTORS :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dirty="0" smtClean="0"/>
              <a:t>Some observational studies suggest that multiple pathogens may initiate IBD by triggering an inflammatory response that the mucosal immune system may fail to control like :</a:t>
            </a:r>
          </a:p>
          <a:p>
            <a:pPr marL="342900" indent="-342900" algn="l">
              <a:buFont typeface="Arial"/>
              <a:buChar char="•"/>
            </a:pPr>
            <a:r>
              <a:rPr lang="en-US" dirty="0" smtClean="0"/>
              <a:t>Salmonella </a:t>
            </a:r>
          </a:p>
          <a:p>
            <a:pPr marL="342900" indent="-342900" algn="l">
              <a:buFont typeface="Arial"/>
              <a:buChar char="•"/>
            </a:pPr>
            <a:r>
              <a:rPr lang="en-US" dirty="0" err="1" smtClean="0"/>
              <a:t>Shigella</a:t>
            </a:r>
            <a:endParaRPr lang="en-US" dirty="0" smtClean="0"/>
          </a:p>
          <a:p>
            <a:pPr marL="342900" indent="-342900" algn="l">
              <a:buFont typeface="Arial"/>
              <a:buChar char="•"/>
            </a:pPr>
            <a:r>
              <a:rPr lang="en-US" dirty="0" smtClean="0"/>
              <a:t>Campylobacter </a:t>
            </a:r>
          </a:p>
          <a:p>
            <a:pPr marL="342900" indent="-342900" algn="l">
              <a:buFont typeface="Arial"/>
              <a:buChar char="•"/>
            </a:pPr>
            <a:r>
              <a:rPr lang="en-US" dirty="0" smtClean="0"/>
              <a:t>Clostridium </a:t>
            </a:r>
            <a:r>
              <a:rPr lang="en-US" dirty="0" err="1" smtClean="0"/>
              <a:t>difficile</a:t>
            </a:r>
            <a:r>
              <a:rPr lang="en-US" dirty="0" smtClean="0"/>
              <a:t> spp.</a:t>
            </a:r>
          </a:p>
          <a:p>
            <a:pPr marL="342900" indent="-342900" algn="l">
              <a:buFont typeface="Arial"/>
              <a:buChar char="•"/>
            </a:pPr>
            <a:r>
              <a:rPr lang="en-US" dirty="0" err="1" smtClean="0"/>
              <a:t>Bacteroides</a:t>
            </a:r>
            <a:endParaRPr lang="en-US" dirty="0" smtClean="0"/>
          </a:p>
          <a:p>
            <a:pPr marL="342900" indent="-342900" algn="l">
              <a:buFont typeface="Arial"/>
              <a:buChar char="•"/>
            </a:pPr>
            <a:r>
              <a:rPr lang="en-US" dirty="0" smtClean="0"/>
              <a:t>Escherichia</a:t>
            </a:r>
          </a:p>
          <a:p>
            <a:pPr algn="l"/>
            <a:r>
              <a:rPr lang="en-US" dirty="0" smtClean="0"/>
              <a:t>Changes in commensal </a:t>
            </a:r>
            <a:r>
              <a:rPr lang="en-US" dirty="0" err="1" smtClean="0"/>
              <a:t>microbiota</a:t>
            </a:r>
            <a:r>
              <a:rPr lang="en-US" dirty="0" smtClean="0"/>
              <a:t> are observed but if they are primary or secondary changes is yet to be established.</a:t>
            </a:r>
          </a:p>
          <a:p>
            <a:pPr marL="457200" indent="-457200" algn="l">
              <a:buFont typeface="+mj-lt"/>
              <a:buAutoNum type="arabicPeriod" startAt="2"/>
            </a:pPr>
            <a:endParaRPr lang="en-US" dirty="0" smtClean="0"/>
          </a:p>
          <a:p>
            <a:pPr marL="457200" indent="-457200" algn="l">
              <a:buFont typeface="+mj-lt"/>
              <a:buAutoNum type="arabicPeriod" startAt="2"/>
            </a:pPr>
            <a:r>
              <a:rPr lang="en-US" dirty="0" smtClean="0"/>
              <a:t>Psychosocial factors also contribute to worsening of symptoms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149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Pathological Features -Macroscopic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UC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32301" y="2367666"/>
            <a:ext cx="3566160" cy="370769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Mucosal disease</a:t>
            </a:r>
          </a:p>
          <a:p>
            <a:r>
              <a:rPr lang="en-US" dirty="0" smtClean="0"/>
              <a:t>Usually affects rectum and then can involve all or part of colon</a:t>
            </a:r>
          </a:p>
          <a:p>
            <a:r>
              <a:rPr lang="en-US" dirty="0" smtClean="0"/>
              <a:t>Proximal spread occurs in continuity.</a:t>
            </a:r>
          </a:p>
          <a:p>
            <a:r>
              <a:rPr lang="en-US" dirty="0" smtClean="0"/>
              <a:t>In 10-20% </a:t>
            </a:r>
            <a:r>
              <a:rPr lang="en-US" dirty="0" err="1" smtClean="0"/>
              <a:t>pts</a:t>
            </a:r>
            <a:r>
              <a:rPr lang="en-US" dirty="0" smtClean="0"/>
              <a:t>, ileum is involved, which is superficial and mild – backwash </a:t>
            </a:r>
            <a:r>
              <a:rPr lang="en-US" dirty="0" err="1" smtClean="0"/>
              <a:t>ilietis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CD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945539" y="2367666"/>
            <a:ext cx="3566160" cy="3707697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Transmural</a:t>
            </a:r>
            <a:r>
              <a:rPr lang="en-US" dirty="0" smtClean="0"/>
              <a:t> disease</a:t>
            </a:r>
          </a:p>
          <a:p>
            <a:r>
              <a:rPr lang="en-US" dirty="0" smtClean="0"/>
              <a:t>Can affect any part from mouth to anus, rectum is usually spared</a:t>
            </a:r>
          </a:p>
          <a:p>
            <a:r>
              <a:rPr lang="en-US" dirty="0" smtClean="0"/>
              <a:t>Involvement is segmental with skip lesions.</a:t>
            </a:r>
          </a:p>
          <a:p>
            <a:r>
              <a:rPr lang="en-US" dirty="0" smtClean="0"/>
              <a:t>Perirectal fistulas, fissures, abscesses and anal stenosis seen in about 1/3</a:t>
            </a:r>
            <a:r>
              <a:rPr lang="en-US" baseline="30000" dirty="0" smtClean="0"/>
              <a:t>rd</a:t>
            </a:r>
            <a:r>
              <a:rPr lang="en-US" dirty="0" smtClean="0"/>
              <a:t> of the patients</a:t>
            </a:r>
          </a:p>
        </p:txBody>
      </p:sp>
    </p:spTree>
    <p:extLst>
      <p:ext uri="{BB962C8B-B14F-4D97-AF65-F5344CB8AC3E}">
        <p14:creationId xmlns:p14="http://schemas.microsoft.com/office/powerpoint/2010/main" val="39233899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87</TotalTime>
  <Words>617</Words>
  <Application>Microsoft Macintosh PowerPoint</Application>
  <PresentationFormat>On-screen Show (4:3)</PresentationFormat>
  <Paragraphs>88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Capital</vt:lpstr>
      <vt:lpstr> INFLAMMATORY BOWEL  DISEASE</vt:lpstr>
      <vt:lpstr>PowerPoint Presentation</vt:lpstr>
      <vt:lpstr>Epidemiology</vt:lpstr>
      <vt:lpstr>PowerPoint Presentation</vt:lpstr>
      <vt:lpstr>Etiology and Pathogenesis</vt:lpstr>
      <vt:lpstr>Defective immune regulation in IBD</vt:lpstr>
      <vt:lpstr>PowerPoint Presentation</vt:lpstr>
      <vt:lpstr>PowerPoint Presentation</vt:lpstr>
      <vt:lpstr>Pathological Features -Macroscopic</vt:lpstr>
      <vt:lpstr>PowerPoint Presentation</vt:lpstr>
      <vt:lpstr>Microscopic Features</vt:lpstr>
      <vt:lpstr>Clinical Features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INFLAMMATORY BOWEL  DISEASE</dc:title>
  <dc:creator>vaishali bhagwat</dc:creator>
  <cp:lastModifiedBy>vaishali bhagwat</cp:lastModifiedBy>
  <cp:revision>9</cp:revision>
  <dcterms:created xsi:type="dcterms:W3CDTF">2017-09-03T16:28:19Z</dcterms:created>
  <dcterms:modified xsi:type="dcterms:W3CDTF">2017-09-03T17:55:39Z</dcterms:modified>
</cp:coreProperties>
</file>