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91" r:id="rId3"/>
    <p:sldId id="257" r:id="rId4"/>
    <p:sldId id="258" r:id="rId5"/>
    <p:sldId id="259" r:id="rId6"/>
    <p:sldId id="260" r:id="rId7"/>
    <p:sldId id="268" r:id="rId8"/>
    <p:sldId id="261" r:id="rId9"/>
    <p:sldId id="267" r:id="rId10"/>
    <p:sldId id="262" r:id="rId11"/>
    <p:sldId id="263" r:id="rId12"/>
    <p:sldId id="292" r:id="rId13"/>
    <p:sldId id="266" r:id="rId14"/>
    <p:sldId id="283" r:id="rId15"/>
    <p:sldId id="284" r:id="rId16"/>
    <p:sldId id="285" r:id="rId17"/>
    <p:sldId id="274" r:id="rId18"/>
    <p:sldId id="279" r:id="rId19"/>
    <p:sldId id="275" r:id="rId20"/>
    <p:sldId id="290" r:id="rId21"/>
    <p:sldId id="269" r:id="rId22"/>
    <p:sldId id="270" r:id="rId23"/>
    <p:sldId id="271" r:id="rId24"/>
    <p:sldId id="286" r:id="rId25"/>
    <p:sldId id="276" r:id="rId26"/>
    <p:sldId id="277" r:id="rId27"/>
    <p:sldId id="278" r:id="rId28"/>
    <p:sldId id="287" r:id="rId29"/>
    <p:sldId id="280" r:id="rId30"/>
    <p:sldId id="288" r:id="rId31"/>
    <p:sldId id="289"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6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25/06/18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25/06/18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25/06/18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25/06/18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25/06/18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25/06/18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25/06/18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25/06/18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25/06/18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25/06/18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25/06/18</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25/06/18</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800" y="451555"/>
            <a:ext cx="7543800" cy="3581753"/>
          </a:xfrm>
        </p:spPr>
        <p:txBody>
          <a:bodyPr/>
          <a:lstStyle/>
          <a:p>
            <a:r>
              <a:rPr lang="en-US" dirty="0" smtClean="0"/>
              <a:t>IRON-RESISTANT IRON DEFICIENCY ANAEMIA</a:t>
            </a:r>
            <a:endParaRPr lang="en-US" dirty="0"/>
          </a:p>
        </p:txBody>
      </p:sp>
      <p:sp>
        <p:nvSpPr>
          <p:cNvPr id="3" name="Subtitle 2"/>
          <p:cNvSpPr>
            <a:spLocks noGrp="1"/>
          </p:cNvSpPr>
          <p:nvPr>
            <p:ph type="subTitle" idx="1"/>
          </p:nvPr>
        </p:nvSpPr>
        <p:spPr>
          <a:xfrm>
            <a:off x="3951110" y="4498975"/>
            <a:ext cx="4713112" cy="1139825"/>
          </a:xfrm>
        </p:spPr>
        <p:txBody>
          <a:bodyPr/>
          <a:lstStyle/>
          <a:p>
            <a:r>
              <a:rPr lang="en-US" dirty="0" smtClean="0"/>
              <a:t>DR. SANJANA BHAGWAT</a:t>
            </a:r>
          </a:p>
          <a:p>
            <a:r>
              <a:rPr lang="en-US" dirty="0" smtClean="0"/>
              <a:t>MODERATOR : DR. A. </a:t>
            </a:r>
            <a:r>
              <a:rPr lang="en-US" dirty="0" smtClean="0"/>
              <a:t>GANAPULE</a:t>
            </a:r>
            <a:endParaRPr lang="en-US" dirty="0"/>
          </a:p>
        </p:txBody>
      </p:sp>
    </p:spTree>
    <p:extLst>
      <p:ext uri="{BB962C8B-B14F-4D97-AF65-F5344CB8AC3E}">
        <p14:creationId xmlns:p14="http://schemas.microsoft.com/office/powerpoint/2010/main" val="169141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11" y="211667"/>
            <a:ext cx="7936089" cy="6189133"/>
          </a:xfrm>
        </p:spPr>
        <p:txBody>
          <a:bodyPr>
            <a:normAutofit lnSpcReduction="10000"/>
          </a:bodyPr>
          <a:lstStyle/>
          <a:p>
            <a:r>
              <a:rPr lang="en-US" dirty="0" err="1" smtClean="0"/>
              <a:t>Dmt</a:t>
            </a:r>
            <a:r>
              <a:rPr lang="en-US" dirty="0" smtClean="0"/>
              <a:t> 1 mutation primarily affects iron </a:t>
            </a:r>
            <a:r>
              <a:rPr lang="en-US" dirty="0" err="1" smtClean="0"/>
              <a:t>utilisation</a:t>
            </a:r>
            <a:r>
              <a:rPr lang="en-US" dirty="0" smtClean="0"/>
              <a:t> and not absorption</a:t>
            </a:r>
          </a:p>
          <a:p>
            <a:r>
              <a:rPr lang="en-US" dirty="0" smtClean="0"/>
              <a:t>GLRX5- iron overload and presence of ringed </a:t>
            </a:r>
            <a:r>
              <a:rPr lang="en-US" dirty="0" err="1" smtClean="0"/>
              <a:t>sideroblasts</a:t>
            </a:r>
            <a:r>
              <a:rPr lang="en-US" dirty="0" smtClean="0"/>
              <a:t> in the bone marrow. This is due to defective </a:t>
            </a:r>
            <a:r>
              <a:rPr lang="en-US" dirty="0" err="1" smtClean="0"/>
              <a:t>heme</a:t>
            </a:r>
            <a:r>
              <a:rPr lang="en-US" dirty="0" smtClean="0"/>
              <a:t> synthesis secondary to to iron regulatory proteins deregulation linked to the decreased production of iron-</a:t>
            </a:r>
            <a:r>
              <a:rPr lang="en-US" dirty="0" err="1" smtClean="0"/>
              <a:t>sulphur</a:t>
            </a:r>
            <a:r>
              <a:rPr lang="en-US" dirty="0" smtClean="0"/>
              <a:t> by the mutated gene.</a:t>
            </a:r>
          </a:p>
          <a:p>
            <a:r>
              <a:rPr lang="en-US" dirty="0" err="1" smtClean="0"/>
              <a:t>Atransferrinaemia</a:t>
            </a:r>
            <a:r>
              <a:rPr lang="en-US" dirty="0" smtClean="0"/>
              <a:t> and </a:t>
            </a:r>
            <a:r>
              <a:rPr lang="en-US" dirty="0" err="1" smtClean="0"/>
              <a:t>aceruloplasminaemia</a:t>
            </a:r>
            <a:r>
              <a:rPr lang="en-US" dirty="0" smtClean="0"/>
              <a:t> are associated with iron overload outside the </a:t>
            </a:r>
            <a:r>
              <a:rPr lang="en-US" dirty="0" err="1" smtClean="0"/>
              <a:t>erythron</a:t>
            </a:r>
            <a:r>
              <a:rPr lang="en-US" dirty="0" smtClean="0"/>
              <a:t>.</a:t>
            </a:r>
          </a:p>
          <a:p>
            <a:r>
              <a:rPr lang="en-US" dirty="0" smtClean="0"/>
              <a:t>Moderate microcytic hypochromic </a:t>
            </a:r>
            <a:r>
              <a:rPr lang="en-US" dirty="0" err="1" smtClean="0"/>
              <a:t>anaemia</a:t>
            </a:r>
            <a:r>
              <a:rPr lang="en-US" dirty="0" smtClean="0"/>
              <a:t> (late onset in </a:t>
            </a:r>
            <a:r>
              <a:rPr lang="en-US" dirty="0" err="1" smtClean="0"/>
              <a:t>aceruloplasminaemia</a:t>
            </a:r>
            <a:r>
              <a:rPr lang="en-US" dirty="0" smtClean="0"/>
              <a:t>) with low serum iron,  liver iron overload and high ferritin.</a:t>
            </a:r>
          </a:p>
          <a:p>
            <a:r>
              <a:rPr lang="en-US" dirty="0" smtClean="0"/>
              <a:t>Deficiency of serum </a:t>
            </a:r>
            <a:r>
              <a:rPr lang="en-US" dirty="0" err="1" smtClean="0"/>
              <a:t>trasferrin</a:t>
            </a:r>
            <a:r>
              <a:rPr lang="en-US" dirty="0" smtClean="0"/>
              <a:t> interrupts iron delivery to </a:t>
            </a:r>
            <a:r>
              <a:rPr lang="en-US" dirty="0" err="1" smtClean="0"/>
              <a:t>erythroid</a:t>
            </a:r>
            <a:r>
              <a:rPr lang="en-US" dirty="0" smtClean="0"/>
              <a:t> precursors triggering a massive but futile increase in intestinal iron absorption and consequent tissue iron deposition</a:t>
            </a:r>
          </a:p>
          <a:p>
            <a:r>
              <a:rPr lang="en-US" dirty="0" err="1" smtClean="0"/>
              <a:t>Ceruloplasmin</a:t>
            </a:r>
            <a:r>
              <a:rPr lang="en-US" dirty="0" smtClean="0"/>
              <a:t> is a </a:t>
            </a:r>
            <a:r>
              <a:rPr lang="en-US" dirty="0" err="1" smtClean="0"/>
              <a:t>ferroxidase</a:t>
            </a:r>
            <a:r>
              <a:rPr lang="en-US" dirty="0" smtClean="0"/>
              <a:t>. In deficiency </a:t>
            </a:r>
            <a:r>
              <a:rPr lang="en-US" dirty="0" err="1" smtClean="0"/>
              <a:t>ferroportin</a:t>
            </a:r>
            <a:r>
              <a:rPr lang="en-US" dirty="0" smtClean="0"/>
              <a:t> cannot release iron to plasma transferrin. Leading to </a:t>
            </a:r>
            <a:r>
              <a:rPr lang="en-US" dirty="0" err="1" smtClean="0"/>
              <a:t>anaemia</a:t>
            </a:r>
            <a:r>
              <a:rPr lang="en-US" dirty="0" smtClean="0"/>
              <a:t> and </a:t>
            </a:r>
            <a:r>
              <a:rPr lang="en-US" dirty="0" err="1" smtClean="0"/>
              <a:t>concomittant</a:t>
            </a:r>
            <a:r>
              <a:rPr lang="en-US" dirty="0" smtClean="0"/>
              <a:t> deposition of iron in different organs</a:t>
            </a:r>
          </a:p>
          <a:p>
            <a:r>
              <a:rPr lang="en-US" dirty="0" smtClean="0"/>
              <a:t>Both are rare but can be confused with </a:t>
            </a:r>
            <a:r>
              <a:rPr lang="en-US" dirty="0" err="1" smtClean="0"/>
              <a:t>haemochromatosis</a:t>
            </a:r>
            <a:r>
              <a:rPr lang="en-US" dirty="0" smtClean="0"/>
              <a:t>.</a:t>
            </a:r>
          </a:p>
          <a:p>
            <a:endParaRPr lang="en-US" dirty="0" smtClean="0"/>
          </a:p>
        </p:txBody>
      </p:sp>
    </p:spTree>
    <p:extLst>
      <p:ext uri="{BB962C8B-B14F-4D97-AF65-F5344CB8AC3E}">
        <p14:creationId xmlns:p14="http://schemas.microsoft.com/office/powerpoint/2010/main" val="260910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5313" y="2988733"/>
            <a:ext cx="7659687" cy="1168400"/>
          </a:xfrm>
        </p:spPr>
        <p:txBody>
          <a:bodyPr/>
          <a:lstStyle/>
          <a:p>
            <a:r>
              <a:rPr lang="en-US" dirty="0" smtClean="0"/>
              <a:t>	</a:t>
            </a:r>
            <a:r>
              <a:rPr lang="en-US" b="1" dirty="0" smtClean="0"/>
              <a:t>IRIDA syndrome</a:t>
            </a:r>
            <a:endParaRPr lang="en-US" b="1" dirty="0"/>
          </a:p>
        </p:txBody>
      </p:sp>
    </p:spTree>
    <p:extLst>
      <p:ext uri="{BB962C8B-B14F-4D97-AF65-F5344CB8AC3E}">
        <p14:creationId xmlns:p14="http://schemas.microsoft.com/office/powerpoint/2010/main" val="180116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35" y="2438400"/>
            <a:ext cx="7659687" cy="1168400"/>
          </a:xfrm>
        </p:spPr>
        <p:txBody>
          <a:bodyPr/>
          <a:lstStyle/>
          <a:p>
            <a:r>
              <a:rPr lang="en-US" dirty="0" smtClean="0"/>
              <a:t>pathogenesis</a:t>
            </a:r>
            <a:endParaRPr lang="en-US" dirty="0"/>
          </a:p>
        </p:txBody>
      </p:sp>
    </p:spTree>
    <p:extLst>
      <p:ext uri="{BB962C8B-B14F-4D97-AF65-F5344CB8AC3E}">
        <p14:creationId xmlns:p14="http://schemas.microsoft.com/office/powerpoint/2010/main" val="96859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339667" cy="6375400"/>
          </a:xfrm>
          <a:prstGeom prst="rect">
            <a:avLst/>
          </a:prstGeom>
        </p:spPr>
      </p:pic>
    </p:spTree>
    <p:extLst>
      <p:ext uri="{BB962C8B-B14F-4D97-AF65-F5344CB8AC3E}">
        <p14:creationId xmlns:p14="http://schemas.microsoft.com/office/powerpoint/2010/main" val="41391072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3" y="409222"/>
            <a:ext cx="7780867" cy="5991578"/>
          </a:xfrm>
        </p:spPr>
        <p:txBody>
          <a:bodyPr>
            <a:normAutofit lnSpcReduction="10000"/>
          </a:bodyPr>
          <a:lstStyle/>
          <a:p>
            <a:pPr>
              <a:buClrTx/>
            </a:pPr>
            <a:r>
              <a:rPr lang="en-US" dirty="0"/>
              <a:t>The TMPRSS6 gene is located on chromosome 22 and encodes for a </a:t>
            </a:r>
            <a:r>
              <a:rPr lang="en-US" dirty="0" err="1"/>
              <a:t>transmembrane</a:t>
            </a:r>
            <a:r>
              <a:rPr lang="en-US" dirty="0"/>
              <a:t> type II serine protease that suppresses hepcidin secretion by cleaving </a:t>
            </a:r>
            <a:r>
              <a:rPr lang="en-US" dirty="0" err="1"/>
              <a:t>hemojuvilin</a:t>
            </a:r>
            <a:r>
              <a:rPr lang="en-US" dirty="0"/>
              <a:t>, a surface co-receptor in BMP-6-SMAD signaling pathway. </a:t>
            </a:r>
          </a:p>
          <a:p>
            <a:pPr>
              <a:buClrTx/>
            </a:pPr>
            <a:endParaRPr lang="en-US" dirty="0" smtClean="0"/>
          </a:p>
          <a:p>
            <a:pPr>
              <a:buClrTx/>
            </a:pPr>
            <a:r>
              <a:rPr lang="en-US" dirty="0" smtClean="0"/>
              <a:t>Mutations </a:t>
            </a:r>
            <a:r>
              <a:rPr lang="en-US" dirty="0"/>
              <a:t>in both the maternal and paternal genes leads to a severe form of iron-deficiency </a:t>
            </a:r>
            <a:r>
              <a:rPr lang="en-US" dirty="0" err="1"/>
              <a:t>anaemia</a:t>
            </a:r>
            <a:r>
              <a:rPr lang="en-US" dirty="0"/>
              <a:t> that is refractory to iron treatment. </a:t>
            </a:r>
            <a:endParaRPr lang="en-US" dirty="0" smtClean="0"/>
          </a:p>
          <a:p>
            <a:pPr marL="114300" indent="0">
              <a:buClrTx/>
              <a:buNone/>
            </a:pPr>
            <a:endParaRPr lang="en-US" dirty="0"/>
          </a:p>
          <a:p>
            <a:pPr>
              <a:buClrTx/>
            </a:pPr>
            <a:r>
              <a:rPr lang="en-US" dirty="0" smtClean="0"/>
              <a:t>It is a recessive disorder.</a:t>
            </a:r>
          </a:p>
          <a:p>
            <a:pPr>
              <a:buClrTx/>
            </a:pPr>
            <a:endParaRPr lang="en-US" dirty="0"/>
          </a:p>
          <a:p>
            <a:pPr>
              <a:buClrTx/>
            </a:pPr>
            <a:r>
              <a:rPr lang="en-US" dirty="0" smtClean="0"/>
              <a:t>Mechanism </a:t>
            </a:r>
            <a:r>
              <a:rPr lang="en-US" dirty="0"/>
              <a:t>is </a:t>
            </a:r>
            <a:r>
              <a:rPr lang="en-US" dirty="0" smtClean="0"/>
              <a:t>unknown.</a:t>
            </a:r>
          </a:p>
          <a:p>
            <a:pPr marL="114300" indent="0">
              <a:buClrTx/>
              <a:buNone/>
            </a:pPr>
            <a:endParaRPr lang="en-US" dirty="0" smtClean="0"/>
          </a:p>
          <a:p>
            <a:pPr>
              <a:buClrTx/>
            </a:pPr>
            <a:r>
              <a:rPr lang="en-US" dirty="0" smtClean="0"/>
              <a:t>But, deficiency </a:t>
            </a:r>
            <a:r>
              <a:rPr lang="en-US" dirty="0"/>
              <a:t>of the protein causes the body to produce too much hepcidin a hormone that prevents iron absorption from the intestine</a:t>
            </a:r>
            <a:r>
              <a:rPr lang="en-US" dirty="0" smtClean="0"/>
              <a:t>. </a:t>
            </a:r>
            <a:r>
              <a:rPr lang="en-US" dirty="0"/>
              <a:t>Normally hepcidin protects the body from iron overload.</a:t>
            </a:r>
          </a:p>
          <a:p>
            <a:pPr>
              <a:buClrTx/>
            </a:pPr>
            <a:endParaRPr lang="en-US" dirty="0"/>
          </a:p>
          <a:p>
            <a:pPr marL="114300" indent="0">
              <a:buClrTx/>
              <a:buNone/>
            </a:pPr>
            <a:endParaRPr lang="en-US" dirty="0"/>
          </a:p>
          <a:p>
            <a:pPr marL="114300" indent="0">
              <a:buClrTx/>
              <a:buNone/>
            </a:pPr>
            <a:endParaRPr lang="en-US" dirty="0"/>
          </a:p>
          <a:p>
            <a:pPr>
              <a:buClrTx/>
            </a:pPr>
            <a:endParaRPr lang="en-US" dirty="0" smtClean="0"/>
          </a:p>
          <a:p>
            <a:pPr marL="114300" indent="0">
              <a:buClrTx/>
              <a:buNone/>
            </a:pPr>
            <a:endParaRPr lang="en-US" dirty="0"/>
          </a:p>
        </p:txBody>
      </p:sp>
    </p:spTree>
    <p:extLst>
      <p:ext uri="{BB962C8B-B14F-4D97-AF65-F5344CB8AC3E}">
        <p14:creationId xmlns:p14="http://schemas.microsoft.com/office/powerpoint/2010/main" val="131830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21" y="169333"/>
            <a:ext cx="8184445" cy="6589889"/>
          </a:xfrm>
        </p:spPr>
        <p:txBody>
          <a:bodyPr/>
          <a:lstStyle/>
          <a:p>
            <a:pPr>
              <a:buClrTx/>
            </a:pPr>
            <a:r>
              <a:rPr lang="en-US" dirty="0"/>
              <a:t>Severe congenital hypochromic microcytic </a:t>
            </a:r>
            <a:r>
              <a:rPr lang="en-US" dirty="0" err="1"/>
              <a:t>anaemia</a:t>
            </a:r>
            <a:r>
              <a:rPr lang="en-US" dirty="0"/>
              <a:t> with low serum iron and low transferrin saturation is seen.</a:t>
            </a:r>
          </a:p>
          <a:p>
            <a:pPr marL="114300" indent="0">
              <a:buClrTx/>
              <a:buNone/>
            </a:pPr>
            <a:endParaRPr lang="en-US" dirty="0" smtClean="0"/>
          </a:p>
          <a:p>
            <a:pPr>
              <a:buClrTx/>
            </a:pPr>
            <a:r>
              <a:rPr lang="en-US" dirty="0" err="1" smtClean="0"/>
              <a:t>Pathognomic</a:t>
            </a:r>
            <a:r>
              <a:rPr lang="en-US" dirty="0" smtClean="0"/>
              <a:t> </a:t>
            </a:r>
            <a:r>
              <a:rPr lang="en-US" dirty="0"/>
              <a:t>finding – high hepcidin levels in serum and urine despite severe iron deficiency</a:t>
            </a:r>
            <a:r>
              <a:rPr lang="en-US" dirty="0" smtClean="0"/>
              <a:t>.</a:t>
            </a:r>
          </a:p>
          <a:p>
            <a:pPr>
              <a:buClrTx/>
            </a:pPr>
            <a:endParaRPr lang="en-US" dirty="0"/>
          </a:p>
          <a:p>
            <a:pPr>
              <a:buClrTx/>
            </a:pPr>
            <a:r>
              <a:rPr lang="en-US" dirty="0"/>
              <a:t>Plus patients with this gene deficiency cannot produce new red blood cells </a:t>
            </a:r>
            <a:r>
              <a:rPr lang="en-US" dirty="0" smtClean="0"/>
              <a:t>efficiently </a:t>
            </a:r>
            <a:r>
              <a:rPr lang="en-US" dirty="0"/>
              <a:t>as the </a:t>
            </a:r>
            <a:r>
              <a:rPr lang="en-US" dirty="0" smtClean="0"/>
              <a:t>required iron </a:t>
            </a:r>
            <a:r>
              <a:rPr lang="en-US" dirty="0"/>
              <a:t>is derived from macrophages and hepcidin </a:t>
            </a:r>
            <a:r>
              <a:rPr lang="en-US" dirty="0" smtClean="0"/>
              <a:t>causes </a:t>
            </a:r>
            <a:r>
              <a:rPr lang="en-US" dirty="0"/>
              <a:t>more macrophages to hold on to iron.</a:t>
            </a:r>
          </a:p>
          <a:p>
            <a:pPr marL="114300" indent="0">
              <a:buClrTx/>
              <a:buNone/>
            </a:pPr>
            <a:endParaRPr lang="en-US" dirty="0" smtClean="0"/>
          </a:p>
          <a:p>
            <a:pPr>
              <a:buClrTx/>
            </a:pPr>
            <a:r>
              <a:rPr lang="en-US" dirty="0"/>
              <a:t>Patients show poor response to </a:t>
            </a:r>
            <a:r>
              <a:rPr lang="en-US" dirty="0" smtClean="0"/>
              <a:t>parenteral </a:t>
            </a:r>
            <a:r>
              <a:rPr lang="en-US" dirty="0"/>
              <a:t>iron, the iron is trapped in macrophages and cannot be used for red blood cell production.</a:t>
            </a:r>
          </a:p>
          <a:p>
            <a:pPr marL="114300" indent="0">
              <a:buClrTx/>
              <a:buNone/>
            </a:pPr>
            <a:endParaRPr lang="en-US" dirty="0"/>
          </a:p>
          <a:p>
            <a:pPr marL="114300" indent="0">
              <a:buClrTx/>
              <a:buNone/>
            </a:pPr>
            <a:endParaRPr lang="en-US" dirty="0"/>
          </a:p>
          <a:p>
            <a:pPr marL="114300" indent="0">
              <a:buNone/>
            </a:pPr>
            <a:endParaRPr lang="en-US" dirty="0"/>
          </a:p>
        </p:txBody>
      </p:sp>
    </p:spTree>
    <p:extLst>
      <p:ext uri="{BB962C8B-B14F-4D97-AF65-F5344CB8AC3E}">
        <p14:creationId xmlns:p14="http://schemas.microsoft.com/office/powerpoint/2010/main" val="218883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202" y="2438400"/>
            <a:ext cx="7659687" cy="1168400"/>
          </a:xfrm>
        </p:spPr>
        <p:txBody>
          <a:bodyPr/>
          <a:lstStyle/>
          <a:p>
            <a:r>
              <a:rPr lang="en-US" dirty="0" smtClean="0"/>
              <a:t>features</a:t>
            </a:r>
            <a:endParaRPr lang="en-US" dirty="0"/>
          </a:p>
        </p:txBody>
      </p:sp>
    </p:spTree>
    <p:extLst>
      <p:ext uri="{BB962C8B-B14F-4D97-AF65-F5344CB8AC3E}">
        <p14:creationId xmlns:p14="http://schemas.microsoft.com/office/powerpoint/2010/main" val="158192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111" y="366679"/>
            <a:ext cx="7676445" cy="6001642"/>
          </a:xfrm>
          <a:prstGeom prst="rect">
            <a:avLst/>
          </a:prstGeom>
        </p:spPr>
        <p:txBody>
          <a:bodyPr wrap="square">
            <a:spAutoFit/>
          </a:bodyPr>
          <a:lstStyle/>
          <a:p>
            <a:r>
              <a:rPr lang="en-US" sz="2400" b="1" dirty="0" smtClean="0"/>
              <a:t>DEFINITION:</a:t>
            </a:r>
          </a:p>
          <a:p>
            <a:pPr marL="342900" indent="-342900">
              <a:buFont typeface="+mj-lt"/>
              <a:buAutoNum type="arabicPeriod"/>
            </a:pPr>
            <a:r>
              <a:rPr lang="en-US" sz="2400" dirty="0"/>
              <a:t>Anemia with variable degree of microcytic hypochromic </a:t>
            </a:r>
            <a:r>
              <a:rPr lang="en-US" sz="2400" dirty="0" smtClean="0"/>
              <a:t>indices</a:t>
            </a:r>
          </a:p>
          <a:p>
            <a:endParaRPr lang="en-US" sz="2400" dirty="0"/>
          </a:p>
          <a:p>
            <a:pPr marL="342900" indent="-342900">
              <a:buFont typeface="+mj-lt"/>
              <a:buAutoNum type="arabicPeriod"/>
            </a:pPr>
            <a:r>
              <a:rPr lang="en-US" sz="2400" dirty="0"/>
              <a:t>Low-normal to normal serum </a:t>
            </a:r>
            <a:r>
              <a:rPr lang="en-US" sz="2400" dirty="0" smtClean="0"/>
              <a:t>ferritin</a:t>
            </a:r>
          </a:p>
          <a:p>
            <a:endParaRPr lang="en-US" sz="2400" dirty="0"/>
          </a:p>
          <a:p>
            <a:pPr marL="342900" indent="-342900">
              <a:buFont typeface="+mj-lt"/>
              <a:buAutoNum type="arabicPeriod"/>
            </a:pPr>
            <a:r>
              <a:rPr lang="en-US" sz="2400" dirty="0"/>
              <a:t>Very low serum iron and transferrin saturation (TSAT</a:t>
            </a:r>
            <a:r>
              <a:rPr lang="en-US" sz="2400" dirty="0" smtClean="0"/>
              <a:t>)</a:t>
            </a:r>
          </a:p>
          <a:p>
            <a:endParaRPr lang="en-US" sz="2400" dirty="0"/>
          </a:p>
          <a:p>
            <a:pPr marL="342900" indent="-342900">
              <a:buFont typeface="+mj-lt"/>
              <a:buAutoNum type="arabicPeriod"/>
            </a:pPr>
            <a:r>
              <a:rPr lang="en-US" sz="2400" dirty="0" smtClean="0"/>
              <a:t>Inappropriately </a:t>
            </a:r>
            <a:r>
              <a:rPr lang="en-US" sz="2400" dirty="0"/>
              <a:t>high serum hepcidin levels compared to degree of </a:t>
            </a:r>
            <a:r>
              <a:rPr lang="en-US" sz="2400" dirty="0" smtClean="0"/>
              <a:t>anemia</a:t>
            </a:r>
          </a:p>
          <a:p>
            <a:endParaRPr lang="en-US" sz="2400" dirty="0"/>
          </a:p>
          <a:p>
            <a:pPr marL="342900" indent="-342900">
              <a:buFont typeface="+mj-lt"/>
              <a:buAutoNum type="arabicPeriod"/>
            </a:pPr>
            <a:r>
              <a:rPr lang="en-US" sz="2400" dirty="0"/>
              <a:t>Oral iron refractoriness as per standard criteria for evaluation of response to oral </a:t>
            </a:r>
            <a:r>
              <a:rPr lang="en-US" sz="2400" dirty="0" smtClean="0"/>
              <a:t>iron</a:t>
            </a:r>
          </a:p>
          <a:p>
            <a:endParaRPr lang="en-US" sz="2400" dirty="0"/>
          </a:p>
          <a:p>
            <a:pPr marL="342900" indent="-342900">
              <a:buFont typeface="+mj-lt"/>
              <a:buAutoNum type="arabicPeriod"/>
            </a:pPr>
            <a:r>
              <a:rPr lang="en-US" sz="2400" dirty="0"/>
              <a:t>Presence of homozygous of compound heterozygous mutations in TMPRSS6 gene</a:t>
            </a:r>
          </a:p>
        </p:txBody>
      </p:sp>
    </p:spTree>
    <p:extLst>
      <p:ext uri="{BB962C8B-B14F-4D97-AF65-F5344CB8AC3E}">
        <p14:creationId xmlns:p14="http://schemas.microsoft.com/office/powerpoint/2010/main" val="60626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78" y="1128889"/>
            <a:ext cx="8297332" cy="5262979"/>
          </a:xfrm>
          <a:prstGeom prst="rect">
            <a:avLst/>
          </a:prstGeom>
        </p:spPr>
        <p:txBody>
          <a:bodyPr wrap="square">
            <a:spAutoFit/>
          </a:bodyPr>
          <a:lstStyle/>
          <a:p>
            <a:pPr marL="342900" indent="-342900">
              <a:buFont typeface="Arial"/>
              <a:buChar char="•"/>
            </a:pPr>
            <a:r>
              <a:rPr lang="en-US" sz="2400" dirty="0"/>
              <a:t>Suspicion of IRIDA usually occurs during a pediatric routine evaluation</a:t>
            </a:r>
            <a:r>
              <a:rPr lang="en-US" sz="2400" dirty="0" smtClean="0"/>
              <a:t>.</a:t>
            </a:r>
          </a:p>
          <a:p>
            <a:pPr marL="342900" indent="-342900">
              <a:buFont typeface="Arial"/>
              <a:buChar char="•"/>
            </a:pPr>
            <a:endParaRPr lang="en-US" sz="2400" dirty="0" smtClean="0"/>
          </a:p>
          <a:p>
            <a:pPr marL="342900" indent="-342900">
              <a:buFont typeface="Arial"/>
              <a:buChar char="•"/>
            </a:pPr>
            <a:r>
              <a:rPr lang="en-US" sz="2400" dirty="0" smtClean="0"/>
              <a:t> </a:t>
            </a:r>
            <a:r>
              <a:rPr lang="en-US" sz="2400" dirty="0"/>
              <a:t>However, in some patients, the condition is recognized only in adulthood, either because the anemia is mild or because it has been misclassified</a:t>
            </a:r>
            <a:r>
              <a:rPr lang="en-US" sz="2400" dirty="0" smtClean="0"/>
              <a:t>.</a:t>
            </a:r>
          </a:p>
          <a:p>
            <a:pPr marL="342900" indent="-342900">
              <a:buFont typeface="Arial"/>
              <a:buChar char="•"/>
            </a:pPr>
            <a:endParaRPr lang="en-US" sz="2400" dirty="0" smtClean="0"/>
          </a:p>
          <a:p>
            <a:pPr marL="342900" indent="-342900">
              <a:buFont typeface="Arial"/>
              <a:buChar char="•"/>
            </a:pPr>
            <a:r>
              <a:rPr lang="en-US" sz="2400" dirty="0" smtClean="0"/>
              <a:t> </a:t>
            </a:r>
            <a:r>
              <a:rPr lang="en-US" sz="2400" dirty="0"/>
              <a:t>Overall, it is likely that up till now this condition has been under-diagnosed</a:t>
            </a:r>
            <a:r>
              <a:rPr lang="en-US" sz="2400" dirty="0" smtClean="0"/>
              <a:t>.</a:t>
            </a:r>
          </a:p>
          <a:p>
            <a:endParaRPr lang="en-US" sz="2400" dirty="0" smtClean="0"/>
          </a:p>
          <a:p>
            <a:pPr marL="342900" indent="-342900">
              <a:buFont typeface="Arial"/>
              <a:buChar char="•"/>
            </a:pPr>
            <a:r>
              <a:rPr lang="en-US" sz="2400" dirty="0"/>
              <a:t>However, there are subtle clinical points in history and initial evaluation which should arouse a differential of IRIDA during initial work up and these include-</a:t>
            </a:r>
          </a:p>
          <a:p>
            <a:pPr marL="342900" indent="-342900">
              <a:buFont typeface="Arial"/>
              <a:buChar char="•"/>
            </a:pPr>
            <a:endParaRPr lang="en-US" sz="2400" dirty="0"/>
          </a:p>
        </p:txBody>
      </p:sp>
    </p:spTree>
    <p:extLst>
      <p:ext uri="{BB962C8B-B14F-4D97-AF65-F5344CB8AC3E}">
        <p14:creationId xmlns:p14="http://schemas.microsoft.com/office/powerpoint/2010/main" val="81423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8778"/>
            <a:ext cx="8353778" cy="5632311"/>
          </a:xfrm>
          <a:prstGeom prst="rect">
            <a:avLst/>
          </a:prstGeom>
        </p:spPr>
        <p:txBody>
          <a:bodyPr wrap="square">
            <a:spAutoFit/>
          </a:bodyPr>
          <a:lstStyle/>
          <a:p>
            <a:endParaRPr lang="en-US" sz="2000" dirty="0"/>
          </a:p>
          <a:p>
            <a:pPr marL="342900" indent="-342900">
              <a:buFont typeface="+mj-lt"/>
              <a:buAutoNum type="arabicPeriod"/>
            </a:pPr>
            <a:r>
              <a:rPr lang="en-US" sz="2000" dirty="0"/>
              <a:t>Onset of anemia which is mild-moderate degree in infancy or early childhood</a:t>
            </a:r>
          </a:p>
          <a:p>
            <a:pPr marL="342900" indent="-342900">
              <a:buFont typeface="+mj-lt"/>
              <a:buAutoNum type="arabicPeriod"/>
            </a:pPr>
            <a:endParaRPr lang="en-US" sz="2000" dirty="0"/>
          </a:p>
          <a:p>
            <a:pPr marL="342900" indent="-342900">
              <a:buFont typeface="+mj-lt"/>
              <a:buAutoNum type="arabicPeriod"/>
            </a:pPr>
            <a:r>
              <a:rPr lang="en-US" sz="2000" dirty="0" smtClean="0"/>
              <a:t> Presence </a:t>
            </a:r>
            <a:r>
              <a:rPr lang="en-US" sz="2000" dirty="0"/>
              <a:t>of history of anemia in other siblings or an elder sibling being chronically treated for iron deficiency without much improvement</a:t>
            </a:r>
          </a:p>
          <a:p>
            <a:pPr marL="342900" indent="-342900">
              <a:buFont typeface="+mj-lt"/>
              <a:buAutoNum type="arabicPeriod"/>
            </a:pPr>
            <a:endParaRPr lang="en-US" sz="2000" dirty="0"/>
          </a:p>
          <a:p>
            <a:pPr marL="342900" indent="-342900">
              <a:buFont typeface="+mj-lt"/>
              <a:buAutoNum type="arabicPeriod"/>
            </a:pPr>
            <a:r>
              <a:rPr lang="en-US" sz="2000" dirty="0" err="1" smtClean="0"/>
              <a:t>Microcytosis</a:t>
            </a:r>
            <a:r>
              <a:rPr lang="en-US" sz="2000" dirty="0" smtClean="0"/>
              <a:t> </a:t>
            </a:r>
            <a:r>
              <a:rPr lang="en-US" sz="2000" dirty="0"/>
              <a:t>and </a:t>
            </a:r>
            <a:r>
              <a:rPr lang="en-US" sz="2000" dirty="0" err="1"/>
              <a:t>hypochromia</a:t>
            </a:r>
            <a:r>
              <a:rPr lang="en-US" sz="2000" dirty="0"/>
              <a:t> extreme compared to degree of anemia (Very low MCV and MCH)</a:t>
            </a:r>
          </a:p>
          <a:p>
            <a:pPr marL="342900" indent="-342900">
              <a:buFont typeface="+mj-lt"/>
              <a:buAutoNum type="arabicPeriod"/>
            </a:pPr>
            <a:endParaRPr lang="en-US" sz="2000" dirty="0"/>
          </a:p>
          <a:p>
            <a:pPr marL="342900" indent="-342900">
              <a:buFont typeface="+mj-lt"/>
              <a:buAutoNum type="arabicPeriod"/>
            </a:pPr>
            <a:r>
              <a:rPr lang="en-US" sz="2000" dirty="0" smtClean="0"/>
              <a:t>Absence </a:t>
            </a:r>
            <a:r>
              <a:rPr lang="en-US" sz="2000" dirty="0"/>
              <a:t>of </a:t>
            </a:r>
            <a:r>
              <a:rPr lang="en-US" sz="2000" dirty="0" err="1"/>
              <a:t>organomegaly</a:t>
            </a:r>
            <a:r>
              <a:rPr lang="en-US" sz="2000" dirty="0"/>
              <a:t> and absence/minimally evident stigmata of classical iron deficiency like hair changes, dry skin, </a:t>
            </a:r>
            <a:r>
              <a:rPr lang="en-US" sz="2000" dirty="0" err="1"/>
              <a:t>koilonychia</a:t>
            </a:r>
            <a:r>
              <a:rPr lang="en-US" sz="2000" dirty="0"/>
              <a:t> and angular </a:t>
            </a:r>
            <a:r>
              <a:rPr lang="en-US" sz="2000" dirty="0" err="1"/>
              <a:t>cheilitis</a:t>
            </a:r>
            <a:r>
              <a:rPr lang="en-US" sz="2000" dirty="0"/>
              <a:t>.</a:t>
            </a:r>
          </a:p>
          <a:p>
            <a:pPr marL="342900" indent="-342900">
              <a:buFont typeface="+mj-lt"/>
              <a:buAutoNum type="arabicPeriod"/>
            </a:pPr>
            <a:endParaRPr lang="en-US" sz="2000" dirty="0"/>
          </a:p>
          <a:p>
            <a:pPr marL="342900" indent="-342900">
              <a:buFont typeface="+mj-lt"/>
              <a:buAutoNum type="arabicPeriod"/>
            </a:pPr>
            <a:r>
              <a:rPr lang="en-US" sz="2000" dirty="0" smtClean="0"/>
              <a:t>High </a:t>
            </a:r>
            <a:r>
              <a:rPr lang="en-US" sz="2000" dirty="0"/>
              <a:t>RBC count and low reticulocyte count (A high RBC count may also be seen in thalassemia trait, but same would have higher </a:t>
            </a:r>
            <a:r>
              <a:rPr lang="en-US" sz="2000" dirty="0" err="1"/>
              <a:t>retic</a:t>
            </a:r>
            <a:r>
              <a:rPr lang="en-US" sz="2000" dirty="0"/>
              <a:t> count whereas in iron deficiency though </a:t>
            </a:r>
            <a:r>
              <a:rPr lang="en-US" sz="2000" dirty="0" err="1"/>
              <a:t>retic</a:t>
            </a:r>
            <a:r>
              <a:rPr lang="en-US" sz="2000" dirty="0"/>
              <a:t> count is low, RBC count too would be low proportionately to degree of anemia) </a:t>
            </a:r>
          </a:p>
        </p:txBody>
      </p:sp>
    </p:spTree>
    <p:extLst>
      <p:ext uri="{BB962C8B-B14F-4D97-AF65-F5344CB8AC3E}">
        <p14:creationId xmlns:p14="http://schemas.microsoft.com/office/powerpoint/2010/main" val="2469979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979" y="2325511"/>
            <a:ext cx="7659687" cy="1168400"/>
          </a:xfrm>
        </p:spPr>
        <p:txBody>
          <a:bodyPr/>
          <a:lstStyle/>
          <a:p>
            <a:r>
              <a:rPr lang="en-US" dirty="0" smtClean="0"/>
              <a:t>Normal iron metabolism</a:t>
            </a:r>
            <a:endParaRPr lang="en-US" dirty="0"/>
          </a:p>
        </p:txBody>
      </p:sp>
    </p:spTree>
    <p:extLst>
      <p:ext uri="{BB962C8B-B14F-4D97-AF65-F5344CB8AC3E}">
        <p14:creationId xmlns:p14="http://schemas.microsoft.com/office/powerpoint/2010/main" val="232185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02" y="2791178"/>
            <a:ext cx="7659687" cy="1168400"/>
          </a:xfrm>
        </p:spPr>
        <p:txBody>
          <a:bodyPr/>
          <a:lstStyle/>
          <a:p>
            <a:r>
              <a:rPr lang="en-US" dirty="0" smtClean="0"/>
              <a:t>diagnosis</a:t>
            </a:r>
            <a:endParaRPr lang="en-US" dirty="0"/>
          </a:p>
        </p:txBody>
      </p:sp>
    </p:spTree>
    <p:extLst>
      <p:ext uri="{BB962C8B-B14F-4D97-AF65-F5344CB8AC3E}">
        <p14:creationId xmlns:p14="http://schemas.microsoft.com/office/powerpoint/2010/main" val="281433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2444" y="0"/>
            <a:ext cx="6618112" cy="6858000"/>
          </a:xfrm>
          <a:prstGeom prst="rect">
            <a:avLst/>
          </a:prstGeom>
        </p:spPr>
      </p:pic>
    </p:spTree>
    <p:extLst>
      <p:ext uri="{BB962C8B-B14F-4D97-AF65-F5344CB8AC3E}">
        <p14:creationId xmlns:p14="http://schemas.microsoft.com/office/powerpoint/2010/main" val="18004279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8686"/>
          <a:stretch/>
        </p:blipFill>
        <p:spPr>
          <a:xfrm>
            <a:off x="0" y="203200"/>
            <a:ext cx="8466667" cy="5765799"/>
          </a:xfrm>
          <a:prstGeom prst="rect">
            <a:avLst/>
          </a:prstGeom>
        </p:spPr>
      </p:pic>
    </p:spTree>
    <p:extLst>
      <p:ext uri="{BB962C8B-B14F-4D97-AF65-F5344CB8AC3E}">
        <p14:creationId xmlns:p14="http://schemas.microsoft.com/office/powerpoint/2010/main" val="2662644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1154"/>
          <a:stretch/>
        </p:blipFill>
        <p:spPr>
          <a:xfrm>
            <a:off x="0" y="719666"/>
            <a:ext cx="8452556" cy="5178778"/>
          </a:xfrm>
          <a:prstGeom prst="rect">
            <a:avLst/>
          </a:prstGeom>
        </p:spPr>
      </p:pic>
    </p:spTree>
    <p:extLst>
      <p:ext uri="{BB962C8B-B14F-4D97-AF65-F5344CB8AC3E}">
        <p14:creationId xmlns:p14="http://schemas.microsoft.com/office/powerpoint/2010/main" val="673715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6" y="2565400"/>
            <a:ext cx="7659687" cy="1168400"/>
          </a:xfrm>
        </p:spPr>
        <p:txBody>
          <a:bodyPr/>
          <a:lstStyle/>
          <a:p>
            <a:r>
              <a:rPr lang="en-US" dirty="0" smtClean="0"/>
              <a:t>TREATMENT</a:t>
            </a:r>
            <a:endParaRPr lang="en-US" dirty="0"/>
          </a:p>
        </p:txBody>
      </p:sp>
    </p:spTree>
    <p:extLst>
      <p:ext uri="{BB962C8B-B14F-4D97-AF65-F5344CB8AC3E}">
        <p14:creationId xmlns:p14="http://schemas.microsoft.com/office/powerpoint/2010/main" val="2914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2889" y="254000"/>
            <a:ext cx="7964311" cy="6146800"/>
          </a:xfrm>
        </p:spPr>
        <p:txBody>
          <a:bodyPr/>
          <a:lstStyle/>
          <a:p>
            <a:pPr>
              <a:buClrTx/>
            </a:pPr>
            <a:r>
              <a:rPr lang="en-US" dirty="0"/>
              <a:t>Since the hallmark of IRIDA is oral iron refractoriness, treatment has largely been dependent upon using IV iron for sustained response though in many cases the response to IV iron too is partial. </a:t>
            </a:r>
            <a:endParaRPr lang="en-US" dirty="0" smtClean="0"/>
          </a:p>
          <a:p>
            <a:pPr>
              <a:buClrTx/>
            </a:pPr>
            <a:r>
              <a:rPr lang="en-US" dirty="0" smtClean="0"/>
              <a:t>However</a:t>
            </a:r>
            <a:r>
              <a:rPr lang="en-US" dirty="0"/>
              <a:t>, the current recommendations and guidelines as published by </a:t>
            </a:r>
            <a:r>
              <a:rPr lang="en-US" dirty="0" err="1"/>
              <a:t>Donker</a:t>
            </a:r>
            <a:r>
              <a:rPr lang="en-US" dirty="0"/>
              <a:t> et al. suggest an initial trial of iron (FeSo4 form) along with Vitamin C for 6–8 weeks before going ahead with IV iron </a:t>
            </a:r>
            <a:r>
              <a:rPr lang="en-US" dirty="0" smtClean="0"/>
              <a:t>treatment.</a:t>
            </a:r>
          </a:p>
          <a:p>
            <a:pPr>
              <a:buClrTx/>
            </a:pPr>
            <a:r>
              <a:rPr lang="en-US" dirty="0"/>
              <a:t>his recommendation is based on the fact that the pathogenic nature of the TMPRSS6 gene variation determines the response to oral iron, with severe mutations leading to near complete refractoriness. Hence a trial of oral iron is essential</a:t>
            </a:r>
            <a:r>
              <a:rPr lang="en-US" dirty="0" smtClean="0"/>
              <a:t>.</a:t>
            </a:r>
          </a:p>
          <a:p>
            <a:pPr>
              <a:buClrTx/>
            </a:pPr>
            <a:r>
              <a:rPr lang="en-US" dirty="0" smtClean="0"/>
              <a:t>Some infants with this disorder have been found to show a response when oral iron is administered along with Vitamin C.</a:t>
            </a:r>
            <a:endParaRPr lang="en-US" dirty="0"/>
          </a:p>
          <a:p>
            <a:pPr marL="114300" indent="0">
              <a:buClrTx/>
              <a:buNone/>
            </a:pPr>
            <a:endParaRPr lang="en-US" dirty="0"/>
          </a:p>
          <a:p>
            <a:endParaRPr lang="en-US" dirty="0"/>
          </a:p>
        </p:txBody>
      </p:sp>
    </p:spTree>
    <p:extLst>
      <p:ext uri="{BB962C8B-B14F-4D97-AF65-F5344CB8AC3E}">
        <p14:creationId xmlns:p14="http://schemas.microsoft.com/office/powerpoint/2010/main" val="812592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55222"/>
            <a:ext cx="8353778" cy="6604000"/>
          </a:xfrm>
        </p:spPr>
        <p:txBody>
          <a:bodyPr/>
          <a:lstStyle/>
          <a:p>
            <a:pPr>
              <a:buClrTx/>
            </a:pPr>
            <a:r>
              <a:rPr lang="en-US" dirty="0"/>
              <a:t>In fact few of the cases in these studies have shown that high dose (6–10 mg/kg/day) of elemental iron for 17 months or so resulted in acceptable hemoglobin levels, though </a:t>
            </a:r>
            <a:r>
              <a:rPr lang="en-US" dirty="0" err="1"/>
              <a:t>microcytosis</a:t>
            </a:r>
            <a:r>
              <a:rPr lang="en-US" dirty="0"/>
              <a:t> and low transferrin saturation persisted. </a:t>
            </a:r>
            <a:endParaRPr lang="en-US" dirty="0" smtClean="0"/>
          </a:p>
          <a:p>
            <a:pPr>
              <a:buClrTx/>
            </a:pPr>
            <a:endParaRPr lang="en-US" dirty="0"/>
          </a:p>
          <a:p>
            <a:pPr>
              <a:buClrTx/>
            </a:pPr>
            <a:r>
              <a:rPr lang="en-US" dirty="0"/>
              <a:t> Treatment with oral iron and vitamin C needs to be followed up stringently and further requirement of IV therapy needs to be determined on basis of response being absent or minimal even after 8–10 weeks of trial. </a:t>
            </a:r>
            <a:endParaRPr lang="en-US" dirty="0" smtClean="0"/>
          </a:p>
          <a:p>
            <a:pPr marL="114300" indent="0">
              <a:buClrTx/>
              <a:buNone/>
            </a:pPr>
            <a:endParaRPr lang="en-US" dirty="0" smtClean="0"/>
          </a:p>
          <a:p>
            <a:pPr>
              <a:buClrTx/>
            </a:pPr>
            <a:r>
              <a:rPr lang="en-US" dirty="0" smtClean="0"/>
              <a:t>In </a:t>
            </a:r>
            <a:r>
              <a:rPr lang="en-US" dirty="0"/>
              <a:t>most cases it is likely that even partial correction of a moderate to mild anemia will help achieve an acceptable hemoglobin level for benefit of the growth and development of the child and it has been well documented that cases of IRIDA improve upon their degree of anemia as they grow into adulthood.</a:t>
            </a:r>
          </a:p>
          <a:p>
            <a:pPr marL="114300" indent="0">
              <a:buClrTx/>
              <a:buNone/>
            </a:pPr>
            <a:endParaRPr lang="en-US" dirty="0"/>
          </a:p>
        </p:txBody>
      </p:sp>
    </p:spTree>
    <p:extLst>
      <p:ext uri="{BB962C8B-B14F-4D97-AF65-F5344CB8AC3E}">
        <p14:creationId xmlns:p14="http://schemas.microsoft.com/office/powerpoint/2010/main" val="1544933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6778" y="2328333"/>
            <a:ext cx="7470422" cy="4072467"/>
          </a:xfrm>
        </p:spPr>
        <p:txBody>
          <a:bodyPr/>
          <a:lstStyle/>
          <a:p>
            <a:pPr>
              <a:buClrTx/>
            </a:pPr>
            <a:r>
              <a:rPr lang="en-US" dirty="0"/>
              <a:t>Another important aspect of treatment involves screening of other siblings of a case of IRIDA. The siblings should be initially screened for presence of anemia and if present, offered genetic diagnosis for the targeted mutation present in the other sibling.</a:t>
            </a:r>
          </a:p>
          <a:p>
            <a:pPr>
              <a:buClrTx/>
            </a:pPr>
            <a:endParaRPr lang="en-US" dirty="0"/>
          </a:p>
        </p:txBody>
      </p:sp>
    </p:spTree>
    <p:extLst>
      <p:ext uri="{BB962C8B-B14F-4D97-AF65-F5344CB8AC3E}">
        <p14:creationId xmlns:p14="http://schemas.microsoft.com/office/powerpoint/2010/main" val="3518663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480734"/>
            <a:ext cx="7659687" cy="1168400"/>
          </a:xfrm>
        </p:spPr>
        <p:txBody>
          <a:bodyPr/>
          <a:lstStyle/>
          <a:p>
            <a:r>
              <a:rPr lang="en-US" dirty="0" smtClean="0"/>
              <a:t>Future treatments</a:t>
            </a:r>
            <a:endParaRPr lang="en-US" dirty="0"/>
          </a:p>
        </p:txBody>
      </p:sp>
    </p:spTree>
    <p:extLst>
      <p:ext uri="{BB962C8B-B14F-4D97-AF65-F5344CB8AC3E}">
        <p14:creationId xmlns:p14="http://schemas.microsoft.com/office/powerpoint/2010/main" val="13031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1667" y="127000"/>
            <a:ext cx="8071554" cy="6731000"/>
          </a:xfrm>
        </p:spPr>
        <p:txBody>
          <a:bodyPr>
            <a:normAutofit/>
          </a:bodyPr>
          <a:lstStyle/>
          <a:p>
            <a:pPr>
              <a:buClrTx/>
            </a:pPr>
            <a:r>
              <a:rPr lang="en-US" dirty="0"/>
              <a:t>In the future, other treatments aimed at lowering plasma hepcidin levels might become available. </a:t>
            </a:r>
            <a:endParaRPr lang="en-US" dirty="0" smtClean="0"/>
          </a:p>
          <a:p>
            <a:pPr marL="114300" indent="0">
              <a:buClrTx/>
              <a:buNone/>
            </a:pPr>
            <a:endParaRPr lang="en-US" dirty="0"/>
          </a:p>
          <a:p>
            <a:pPr>
              <a:buClrTx/>
            </a:pPr>
            <a:r>
              <a:rPr lang="en-US" dirty="0"/>
              <a:t>These innovative therapies are currently being developed with the aim of correcting the anemia of chronic diseases but they could represent an interesting alternative to intravenous iron treatment in other conditions of iron-restricted erythropoiesis, especially in IRIDA. </a:t>
            </a:r>
            <a:endParaRPr lang="en-US" dirty="0" smtClean="0"/>
          </a:p>
          <a:p>
            <a:pPr marL="114300" indent="0">
              <a:buClrTx/>
              <a:buNone/>
            </a:pPr>
            <a:endParaRPr lang="en-US" dirty="0" smtClean="0"/>
          </a:p>
          <a:p>
            <a:pPr>
              <a:buClrTx/>
            </a:pPr>
            <a:r>
              <a:rPr lang="en-US" dirty="0" smtClean="0"/>
              <a:t>Anti</a:t>
            </a:r>
            <a:r>
              <a:rPr lang="en-US" dirty="0"/>
              <a:t>-hepcidin antibodies were shown to correct the anemia of chronic diseases in a mouse model based on injections of heat-killed </a:t>
            </a:r>
            <a:r>
              <a:rPr lang="en-US" dirty="0" err="1"/>
              <a:t>Brucella</a:t>
            </a:r>
            <a:r>
              <a:rPr lang="en-US" dirty="0"/>
              <a:t> </a:t>
            </a:r>
            <a:r>
              <a:rPr lang="en-US" dirty="0" err="1"/>
              <a:t>abortus</a:t>
            </a:r>
            <a:r>
              <a:rPr lang="en-US" dirty="0" smtClean="0"/>
              <a:t>.</a:t>
            </a:r>
          </a:p>
          <a:p>
            <a:pPr marL="114300" indent="0">
              <a:buClrTx/>
              <a:buNone/>
            </a:pPr>
            <a:endParaRPr lang="en-US" dirty="0" smtClean="0"/>
          </a:p>
          <a:p>
            <a:pPr>
              <a:buClrTx/>
            </a:pPr>
            <a:r>
              <a:rPr lang="en-US" dirty="0" smtClean="0"/>
              <a:t> Another </a:t>
            </a:r>
            <a:r>
              <a:rPr lang="en-US" dirty="0"/>
              <a:t>promising approach is the development of </a:t>
            </a:r>
            <a:r>
              <a:rPr lang="en-US" dirty="0" err="1"/>
              <a:t>Anticalins</a:t>
            </a:r>
            <a:r>
              <a:rPr lang="en-US" dirty="0"/>
              <a:t>® (</a:t>
            </a:r>
            <a:r>
              <a:rPr lang="en-US" dirty="0" err="1"/>
              <a:t>Pieris</a:t>
            </a:r>
            <a:r>
              <a:rPr lang="en-US" dirty="0"/>
              <a:t> AG, Germany) which are genetically modified </a:t>
            </a:r>
            <a:r>
              <a:rPr lang="en-US" dirty="0" err="1"/>
              <a:t>lipocalins</a:t>
            </a:r>
            <a:r>
              <a:rPr lang="en-US" dirty="0"/>
              <a:t> that can target almost any desired molecule with a high affinity</a:t>
            </a:r>
            <a:r>
              <a:rPr lang="en-US" dirty="0" smtClean="0"/>
              <a:t>.</a:t>
            </a:r>
          </a:p>
        </p:txBody>
      </p:sp>
    </p:spTree>
    <p:extLst>
      <p:ext uri="{BB962C8B-B14F-4D97-AF65-F5344CB8AC3E}">
        <p14:creationId xmlns:p14="http://schemas.microsoft.com/office/powerpoint/2010/main" val="10394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METABOLISM</a:t>
            </a:r>
            <a:endParaRPr lang="en-US" dirty="0"/>
          </a:p>
        </p:txBody>
      </p:sp>
      <p:pic>
        <p:nvPicPr>
          <p:cNvPr id="6" name="Picture 5"/>
          <p:cNvPicPr>
            <a:picLocks noChangeAspect="1"/>
          </p:cNvPicPr>
          <p:nvPr/>
        </p:nvPicPr>
        <p:blipFill>
          <a:blip r:embed="rId2"/>
          <a:stretch>
            <a:fillRect/>
          </a:stretch>
        </p:blipFill>
        <p:spPr>
          <a:xfrm>
            <a:off x="1044222" y="1198159"/>
            <a:ext cx="6378222" cy="5559948"/>
          </a:xfrm>
          <a:prstGeom prst="rect">
            <a:avLst/>
          </a:prstGeom>
        </p:spPr>
      </p:pic>
    </p:spTree>
    <p:extLst>
      <p:ext uri="{BB962C8B-B14F-4D97-AF65-F5344CB8AC3E}">
        <p14:creationId xmlns:p14="http://schemas.microsoft.com/office/powerpoint/2010/main" val="2429211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9222"/>
            <a:ext cx="8077200" cy="5991578"/>
          </a:xfrm>
        </p:spPr>
        <p:txBody>
          <a:bodyPr/>
          <a:lstStyle/>
          <a:p>
            <a:pPr>
              <a:buClrTx/>
            </a:pPr>
            <a:r>
              <a:rPr lang="en-US" dirty="0"/>
              <a:t> One </a:t>
            </a:r>
            <a:r>
              <a:rPr lang="en-US" dirty="0" err="1"/>
              <a:t>Anticalin</a:t>
            </a:r>
            <a:r>
              <a:rPr lang="en-US" dirty="0"/>
              <a:t>® has been developed that is highly specific for hepcidin and is proposed to antagonize hepcidin for the treatment of anemia of chronic diseases.</a:t>
            </a:r>
          </a:p>
          <a:p>
            <a:pPr marL="114300" indent="0">
              <a:buClrTx/>
              <a:buNone/>
            </a:pPr>
            <a:endParaRPr lang="en-US" dirty="0" smtClean="0"/>
          </a:p>
          <a:p>
            <a:pPr>
              <a:buClrTx/>
            </a:pPr>
            <a:r>
              <a:rPr lang="en-US" dirty="0" smtClean="0"/>
              <a:t>An </a:t>
            </a:r>
            <a:r>
              <a:rPr lang="en-US" dirty="0"/>
              <a:t>interesting alternative for the sequestration of hepcidin comes from the </a:t>
            </a:r>
            <a:r>
              <a:rPr lang="en-US" dirty="0" err="1"/>
              <a:t>Spiegelmer</a:t>
            </a:r>
            <a:r>
              <a:rPr lang="en-US" dirty="0"/>
              <a:t>® technology (</a:t>
            </a:r>
            <a:r>
              <a:rPr lang="en-US" dirty="0" err="1"/>
              <a:t>Noxxon</a:t>
            </a:r>
            <a:r>
              <a:rPr lang="en-US" dirty="0"/>
              <a:t> </a:t>
            </a:r>
            <a:r>
              <a:rPr lang="en-US" dirty="0" err="1"/>
              <a:t>Pharma</a:t>
            </a:r>
            <a:r>
              <a:rPr lang="en-US" dirty="0"/>
              <a:t>) with a </a:t>
            </a:r>
            <a:r>
              <a:rPr lang="en-US" dirty="0" err="1"/>
              <a:t>PEGylated</a:t>
            </a:r>
            <a:r>
              <a:rPr lang="en-US" dirty="0"/>
              <a:t> anti-hepcidin L-RNA oligonucleotide, now starting in phase I/</a:t>
            </a:r>
            <a:r>
              <a:rPr lang="en-US" dirty="0" err="1"/>
              <a:t>IIa</a:t>
            </a:r>
            <a:r>
              <a:rPr lang="en-US" dirty="0"/>
              <a:t> clinical trials in cancer patients</a:t>
            </a:r>
            <a:r>
              <a:rPr lang="en-US" dirty="0" smtClean="0"/>
              <a:t>.</a:t>
            </a:r>
          </a:p>
          <a:p>
            <a:pPr marL="114300" indent="0">
              <a:buClrTx/>
              <a:buNone/>
            </a:pPr>
            <a:endParaRPr lang="en-US" dirty="0"/>
          </a:p>
          <a:p>
            <a:pPr>
              <a:buClrTx/>
            </a:pPr>
            <a:r>
              <a:rPr lang="en-US" dirty="0"/>
              <a:t>Finally, the reduction of HAMP mRNA by </a:t>
            </a:r>
            <a:r>
              <a:rPr lang="en-US" dirty="0" err="1"/>
              <a:t>siRNA</a:t>
            </a:r>
            <a:r>
              <a:rPr lang="en-US" dirty="0"/>
              <a:t> technology (</a:t>
            </a:r>
            <a:r>
              <a:rPr lang="en-US" dirty="0" err="1"/>
              <a:t>Alnyam</a:t>
            </a:r>
            <a:r>
              <a:rPr lang="en-US" dirty="0"/>
              <a:t>, USA) has also proven pre-clinical efficacy79 and the same company also plans to apply this technology to the silencing of other molecules in the hepcidin regulatory pathway.</a:t>
            </a:r>
          </a:p>
          <a:p>
            <a:pPr>
              <a:buClrTx/>
            </a:pPr>
            <a:endParaRPr lang="en-US" dirty="0"/>
          </a:p>
        </p:txBody>
      </p:sp>
    </p:spTree>
    <p:extLst>
      <p:ext uri="{BB962C8B-B14F-4D97-AF65-F5344CB8AC3E}">
        <p14:creationId xmlns:p14="http://schemas.microsoft.com/office/powerpoint/2010/main" val="1392576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424" y="2861733"/>
            <a:ext cx="7659687" cy="1168400"/>
          </a:xfrm>
        </p:spPr>
        <p:txBody>
          <a:bodyPr/>
          <a:lstStyle/>
          <a:p>
            <a:r>
              <a:rPr lang="en-US" dirty="0" smtClean="0"/>
              <a:t>Thank you</a:t>
            </a:r>
            <a:endParaRPr lang="en-US" dirty="0"/>
          </a:p>
        </p:txBody>
      </p:sp>
    </p:spTree>
    <p:extLst>
      <p:ext uri="{BB962C8B-B14F-4D97-AF65-F5344CB8AC3E}">
        <p14:creationId xmlns:p14="http://schemas.microsoft.com/office/powerpoint/2010/main" val="334911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7522" y="0"/>
            <a:ext cx="7374262" cy="6858000"/>
          </a:xfrm>
          <a:prstGeom prst="rect">
            <a:avLst/>
          </a:prstGeom>
        </p:spPr>
      </p:pic>
    </p:spTree>
    <p:extLst>
      <p:ext uri="{BB962C8B-B14F-4D97-AF65-F5344CB8AC3E}">
        <p14:creationId xmlns:p14="http://schemas.microsoft.com/office/powerpoint/2010/main" val="100559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800" y="0"/>
            <a:ext cx="8256718" cy="6858000"/>
          </a:xfrm>
          <a:prstGeom prst="rect">
            <a:avLst/>
          </a:prstGeom>
        </p:spPr>
      </p:pic>
    </p:spTree>
    <p:extLst>
      <p:ext uri="{BB962C8B-B14F-4D97-AF65-F5344CB8AC3E}">
        <p14:creationId xmlns:p14="http://schemas.microsoft.com/office/powerpoint/2010/main" val="240843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869" y="1563511"/>
            <a:ext cx="7659687" cy="1168400"/>
          </a:xfrm>
        </p:spPr>
        <p:txBody>
          <a:bodyPr/>
          <a:lstStyle/>
          <a:p>
            <a:r>
              <a:rPr lang="en-US" dirty="0" smtClean="0"/>
              <a:t>Genetic forms of iron deficiency </a:t>
            </a:r>
            <a:r>
              <a:rPr lang="en-US" dirty="0" err="1" smtClean="0"/>
              <a:t>anaemia</a:t>
            </a:r>
            <a:endParaRPr lang="en-US" dirty="0"/>
          </a:p>
        </p:txBody>
      </p:sp>
    </p:spTree>
    <p:extLst>
      <p:ext uri="{BB962C8B-B14F-4D97-AF65-F5344CB8AC3E}">
        <p14:creationId xmlns:p14="http://schemas.microsoft.com/office/powerpoint/2010/main" val="335467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20686"/>
            <a:ext cx="8438445" cy="6097425"/>
          </a:xfrm>
          <a:prstGeom prst="rect">
            <a:avLst/>
          </a:prstGeom>
        </p:spPr>
      </p:pic>
    </p:spTree>
    <p:extLst>
      <p:ext uri="{BB962C8B-B14F-4D97-AF65-F5344CB8AC3E}">
        <p14:creationId xmlns:p14="http://schemas.microsoft.com/office/powerpoint/2010/main" val="234526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5222" y="296333"/>
            <a:ext cx="8071556" cy="6420556"/>
          </a:xfrm>
        </p:spPr>
        <p:txBody>
          <a:bodyPr/>
          <a:lstStyle/>
          <a:p>
            <a:pPr marL="114300" indent="0">
              <a:buNone/>
            </a:pPr>
            <a:r>
              <a:rPr lang="en-US" dirty="0" smtClean="0"/>
              <a:t>Mutations in genes encoding :</a:t>
            </a:r>
          </a:p>
          <a:p>
            <a:pPr marL="571500" indent="-457200">
              <a:buFont typeface="+mj-lt"/>
              <a:buAutoNum type="arabicPeriod"/>
            </a:pPr>
            <a:r>
              <a:rPr lang="en-US" dirty="0" smtClean="0"/>
              <a:t>DMT-1</a:t>
            </a:r>
          </a:p>
          <a:p>
            <a:pPr marL="571500" indent="-457200">
              <a:buFont typeface="+mj-lt"/>
              <a:buAutoNum type="arabicPeriod"/>
            </a:pPr>
            <a:r>
              <a:rPr lang="en-US" dirty="0" err="1" smtClean="0"/>
              <a:t>Glutaredoxin</a:t>
            </a:r>
            <a:r>
              <a:rPr lang="en-US" dirty="0" smtClean="0"/>
              <a:t> 5</a:t>
            </a:r>
          </a:p>
          <a:p>
            <a:pPr marL="571500" indent="-457200">
              <a:buFont typeface="+mj-lt"/>
              <a:buAutoNum type="arabicPeriod"/>
            </a:pPr>
            <a:r>
              <a:rPr lang="en-US" dirty="0" smtClean="0"/>
              <a:t>Transferrin</a:t>
            </a:r>
          </a:p>
          <a:p>
            <a:pPr marL="571500" indent="-457200">
              <a:buFont typeface="+mj-lt"/>
              <a:buAutoNum type="arabicPeriod"/>
            </a:pPr>
            <a:r>
              <a:rPr lang="en-US" dirty="0" err="1" smtClean="0"/>
              <a:t>Ceruloplasmin</a:t>
            </a:r>
            <a:r>
              <a:rPr lang="en-US" dirty="0" smtClean="0"/>
              <a:t> </a:t>
            </a:r>
          </a:p>
          <a:p>
            <a:pPr marL="571500" indent="-457200">
              <a:buFont typeface="+mj-lt"/>
              <a:buAutoNum type="arabicPeriod"/>
            </a:pPr>
            <a:r>
              <a:rPr lang="en-US" dirty="0" smtClean="0"/>
              <a:t>Matripase-2 (TMPRSS6) </a:t>
            </a:r>
          </a:p>
          <a:p>
            <a:pPr marL="571500" indent="-457200">
              <a:buFont typeface="+mj-lt"/>
              <a:buAutoNum type="arabicPeriod"/>
            </a:pPr>
            <a:endParaRPr lang="en-US" dirty="0"/>
          </a:p>
        </p:txBody>
      </p:sp>
    </p:spTree>
    <p:extLst>
      <p:ext uri="{BB962C8B-B14F-4D97-AF65-F5344CB8AC3E}">
        <p14:creationId xmlns:p14="http://schemas.microsoft.com/office/powerpoint/2010/main" val="157047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73667"/>
            <a:ext cx="9144000" cy="5150555"/>
          </a:xfrm>
          <a:prstGeom prst="rect">
            <a:avLst/>
          </a:prstGeom>
        </p:spPr>
      </p:pic>
    </p:spTree>
    <p:extLst>
      <p:ext uri="{BB962C8B-B14F-4D97-AF65-F5344CB8AC3E}">
        <p14:creationId xmlns:p14="http://schemas.microsoft.com/office/powerpoint/2010/main" val="4163813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4943</TotalTime>
  <Words>1221</Words>
  <Application>Microsoft Macintosh PowerPoint</Application>
  <PresentationFormat>On-screen Show (4:3)</PresentationFormat>
  <Paragraphs>97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IRON-RESISTANT IRON DEFICIENCY ANAEMIA</vt:lpstr>
      <vt:lpstr>Normal iron metabolism</vt:lpstr>
      <vt:lpstr>IRON METABOLISM</vt:lpstr>
      <vt:lpstr>PowerPoint Presentation</vt:lpstr>
      <vt:lpstr>PowerPoint Presentation</vt:lpstr>
      <vt:lpstr>Genetic forms of iron deficiency anaemia</vt:lpstr>
      <vt:lpstr>PowerPoint Presentation</vt:lpstr>
      <vt:lpstr>PowerPoint Presentation</vt:lpstr>
      <vt:lpstr>PowerPoint Presentation</vt:lpstr>
      <vt:lpstr>PowerPoint Presentation</vt:lpstr>
      <vt:lpstr> IRIDA syndrome</vt:lpstr>
      <vt:lpstr>pathogenesis</vt:lpstr>
      <vt:lpstr>PowerPoint Presentation</vt:lpstr>
      <vt:lpstr>PowerPoint Presentation</vt:lpstr>
      <vt:lpstr>PowerPoint Presentation</vt:lpstr>
      <vt:lpstr>features</vt:lpstr>
      <vt:lpstr>PowerPoint Presentation</vt:lpstr>
      <vt:lpstr>PowerPoint Presentation</vt:lpstr>
      <vt:lpstr>PowerPoint Presentation</vt:lpstr>
      <vt:lpstr>diagnosis</vt:lpstr>
      <vt:lpstr>PowerPoint Presentation</vt:lpstr>
      <vt:lpstr>PowerPoint Presentation</vt:lpstr>
      <vt:lpstr>PowerPoint Presentation</vt:lpstr>
      <vt:lpstr>TREATMENT</vt:lpstr>
      <vt:lpstr>PowerPoint Presentation</vt:lpstr>
      <vt:lpstr>PowerPoint Presentation</vt:lpstr>
      <vt:lpstr>PowerPoint Presentation</vt:lpstr>
      <vt:lpstr>Future treatments</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IRON-RESISTANT IRON DEFICIENCY ANAEMIA</dc:title>
  <dc:creator>vaishali bhagwat</dc:creator>
  <cp:lastModifiedBy>vaishali bhagwat</cp:lastModifiedBy>
  <cp:revision>19</cp:revision>
  <dcterms:created xsi:type="dcterms:W3CDTF">2018-06-21T16:31:01Z</dcterms:created>
  <dcterms:modified xsi:type="dcterms:W3CDTF">2018-06-25T10:16:21Z</dcterms:modified>
</cp:coreProperties>
</file>