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76" r:id="rId5"/>
    <p:sldId id="259" r:id="rId6"/>
    <p:sldId id="260" r:id="rId7"/>
    <p:sldId id="261" r:id="rId8"/>
    <p:sldId id="262" r:id="rId9"/>
    <p:sldId id="263" r:id="rId10"/>
    <p:sldId id="266" r:id="rId11"/>
    <p:sldId id="264" r:id="rId12"/>
    <p:sldId id="265"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4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dirty="0"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03/03/18</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dirty="0"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03/03/18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dirty="0"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03/03/18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dirty="0"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dirty="0"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03/03/18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03/03/18</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dirty="0"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03/03/18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03/03/18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03/03/18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03/03/18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03/03/18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dirty="0"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dirty="0"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03/03/18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dirty="0"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03/03/18</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84267"/>
            <a:ext cx="7342188" cy="1924050"/>
          </a:xfrm>
        </p:spPr>
        <p:txBody>
          <a:bodyPr/>
          <a:lstStyle/>
          <a:p>
            <a:r>
              <a:rPr lang="en-US" sz="3600" dirty="0">
                <a:solidFill>
                  <a:schemeClr val="tx1"/>
                </a:solidFill>
              </a:rPr>
              <a:t>Reticulocyte Hemoglobin Vis-À-Vis Immature Reticulocyte Fraction, as the earliest Indicator of Response to Therapy in Iron Deficiency Anemia </a:t>
            </a:r>
            <a:br>
              <a:rPr lang="en-US" sz="3600" dirty="0">
                <a:solidFill>
                  <a:schemeClr val="tx1"/>
                </a:solidFill>
              </a:rPr>
            </a:br>
            <a:endParaRPr lang="en-US" sz="3600" dirty="0">
              <a:solidFill>
                <a:schemeClr val="tx1"/>
              </a:solidFill>
            </a:endParaRPr>
          </a:p>
        </p:txBody>
      </p:sp>
      <p:sp>
        <p:nvSpPr>
          <p:cNvPr id="3" name="Subtitle 2"/>
          <p:cNvSpPr>
            <a:spLocks noGrp="1"/>
          </p:cNvSpPr>
          <p:nvPr>
            <p:ph type="subTitle" idx="1"/>
          </p:nvPr>
        </p:nvSpPr>
        <p:spPr>
          <a:xfrm>
            <a:off x="2748687" y="3398414"/>
            <a:ext cx="7342188" cy="1752600"/>
          </a:xfrm>
        </p:spPr>
        <p:txBody>
          <a:bodyPr>
            <a:normAutofit/>
          </a:bodyPr>
          <a:lstStyle/>
          <a:p>
            <a:r>
              <a:rPr lang="en-US" sz="2400" dirty="0" smtClean="0">
                <a:solidFill>
                  <a:schemeClr val="bg2">
                    <a:lumMod val="50000"/>
                  </a:schemeClr>
                </a:solidFill>
              </a:rPr>
              <a:t>Dr. </a:t>
            </a:r>
            <a:r>
              <a:rPr lang="en-US" sz="2400" dirty="0" err="1" smtClean="0">
                <a:solidFill>
                  <a:schemeClr val="bg2">
                    <a:lumMod val="50000"/>
                  </a:schemeClr>
                </a:solidFill>
              </a:rPr>
              <a:t>Sanjana</a:t>
            </a:r>
            <a:r>
              <a:rPr lang="en-US" sz="2400" dirty="0" smtClean="0">
                <a:solidFill>
                  <a:schemeClr val="bg2">
                    <a:lumMod val="50000"/>
                  </a:schemeClr>
                </a:solidFill>
              </a:rPr>
              <a:t> Bhagwat</a:t>
            </a:r>
          </a:p>
          <a:p>
            <a:r>
              <a:rPr lang="en-US" sz="2400" dirty="0" smtClean="0">
                <a:solidFill>
                  <a:schemeClr val="bg2">
                    <a:lumMod val="50000"/>
                  </a:schemeClr>
                </a:solidFill>
              </a:rPr>
              <a:t>Moderator : Dr. A. </a:t>
            </a:r>
            <a:r>
              <a:rPr lang="en-US" sz="2400" dirty="0" err="1" smtClean="0">
                <a:solidFill>
                  <a:schemeClr val="bg2">
                    <a:lumMod val="50000"/>
                  </a:schemeClr>
                </a:solidFill>
              </a:rPr>
              <a:t>Ganpule</a:t>
            </a:r>
            <a:endParaRPr lang="en-US" sz="2400" dirty="0">
              <a:solidFill>
                <a:schemeClr val="bg2">
                  <a:lumMod val="50000"/>
                </a:schemeClr>
              </a:solidFill>
            </a:endParaRPr>
          </a:p>
        </p:txBody>
      </p:sp>
      <p:sp>
        <p:nvSpPr>
          <p:cNvPr id="5" name="TextBox 4"/>
          <p:cNvSpPr txBox="1"/>
          <p:nvPr/>
        </p:nvSpPr>
        <p:spPr>
          <a:xfrm>
            <a:off x="5756610" y="5637781"/>
            <a:ext cx="2499978" cy="369332"/>
          </a:xfrm>
          <a:prstGeom prst="rect">
            <a:avLst/>
          </a:prstGeom>
          <a:noFill/>
        </p:spPr>
        <p:txBody>
          <a:bodyPr wrap="none" rtlCol="0">
            <a:spAutoFit/>
          </a:bodyPr>
          <a:lstStyle/>
          <a:p>
            <a:r>
              <a:rPr lang="en-US" dirty="0" smtClean="0"/>
              <a:t>JAPI ; </a:t>
            </a:r>
            <a:r>
              <a:rPr lang="en-US" dirty="0" err="1" smtClean="0"/>
              <a:t>Vol</a:t>
            </a:r>
            <a:r>
              <a:rPr lang="en-US" dirty="0" smtClean="0"/>
              <a:t> 65, Oct 2017</a:t>
            </a:r>
            <a:endParaRPr lang="en-US" dirty="0"/>
          </a:p>
        </p:txBody>
      </p:sp>
    </p:spTree>
    <p:extLst>
      <p:ext uri="{BB962C8B-B14F-4D97-AF65-F5344CB8AC3E}">
        <p14:creationId xmlns:p14="http://schemas.microsoft.com/office/powerpoint/2010/main" val="3005550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231" y="439037"/>
            <a:ext cx="8309163" cy="5974046"/>
          </a:xfrm>
        </p:spPr>
        <p:txBody>
          <a:bodyPr/>
          <a:lstStyle/>
          <a:p>
            <a:r>
              <a:rPr lang="en-US" dirty="0"/>
              <a:t>Of the 102 </a:t>
            </a:r>
            <a:r>
              <a:rPr lang="en-US" dirty="0" smtClean="0"/>
              <a:t>patients: </a:t>
            </a:r>
          </a:p>
          <a:p>
            <a:pPr>
              <a:buFont typeface="Wingdings" charset="2"/>
              <a:buChar char="Ø"/>
            </a:pPr>
            <a:r>
              <a:rPr lang="en-US" dirty="0" smtClean="0"/>
              <a:t>73 </a:t>
            </a:r>
            <a:r>
              <a:rPr lang="en-US" dirty="0"/>
              <a:t>(71.6%) had no stainable iron in bone marrow </a:t>
            </a:r>
            <a:r>
              <a:rPr lang="en-US" dirty="0" smtClean="0"/>
              <a:t>(grade 0),</a:t>
            </a:r>
          </a:p>
          <a:p>
            <a:pPr>
              <a:buFont typeface="Wingdings" charset="2"/>
              <a:buChar char="Ø"/>
            </a:pPr>
            <a:r>
              <a:rPr lang="en-US" dirty="0" smtClean="0"/>
              <a:t> </a:t>
            </a:r>
            <a:r>
              <a:rPr lang="en-US" dirty="0"/>
              <a:t>10 (9.8%) had grade 1 stainable iron, </a:t>
            </a:r>
            <a:endParaRPr lang="en-US" dirty="0" smtClean="0"/>
          </a:p>
          <a:p>
            <a:pPr>
              <a:buFont typeface="Wingdings" charset="2"/>
              <a:buChar char="Ø"/>
            </a:pPr>
            <a:r>
              <a:rPr lang="en-US" dirty="0" smtClean="0"/>
              <a:t>8 </a:t>
            </a:r>
            <a:r>
              <a:rPr lang="en-US" dirty="0"/>
              <a:t>(7.8%) had grade 2 stainable iron </a:t>
            </a:r>
          </a:p>
          <a:p>
            <a:pPr>
              <a:buFont typeface="Wingdings" charset="2"/>
              <a:buChar char="Ø"/>
            </a:pPr>
            <a:r>
              <a:rPr lang="en-US" dirty="0" smtClean="0"/>
              <a:t> </a:t>
            </a:r>
            <a:r>
              <a:rPr lang="en-US" dirty="0"/>
              <a:t>11 (10.8) had grade 3 stainable iron. </a:t>
            </a:r>
          </a:p>
          <a:p>
            <a:r>
              <a:rPr lang="en-US" dirty="0"/>
              <a:t>Based on the grading of bone marrow iron store, the patients were classified into </a:t>
            </a:r>
            <a:endParaRPr lang="en-US" dirty="0" smtClean="0"/>
          </a:p>
          <a:p>
            <a:r>
              <a:rPr lang="en-US" dirty="0" smtClean="0"/>
              <a:t>Group </a:t>
            </a:r>
            <a:r>
              <a:rPr lang="en-US" dirty="0"/>
              <a:t>A (grade 0 and 1- depleted iron stores) </a:t>
            </a:r>
            <a:r>
              <a:rPr lang="en-US" dirty="0" smtClean="0"/>
              <a:t>and</a:t>
            </a:r>
          </a:p>
          <a:p>
            <a:r>
              <a:rPr lang="en-US" dirty="0" smtClean="0"/>
              <a:t> </a:t>
            </a:r>
            <a:r>
              <a:rPr lang="en-US" dirty="0"/>
              <a:t>Group B (grade 2 and 3 -functional iron deficiency). </a:t>
            </a:r>
          </a:p>
          <a:p>
            <a:pPr marL="0" indent="0">
              <a:buNone/>
            </a:pPr>
            <a:endParaRPr lang="en-US" dirty="0"/>
          </a:p>
        </p:txBody>
      </p:sp>
    </p:spTree>
    <p:extLst>
      <p:ext uri="{BB962C8B-B14F-4D97-AF65-F5344CB8AC3E}">
        <p14:creationId xmlns:p14="http://schemas.microsoft.com/office/powerpoint/2010/main" val="2943697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91415" y="1128952"/>
            <a:ext cx="8648775" cy="4856009"/>
          </a:xfrm>
          <a:prstGeom prst="rect">
            <a:avLst/>
          </a:prstGeom>
        </p:spPr>
      </p:pic>
    </p:spTree>
    <p:extLst>
      <p:ext uri="{BB962C8B-B14F-4D97-AF65-F5344CB8AC3E}">
        <p14:creationId xmlns:p14="http://schemas.microsoft.com/office/powerpoint/2010/main" val="3357630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910" y="407678"/>
            <a:ext cx="8799090" cy="5958365"/>
          </a:xfrm>
        </p:spPr>
        <p:txBody>
          <a:bodyPr>
            <a:normAutofit lnSpcReduction="10000"/>
          </a:bodyPr>
          <a:lstStyle/>
          <a:p>
            <a:pPr>
              <a:lnSpc>
                <a:spcPct val="150000"/>
              </a:lnSpc>
            </a:pPr>
            <a:r>
              <a:rPr lang="en-US" dirty="0"/>
              <a:t>In comparison to Group B, patients of Group A had significantly lower RET-He </a:t>
            </a:r>
            <a:r>
              <a:rPr lang="en-US" dirty="0" smtClean="0"/>
              <a:t>vs</a:t>
            </a:r>
            <a:r>
              <a:rPr lang="en-US" dirty="0"/>
              <a:t>. Group B </a:t>
            </a:r>
            <a:r>
              <a:rPr lang="en-US" dirty="0" smtClean="0"/>
              <a:t>and </a:t>
            </a:r>
            <a:r>
              <a:rPr lang="en-US" dirty="0"/>
              <a:t>lower serum ferritin </a:t>
            </a:r>
            <a:r>
              <a:rPr lang="en-US" dirty="0" smtClean="0"/>
              <a:t>before </a:t>
            </a:r>
            <a:r>
              <a:rPr lang="en-US" dirty="0"/>
              <a:t>start of iron therapy </a:t>
            </a:r>
            <a:endParaRPr lang="en-US" dirty="0" smtClean="0"/>
          </a:p>
          <a:p>
            <a:pPr>
              <a:lnSpc>
                <a:spcPct val="150000"/>
              </a:lnSpc>
            </a:pPr>
            <a:r>
              <a:rPr lang="en-US" dirty="0"/>
              <a:t>RET-He and IRF increased significantly at 48 hours after initiation of intravenous iron therapy (post therapy) as compared to baseline (pre therapy) in both the two groups as well when all patients were considered together </a:t>
            </a:r>
          </a:p>
          <a:p>
            <a:pPr>
              <a:lnSpc>
                <a:spcPct val="150000"/>
              </a:lnSpc>
            </a:pPr>
            <a:r>
              <a:rPr lang="en-US" dirty="0"/>
              <a:t>Post therapy, the mean increase in RET-He was significantly smaller in magnitude in group B than in group A. The increase in IRF was not significantly different between the two groups </a:t>
            </a:r>
          </a:p>
          <a:p>
            <a:pPr marL="0" indent="0">
              <a:lnSpc>
                <a:spcPct val="150000"/>
              </a:lnSpc>
              <a:buNone/>
            </a:pPr>
            <a:endParaRPr lang="en-US" dirty="0"/>
          </a:p>
          <a:p>
            <a:endParaRPr lang="en-US" dirty="0"/>
          </a:p>
          <a:p>
            <a:endParaRPr lang="en-US" dirty="0"/>
          </a:p>
        </p:txBody>
      </p:sp>
    </p:spTree>
    <p:extLst>
      <p:ext uri="{BB962C8B-B14F-4D97-AF65-F5344CB8AC3E}">
        <p14:creationId xmlns:p14="http://schemas.microsoft.com/office/powerpoint/2010/main" val="1326824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29231" y="2424986"/>
            <a:ext cx="8391472" cy="1431164"/>
          </a:xfrm>
          <a:prstGeom prst="rect">
            <a:avLst/>
          </a:prstGeom>
        </p:spPr>
      </p:pic>
    </p:spTree>
    <p:extLst>
      <p:ext uri="{BB962C8B-B14F-4D97-AF65-F5344CB8AC3E}">
        <p14:creationId xmlns:p14="http://schemas.microsoft.com/office/powerpoint/2010/main" val="2053626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Discussion </a:t>
            </a:r>
            <a:r>
              <a:rPr lang="en-US" dirty="0"/>
              <a:t/>
            </a:r>
            <a:br>
              <a:rPr lang="en-US" dirty="0"/>
            </a:br>
            <a:endParaRPr lang="en-US" dirty="0"/>
          </a:p>
        </p:txBody>
      </p:sp>
      <p:sp>
        <p:nvSpPr>
          <p:cNvPr id="3" name="Content Placeholder 2"/>
          <p:cNvSpPr>
            <a:spLocks noGrp="1"/>
          </p:cNvSpPr>
          <p:nvPr>
            <p:ph idx="1"/>
          </p:nvPr>
        </p:nvSpPr>
        <p:spPr>
          <a:xfrm>
            <a:off x="329232" y="1756150"/>
            <a:ext cx="8465940" cy="4735332"/>
          </a:xfrm>
        </p:spPr>
        <p:txBody>
          <a:bodyPr>
            <a:normAutofit lnSpcReduction="10000"/>
          </a:bodyPr>
          <a:lstStyle/>
          <a:p>
            <a:pPr>
              <a:lnSpc>
                <a:spcPct val="150000"/>
              </a:lnSpc>
            </a:pPr>
            <a:r>
              <a:rPr lang="en-US" dirty="0"/>
              <a:t>All the patients included in our study had microcytic hypochromic anemia with low serum ferritin and low transferrin saturation. </a:t>
            </a:r>
            <a:endParaRPr lang="en-US" dirty="0" smtClean="0"/>
          </a:p>
          <a:p>
            <a:pPr>
              <a:lnSpc>
                <a:spcPct val="150000"/>
              </a:lnSpc>
            </a:pPr>
            <a:r>
              <a:rPr lang="en-US" dirty="0" smtClean="0"/>
              <a:t>Those </a:t>
            </a:r>
            <a:r>
              <a:rPr lang="en-US" dirty="0"/>
              <a:t>with grade 0 and 1 were considered to have depleted iron stores and, therefore, represented absolute iron deficiency (</a:t>
            </a:r>
            <a:r>
              <a:rPr lang="en-US" dirty="0" smtClean="0"/>
              <a:t>depleted </a:t>
            </a:r>
            <a:r>
              <a:rPr lang="en-US" dirty="0"/>
              <a:t>iron store)</a:t>
            </a:r>
            <a:r>
              <a:rPr lang="en-US" dirty="0" smtClean="0"/>
              <a:t>.</a:t>
            </a:r>
          </a:p>
          <a:p>
            <a:pPr>
              <a:lnSpc>
                <a:spcPct val="150000"/>
              </a:lnSpc>
            </a:pPr>
            <a:r>
              <a:rPr lang="en-US" dirty="0" smtClean="0"/>
              <a:t> </a:t>
            </a:r>
            <a:r>
              <a:rPr lang="en-US" dirty="0"/>
              <a:t>Those with grade 2 and 3 in our study had functional iron </a:t>
            </a:r>
            <a:r>
              <a:rPr lang="en-US" dirty="0" smtClean="0"/>
              <a:t>deficiency</a:t>
            </a:r>
            <a:r>
              <a:rPr lang="en-US" dirty="0"/>
              <a:t>.</a:t>
            </a:r>
          </a:p>
          <a:p>
            <a:endParaRPr lang="en-US" dirty="0"/>
          </a:p>
        </p:txBody>
      </p:sp>
    </p:spTree>
    <p:extLst>
      <p:ext uri="{BB962C8B-B14F-4D97-AF65-F5344CB8AC3E}">
        <p14:creationId xmlns:p14="http://schemas.microsoft.com/office/powerpoint/2010/main" val="2219717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910" y="313598"/>
            <a:ext cx="8450262" cy="6256284"/>
          </a:xfrm>
        </p:spPr>
        <p:txBody>
          <a:bodyPr>
            <a:normAutofit lnSpcReduction="10000"/>
          </a:bodyPr>
          <a:lstStyle/>
          <a:p>
            <a:pPr>
              <a:lnSpc>
                <a:spcPct val="130000"/>
              </a:lnSpc>
            </a:pPr>
            <a:r>
              <a:rPr lang="en-US" dirty="0"/>
              <a:t>Reticulocytes are sensitive in detecting </a:t>
            </a:r>
            <a:r>
              <a:rPr lang="en-US" dirty="0" err="1"/>
              <a:t>erythropoietic</a:t>
            </a:r>
            <a:r>
              <a:rPr lang="en-US" dirty="0"/>
              <a:t> activity as they have a more rapid turnover in circulation than mature red cells (1–2 vs. 120 days). </a:t>
            </a:r>
          </a:p>
          <a:p>
            <a:pPr>
              <a:lnSpc>
                <a:spcPct val="130000"/>
              </a:lnSpc>
            </a:pPr>
            <a:r>
              <a:rPr lang="en-US" dirty="0"/>
              <a:t>Reticulocyte indices provide a real time evaluation of the bone marrow activity, reflecting the balance between iron and erythropoiesis of the preceding 48 hours. </a:t>
            </a:r>
          </a:p>
          <a:p>
            <a:pPr>
              <a:lnSpc>
                <a:spcPct val="130000"/>
              </a:lnSpc>
            </a:pPr>
            <a:r>
              <a:rPr lang="en-US" dirty="0"/>
              <a:t>Response to iron therapy could be detected at an earlier stage, when RBC indicators are still as pretreatment level but the iron stores are sufficient to the point of affecting hematopoiesis and </a:t>
            </a:r>
            <a:r>
              <a:rPr lang="en-US" dirty="0" smtClean="0"/>
              <a:t>inducing </a:t>
            </a:r>
            <a:r>
              <a:rPr lang="en-US" dirty="0"/>
              <a:t>production of a certain percentage of reticulocytes with increased </a:t>
            </a:r>
            <a:r>
              <a:rPr lang="en-US" dirty="0" err="1"/>
              <a:t>Hb</a:t>
            </a:r>
            <a:r>
              <a:rPr lang="en-US" dirty="0"/>
              <a:t> content, resulting in a progressive increase of RET-He. </a:t>
            </a:r>
          </a:p>
          <a:p>
            <a:endParaRPr lang="en-US" dirty="0"/>
          </a:p>
          <a:p>
            <a:endParaRPr lang="en-US" dirty="0"/>
          </a:p>
        </p:txBody>
      </p:sp>
    </p:spTree>
    <p:extLst>
      <p:ext uri="{BB962C8B-B14F-4D97-AF65-F5344CB8AC3E}">
        <p14:creationId xmlns:p14="http://schemas.microsoft.com/office/powerpoint/2010/main" val="3130240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942" y="360638"/>
            <a:ext cx="8481618" cy="6162204"/>
          </a:xfrm>
        </p:spPr>
        <p:txBody>
          <a:bodyPr>
            <a:normAutofit lnSpcReduction="10000"/>
          </a:bodyPr>
          <a:lstStyle/>
          <a:p>
            <a:pPr>
              <a:lnSpc>
                <a:spcPct val="140000"/>
              </a:lnSpc>
            </a:pPr>
            <a:r>
              <a:rPr lang="en-US" dirty="0"/>
              <a:t>The current study revealed that RET-He and IRF increase significantly after intravenous iron therapy as early as 48 hours after initiation of treatment irrespective of the status of the iron stores (deplete or functional iron deficiency). </a:t>
            </a:r>
          </a:p>
          <a:p>
            <a:pPr>
              <a:lnSpc>
                <a:spcPct val="140000"/>
              </a:lnSpc>
            </a:pPr>
            <a:r>
              <a:rPr lang="en-US" dirty="0"/>
              <a:t>The mean increase in RET-He </a:t>
            </a:r>
            <a:r>
              <a:rPr lang="en-US" dirty="0" smtClean="0"/>
              <a:t>was </a:t>
            </a:r>
            <a:r>
              <a:rPr lang="en-US" dirty="0"/>
              <a:t>of significantly smaller magnitude in group B than in group A. </a:t>
            </a:r>
            <a:endParaRPr lang="en-US" dirty="0" smtClean="0"/>
          </a:p>
          <a:p>
            <a:pPr>
              <a:lnSpc>
                <a:spcPct val="140000"/>
              </a:lnSpc>
            </a:pPr>
            <a:r>
              <a:rPr lang="en-US" dirty="0"/>
              <a:t>The increase in IRF was not significantly different between the two groups </a:t>
            </a:r>
          </a:p>
          <a:p>
            <a:pPr>
              <a:lnSpc>
                <a:spcPct val="140000"/>
              </a:lnSpc>
            </a:pPr>
            <a:r>
              <a:rPr lang="en-US" dirty="0"/>
              <a:t>Thus those patients who had depleted iron stores showed greater increase in RET-He in response to intravenous iron therapy as compared to those with functional iron deficiency. </a:t>
            </a:r>
          </a:p>
          <a:p>
            <a:pPr>
              <a:lnSpc>
                <a:spcPct val="140000"/>
              </a:lnSpc>
            </a:pPr>
            <a:endParaRPr lang="en-US" dirty="0"/>
          </a:p>
          <a:p>
            <a:pPr>
              <a:lnSpc>
                <a:spcPct val="140000"/>
              </a:lnSpc>
            </a:pPr>
            <a:endParaRPr lang="en-US" dirty="0"/>
          </a:p>
        </p:txBody>
      </p:sp>
    </p:spTree>
    <p:extLst>
      <p:ext uri="{BB962C8B-B14F-4D97-AF65-F5344CB8AC3E}">
        <p14:creationId xmlns:p14="http://schemas.microsoft.com/office/powerpoint/2010/main" val="574557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92250"/>
            <a:ext cx="8920593" cy="5014912"/>
          </a:xfrm>
        </p:spPr>
        <p:txBody>
          <a:bodyPr/>
          <a:lstStyle/>
          <a:p>
            <a:pPr>
              <a:lnSpc>
                <a:spcPct val="140000"/>
              </a:lnSpc>
            </a:pPr>
            <a:r>
              <a:rPr lang="en-US" dirty="0"/>
              <a:t>Identifying patients who show low RET-He after IV iron therapy makes it possible to identify the patients who are not responding to IV iron. </a:t>
            </a:r>
          </a:p>
          <a:p>
            <a:pPr>
              <a:lnSpc>
                <a:spcPct val="140000"/>
              </a:lnSpc>
            </a:pPr>
            <a:r>
              <a:rPr lang="en-US" dirty="0"/>
              <a:t>Thus these patients may be offered additional diagnostic tests and management strategies. </a:t>
            </a:r>
            <a:endParaRPr lang="en-US" dirty="0" smtClean="0"/>
          </a:p>
          <a:p>
            <a:pPr marL="0" indent="0">
              <a:lnSpc>
                <a:spcPct val="140000"/>
              </a:lnSpc>
              <a:buNone/>
            </a:pPr>
            <a:endParaRPr lang="en-US" dirty="0"/>
          </a:p>
          <a:p>
            <a:pPr>
              <a:lnSpc>
                <a:spcPct val="140000"/>
              </a:lnSpc>
            </a:pPr>
            <a:endParaRPr lang="en-US" dirty="0"/>
          </a:p>
        </p:txBody>
      </p:sp>
    </p:spTree>
    <p:extLst>
      <p:ext uri="{BB962C8B-B14F-4D97-AF65-F5344CB8AC3E}">
        <p14:creationId xmlns:p14="http://schemas.microsoft.com/office/powerpoint/2010/main" val="403753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620" y="423358"/>
            <a:ext cx="8403230" cy="6177883"/>
          </a:xfrm>
        </p:spPr>
        <p:txBody>
          <a:bodyPr>
            <a:normAutofit/>
          </a:bodyPr>
          <a:lstStyle/>
          <a:p>
            <a:pPr>
              <a:lnSpc>
                <a:spcPct val="140000"/>
              </a:lnSpc>
            </a:pPr>
            <a:r>
              <a:rPr lang="en-US" dirty="0"/>
              <a:t>The aim of iron therapy in IDA is to improve iron supply (</a:t>
            </a:r>
            <a:r>
              <a:rPr lang="en-US" dirty="0" err="1"/>
              <a:t>Hemoglobinization</a:t>
            </a:r>
            <a:r>
              <a:rPr lang="en-US" dirty="0"/>
              <a:t>) to the developing RBC’s. </a:t>
            </a:r>
          </a:p>
          <a:p>
            <a:pPr>
              <a:lnSpc>
                <a:spcPct val="140000"/>
              </a:lnSpc>
            </a:pPr>
            <a:r>
              <a:rPr lang="en-US" dirty="0"/>
              <a:t>As the traditional parameter of treatment response – reticulocyte count and newer parameter – IRF only reflect </a:t>
            </a:r>
            <a:r>
              <a:rPr lang="en-US" dirty="0" err="1"/>
              <a:t>erythropoietic</a:t>
            </a:r>
            <a:r>
              <a:rPr lang="en-US" dirty="0"/>
              <a:t> activity of bone marrow and they do not reflect the incorporation of iron in maturing RBC’s, which is the primary aim of iron therapy. </a:t>
            </a:r>
            <a:endParaRPr lang="en-US" dirty="0" smtClean="0"/>
          </a:p>
          <a:p>
            <a:pPr>
              <a:lnSpc>
                <a:spcPct val="140000"/>
              </a:lnSpc>
            </a:pPr>
            <a:r>
              <a:rPr lang="en-US" dirty="0"/>
              <a:t>RET-</a:t>
            </a:r>
            <a:r>
              <a:rPr lang="en-US" dirty="0" err="1"/>
              <a:t>Hb</a:t>
            </a:r>
            <a:r>
              <a:rPr lang="en-US" dirty="0"/>
              <a:t> is a real time indicator of iron supply </a:t>
            </a:r>
            <a:r>
              <a:rPr lang="en-US" dirty="0" smtClean="0"/>
              <a:t>to </a:t>
            </a:r>
            <a:r>
              <a:rPr lang="en-US" dirty="0"/>
              <a:t>the </a:t>
            </a:r>
            <a:r>
              <a:rPr lang="en-US" dirty="0" smtClean="0"/>
              <a:t>develo</a:t>
            </a:r>
            <a:r>
              <a:rPr lang="en-US" dirty="0"/>
              <a:t>ping RBC’s and is a useful marker of response to iron therapy. </a:t>
            </a:r>
            <a:endParaRPr lang="en-US" dirty="0" smtClean="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814221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Limitations </a:t>
            </a:r>
            <a:r>
              <a:rPr lang="en-US" dirty="0"/>
              <a:t/>
            </a:r>
            <a:br>
              <a:rPr lang="en-US" dirty="0"/>
            </a:br>
            <a:endParaRPr lang="en-US" dirty="0"/>
          </a:p>
        </p:txBody>
      </p:sp>
      <p:sp>
        <p:nvSpPr>
          <p:cNvPr id="3" name="Content Placeholder 2"/>
          <p:cNvSpPr>
            <a:spLocks noGrp="1"/>
          </p:cNvSpPr>
          <p:nvPr>
            <p:ph idx="1"/>
          </p:nvPr>
        </p:nvSpPr>
        <p:spPr>
          <a:xfrm>
            <a:off x="172454" y="1584008"/>
            <a:ext cx="8779495" cy="5613407"/>
          </a:xfrm>
        </p:spPr>
        <p:txBody>
          <a:bodyPr>
            <a:normAutofit/>
          </a:bodyPr>
          <a:lstStyle/>
          <a:p>
            <a:pPr>
              <a:lnSpc>
                <a:spcPct val="110000"/>
              </a:lnSpc>
            </a:pPr>
            <a:r>
              <a:rPr lang="en-US" dirty="0" smtClean="0"/>
              <a:t>The study included </a:t>
            </a:r>
            <a:r>
              <a:rPr lang="en-US" dirty="0"/>
              <a:t>patients only with severe </a:t>
            </a:r>
            <a:r>
              <a:rPr lang="en-US" dirty="0" smtClean="0"/>
              <a:t>anemia. </a:t>
            </a:r>
            <a:r>
              <a:rPr lang="en-US" dirty="0"/>
              <a:t>Whether </a:t>
            </a:r>
            <a:r>
              <a:rPr lang="en-US" dirty="0" smtClean="0"/>
              <a:t>these </a:t>
            </a:r>
            <a:r>
              <a:rPr lang="en-US" dirty="0"/>
              <a:t>findings can be extrapolated to those with mild to moderate degree of anemia or with iron deficiency state is debatable</a:t>
            </a:r>
            <a:r>
              <a:rPr lang="en-US" dirty="0" smtClean="0"/>
              <a:t>.</a:t>
            </a:r>
          </a:p>
          <a:p>
            <a:pPr>
              <a:lnSpc>
                <a:spcPct val="110000"/>
              </a:lnSpc>
            </a:pPr>
            <a:r>
              <a:rPr lang="en-US" dirty="0" smtClean="0"/>
              <a:t> This study included the </a:t>
            </a:r>
            <a:r>
              <a:rPr lang="en-US" dirty="0"/>
              <a:t>effect of intravenous iron in IDA so the results may not applicable on oral iron therapy. </a:t>
            </a:r>
            <a:endParaRPr lang="en-US" dirty="0" smtClean="0"/>
          </a:p>
          <a:p>
            <a:pPr>
              <a:lnSpc>
                <a:spcPct val="110000"/>
              </a:lnSpc>
            </a:pPr>
            <a:r>
              <a:rPr lang="en-US" dirty="0" smtClean="0"/>
              <a:t>This </a:t>
            </a:r>
            <a:r>
              <a:rPr lang="en-US" dirty="0"/>
              <a:t>study was done at a tertiary care </a:t>
            </a:r>
            <a:r>
              <a:rPr lang="en-US" dirty="0" err="1"/>
              <a:t>centre</a:t>
            </a:r>
            <a:r>
              <a:rPr lang="en-US" dirty="0"/>
              <a:t>, and recruited inpatients only, resulting in a limited sample size, thus the nature of the investigation and the results do not imply a general case, and further studies with a larger sample size are needed. </a:t>
            </a:r>
          </a:p>
          <a:p>
            <a:pPr>
              <a:lnSpc>
                <a:spcPct val="110000"/>
              </a:lnSpc>
            </a:pPr>
            <a:endParaRPr lang="en-US" dirty="0"/>
          </a:p>
        </p:txBody>
      </p:sp>
    </p:spTree>
    <p:extLst>
      <p:ext uri="{BB962C8B-B14F-4D97-AF65-F5344CB8AC3E}">
        <p14:creationId xmlns:p14="http://schemas.microsoft.com/office/powerpoint/2010/main" val="54650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12750" y="1730375"/>
            <a:ext cx="8445500" cy="4730750"/>
          </a:xfrm>
        </p:spPr>
        <p:txBody>
          <a:bodyPr>
            <a:normAutofit/>
          </a:bodyPr>
          <a:lstStyle/>
          <a:p>
            <a:pPr>
              <a:lnSpc>
                <a:spcPct val="150000"/>
              </a:lnSpc>
            </a:pPr>
            <a:r>
              <a:rPr lang="en-US" dirty="0"/>
              <a:t>The challenge in iron deficiency anemia (IDA) is not only to diagnose it early but also to monitor and evaluate its </a:t>
            </a:r>
            <a:r>
              <a:rPr lang="en-US" dirty="0" smtClean="0"/>
              <a:t>response </a:t>
            </a:r>
            <a:r>
              <a:rPr lang="en-US" dirty="0"/>
              <a:t>to iron therapy at the earliest. </a:t>
            </a:r>
            <a:endParaRPr lang="en-US" dirty="0" smtClean="0"/>
          </a:p>
          <a:p>
            <a:pPr>
              <a:lnSpc>
                <a:spcPct val="150000"/>
              </a:lnSpc>
            </a:pPr>
            <a:r>
              <a:rPr lang="en-US" dirty="0"/>
              <a:t>Response to iron therapy is classically assessed by increase in peripheral blood Reticulocyte count which occurs in 3-4 days and rise in hemoglobin within the first week </a:t>
            </a:r>
          </a:p>
          <a:p>
            <a:endParaRPr lang="en-US" dirty="0"/>
          </a:p>
          <a:p>
            <a:endParaRPr lang="en-US" dirty="0"/>
          </a:p>
          <a:p>
            <a:endParaRPr lang="en-US" dirty="0"/>
          </a:p>
        </p:txBody>
      </p:sp>
    </p:spTree>
    <p:extLst>
      <p:ext uri="{BB962C8B-B14F-4D97-AF65-F5344CB8AC3E}">
        <p14:creationId xmlns:p14="http://schemas.microsoft.com/office/powerpoint/2010/main" val="208127545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Conclusion </a:t>
            </a:r>
            <a:r>
              <a:rPr lang="en-US" dirty="0"/>
              <a:t/>
            </a:r>
            <a:br>
              <a:rPr lang="en-US" dirty="0"/>
            </a:br>
            <a:endParaRPr lang="en-US" dirty="0"/>
          </a:p>
        </p:txBody>
      </p:sp>
      <p:sp>
        <p:nvSpPr>
          <p:cNvPr id="3" name="Content Placeholder 2"/>
          <p:cNvSpPr>
            <a:spLocks noGrp="1"/>
          </p:cNvSpPr>
          <p:nvPr>
            <p:ph idx="1"/>
          </p:nvPr>
        </p:nvSpPr>
        <p:spPr>
          <a:xfrm>
            <a:off x="412750" y="1584008"/>
            <a:ext cx="8461375" cy="5083492"/>
          </a:xfrm>
        </p:spPr>
        <p:txBody>
          <a:bodyPr/>
          <a:lstStyle/>
          <a:p>
            <a:pPr>
              <a:lnSpc>
                <a:spcPct val="130000"/>
              </a:lnSpc>
            </a:pPr>
            <a:r>
              <a:rPr lang="en-US" dirty="0"/>
              <a:t>Both RET-He and IRF increase as early as 48 hours after initiation of intravenous iron therapy. </a:t>
            </a:r>
            <a:endParaRPr lang="en-US" dirty="0" smtClean="0"/>
          </a:p>
          <a:p>
            <a:pPr>
              <a:lnSpc>
                <a:spcPct val="130000"/>
              </a:lnSpc>
            </a:pPr>
            <a:r>
              <a:rPr lang="en-US" dirty="0"/>
              <a:t>However, the mean change in IRF was not significant while mean change in RET-</a:t>
            </a:r>
            <a:r>
              <a:rPr lang="en-US" dirty="0" err="1"/>
              <a:t>Hb</a:t>
            </a:r>
            <a:r>
              <a:rPr lang="en-US" dirty="0"/>
              <a:t> had statistical significance. </a:t>
            </a:r>
            <a:endParaRPr lang="en-US" dirty="0" smtClean="0"/>
          </a:p>
          <a:p>
            <a:pPr>
              <a:lnSpc>
                <a:spcPct val="130000"/>
              </a:lnSpc>
            </a:pPr>
            <a:r>
              <a:rPr lang="en-US" dirty="0"/>
              <a:t>In essence, RET-</a:t>
            </a:r>
            <a:r>
              <a:rPr lang="en-US" dirty="0" err="1"/>
              <a:t>Hb</a:t>
            </a:r>
            <a:r>
              <a:rPr lang="en-US" dirty="0"/>
              <a:t>, a real time indicator of iron supply (</a:t>
            </a:r>
            <a:r>
              <a:rPr lang="en-US" dirty="0" err="1"/>
              <a:t>hemoglobinization</a:t>
            </a:r>
            <a:r>
              <a:rPr lang="en-US" dirty="0"/>
              <a:t>) to the developing RBC’s, is the earliest marker of response to iron therapy. </a:t>
            </a:r>
          </a:p>
          <a:p>
            <a:pPr>
              <a:lnSpc>
                <a:spcPct val="130000"/>
              </a:lnSpc>
            </a:pPr>
            <a:endParaRPr lang="en-US" dirty="0"/>
          </a:p>
          <a:p>
            <a:pPr>
              <a:lnSpc>
                <a:spcPct val="130000"/>
              </a:lnSpc>
            </a:pPr>
            <a:endParaRPr lang="en-US" dirty="0"/>
          </a:p>
          <a:p>
            <a:endParaRPr lang="en-US" dirty="0"/>
          </a:p>
        </p:txBody>
      </p:sp>
    </p:spTree>
    <p:extLst>
      <p:ext uri="{BB962C8B-B14F-4D97-AF65-F5344CB8AC3E}">
        <p14:creationId xmlns:p14="http://schemas.microsoft.com/office/powerpoint/2010/main" val="387077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126" y="460375"/>
            <a:ext cx="8239124" cy="5969000"/>
          </a:xfrm>
        </p:spPr>
        <p:txBody>
          <a:bodyPr>
            <a:normAutofit/>
          </a:bodyPr>
          <a:lstStyle/>
          <a:p>
            <a:pPr>
              <a:lnSpc>
                <a:spcPct val="150000"/>
              </a:lnSpc>
            </a:pPr>
            <a:r>
              <a:rPr lang="en-US" dirty="0"/>
              <a:t>Immature Reticulocyte Fraction (IRF) is one of the newer parameters of automated </a:t>
            </a:r>
            <a:r>
              <a:rPr lang="en-US" dirty="0" err="1"/>
              <a:t>haematology</a:t>
            </a:r>
            <a:r>
              <a:rPr lang="en-US" dirty="0"/>
              <a:t> analyzers and is a sensitive measure of erythropoiesis. </a:t>
            </a:r>
            <a:endParaRPr lang="en-US" dirty="0" smtClean="0"/>
          </a:p>
          <a:p>
            <a:pPr>
              <a:lnSpc>
                <a:spcPct val="150000"/>
              </a:lnSpc>
            </a:pPr>
            <a:r>
              <a:rPr lang="en-US" dirty="0"/>
              <a:t>IRF denotes fraction of developing RBC’s (reticulocytes) which have high content of mRNA with least maturity. </a:t>
            </a:r>
          </a:p>
          <a:p>
            <a:pPr>
              <a:lnSpc>
                <a:spcPct val="150000"/>
              </a:lnSpc>
            </a:pPr>
            <a:endParaRPr lang="en-US" dirty="0"/>
          </a:p>
          <a:p>
            <a:pPr marL="0" indent="0">
              <a:buNone/>
            </a:pPr>
            <a:endParaRPr lang="en-US" dirty="0"/>
          </a:p>
        </p:txBody>
      </p:sp>
    </p:spTree>
    <p:extLst>
      <p:ext uri="{BB962C8B-B14F-4D97-AF65-F5344CB8AC3E}">
        <p14:creationId xmlns:p14="http://schemas.microsoft.com/office/powerpoint/2010/main" val="348341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428625"/>
            <a:ext cx="8366125" cy="6032500"/>
          </a:xfrm>
        </p:spPr>
        <p:txBody>
          <a:bodyPr/>
          <a:lstStyle/>
          <a:p>
            <a:pPr>
              <a:lnSpc>
                <a:spcPct val="150000"/>
              </a:lnSpc>
            </a:pPr>
            <a:r>
              <a:rPr lang="en-US" dirty="0"/>
              <a:t>Another newer reticulocyte parameter, Ret-He, is a measure of hemoglobin content of the freshly produced red blood cells and offers real-time information on iron supply for erythropoiesis.</a:t>
            </a:r>
          </a:p>
          <a:p>
            <a:pPr>
              <a:lnSpc>
                <a:spcPct val="150000"/>
              </a:lnSpc>
            </a:pPr>
            <a:r>
              <a:rPr lang="en-US" dirty="0"/>
              <a:t>Change in RET-He is seen as early as the 3rd – 4th day after therapy is initiated.</a:t>
            </a:r>
          </a:p>
          <a:p>
            <a:endParaRPr lang="en-US" dirty="0"/>
          </a:p>
        </p:txBody>
      </p:sp>
    </p:spTree>
    <p:extLst>
      <p:ext uri="{BB962C8B-B14F-4D97-AF65-F5344CB8AC3E}">
        <p14:creationId xmlns:p14="http://schemas.microsoft.com/office/powerpoint/2010/main" val="2659105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5" y="444500"/>
            <a:ext cx="8223249" cy="5873750"/>
          </a:xfrm>
        </p:spPr>
        <p:txBody>
          <a:bodyPr/>
          <a:lstStyle/>
          <a:p>
            <a:pPr>
              <a:lnSpc>
                <a:spcPct val="140000"/>
              </a:lnSpc>
            </a:pPr>
            <a:r>
              <a:rPr lang="en-US" dirty="0" smtClean="0"/>
              <a:t>This </a:t>
            </a:r>
            <a:r>
              <a:rPr lang="en-US" dirty="0"/>
              <a:t>study was undertaken to evaluate Ret-</a:t>
            </a:r>
            <a:r>
              <a:rPr lang="en-US" dirty="0" err="1"/>
              <a:t>Hb</a:t>
            </a:r>
            <a:r>
              <a:rPr lang="en-US" dirty="0"/>
              <a:t> </a:t>
            </a:r>
            <a:r>
              <a:rPr lang="en-US" dirty="0" err="1"/>
              <a:t>vis</a:t>
            </a:r>
            <a:r>
              <a:rPr lang="en-US" dirty="0"/>
              <a:t>-à-</a:t>
            </a:r>
            <a:r>
              <a:rPr lang="en-US" dirty="0" err="1"/>
              <a:t>vis</a:t>
            </a:r>
            <a:r>
              <a:rPr lang="en-US" dirty="0"/>
              <a:t> IRF as an earliest indicator of response to iron therapy in iron deficiency anemia (IDA), by assessing change in reticulocyte </a:t>
            </a:r>
            <a:r>
              <a:rPr lang="en-US" dirty="0" err="1"/>
              <a:t>haemoglobin</a:t>
            </a:r>
            <a:r>
              <a:rPr lang="en-US" dirty="0"/>
              <a:t> (RET-He) and IRF at 48 hours after initiation of intravenous iron therapy. </a:t>
            </a:r>
          </a:p>
          <a:p>
            <a:pPr>
              <a:lnSpc>
                <a:spcPct val="140000"/>
              </a:lnSpc>
            </a:pPr>
            <a:endParaRPr lang="en-US" dirty="0"/>
          </a:p>
        </p:txBody>
      </p:sp>
    </p:spTree>
    <p:extLst>
      <p:ext uri="{BB962C8B-B14F-4D97-AF65-F5344CB8AC3E}">
        <p14:creationId xmlns:p14="http://schemas.microsoft.com/office/powerpoint/2010/main" val="20068405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Materials and Methods </a:t>
            </a:r>
            <a:r>
              <a:rPr lang="en-US" dirty="0"/>
              <a:t/>
            </a:r>
            <a:br>
              <a:rPr lang="en-US" dirty="0"/>
            </a:br>
            <a:endParaRPr lang="en-US" dirty="0"/>
          </a:p>
        </p:txBody>
      </p:sp>
      <p:sp>
        <p:nvSpPr>
          <p:cNvPr id="3" name="Content Placeholder 2"/>
          <p:cNvSpPr>
            <a:spLocks noGrp="1"/>
          </p:cNvSpPr>
          <p:nvPr>
            <p:ph idx="1"/>
          </p:nvPr>
        </p:nvSpPr>
        <p:spPr>
          <a:xfrm>
            <a:off x="423298" y="1771830"/>
            <a:ext cx="8089676" cy="4625573"/>
          </a:xfrm>
        </p:spPr>
        <p:txBody>
          <a:bodyPr>
            <a:normAutofit/>
          </a:bodyPr>
          <a:lstStyle/>
          <a:p>
            <a:r>
              <a:rPr lang="en-US" dirty="0" smtClean="0"/>
              <a:t>This study was based in a tertiary hospital in Rajasthan and the period of study was 15 months.</a:t>
            </a:r>
          </a:p>
          <a:p>
            <a:r>
              <a:rPr lang="en-US" dirty="0" err="1" smtClean="0"/>
              <a:t>Sanple</a:t>
            </a:r>
            <a:r>
              <a:rPr lang="en-US" dirty="0" smtClean="0"/>
              <a:t> size : 144 patients </a:t>
            </a:r>
          </a:p>
        </p:txBody>
      </p:sp>
    </p:spTree>
    <p:extLst>
      <p:ext uri="{BB962C8B-B14F-4D97-AF65-F5344CB8AC3E}">
        <p14:creationId xmlns:p14="http://schemas.microsoft.com/office/powerpoint/2010/main" val="2054123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232" y="391998"/>
            <a:ext cx="8450262" cy="6115164"/>
          </a:xfrm>
        </p:spPr>
        <p:txBody>
          <a:bodyPr>
            <a:normAutofit/>
          </a:bodyPr>
          <a:lstStyle/>
          <a:p>
            <a:r>
              <a:rPr lang="en-US" dirty="0"/>
              <a:t>Inclusion criteria :</a:t>
            </a:r>
          </a:p>
          <a:p>
            <a:pPr marL="457200" indent="-457200">
              <a:buFont typeface="+mj-lt"/>
              <a:buAutoNum type="arabicPeriod"/>
            </a:pPr>
            <a:r>
              <a:rPr lang="en-US" dirty="0"/>
              <a:t>within the age group of 15-65 years</a:t>
            </a:r>
          </a:p>
          <a:p>
            <a:pPr marL="457200" indent="-457200">
              <a:buFont typeface="+mj-lt"/>
              <a:buAutoNum type="arabicPeriod"/>
            </a:pPr>
            <a:r>
              <a:rPr lang="en-US" dirty="0"/>
              <a:t>with newly diagnosed and untreated iron deficiency anemia admitted in medicine wards </a:t>
            </a:r>
          </a:p>
          <a:p>
            <a:pPr marL="457200" indent="-457200">
              <a:buFont typeface="+mj-lt"/>
              <a:buAutoNum type="arabicPeriod"/>
            </a:pPr>
            <a:r>
              <a:rPr lang="en-US" dirty="0"/>
              <a:t> not suffering from any inflammatory disorders (excluded by C-reactive protein</a:t>
            </a:r>
            <a:r>
              <a:rPr lang="en-US" dirty="0" smtClean="0"/>
              <a:t>)</a:t>
            </a:r>
          </a:p>
          <a:p>
            <a:r>
              <a:rPr lang="en-US" dirty="0" smtClean="0"/>
              <a:t>Exclusion criteria : </a:t>
            </a:r>
            <a:endParaRPr lang="en-US" dirty="0"/>
          </a:p>
          <a:p>
            <a:pPr marL="457200" indent="-457200">
              <a:buFont typeface="+mj-lt"/>
              <a:buAutoNum type="arabicPeriod"/>
            </a:pPr>
            <a:r>
              <a:rPr lang="en-US" dirty="0" smtClean="0"/>
              <a:t>Patients </a:t>
            </a:r>
            <a:r>
              <a:rPr lang="en-US" dirty="0"/>
              <a:t>having other forms of anemia/ </a:t>
            </a:r>
            <a:r>
              <a:rPr lang="en-US" dirty="0" err="1"/>
              <a:t>hemoglobinopathies</a:t>
            </a:r>
            <a:r>
              <a:rPr lang="en-US" dirty="0"/>
              <a:t>/ any malignancy/having MCV &gt;80 </a:t>
            </a:r>
            <a:r>
              <a:rPr lang="en-US" dirty="0" err="1"/>
              <a:t>fL</a:t>
            </a:r>
            <a:r>
              <a:rPr lang="en-US" dirty="0"/>
              <a:t> </a:t>
            </a:r>
            <a:endParaRPr lang="en-US" dirty="0" smtClean="0"/>
          </a:p>
          <a:p>
            <a:pPr marL="457200" indent="-457200">
              <a:buFont typeface="+mj-lt"/>
              <a:buAutoNum type="arabicPeriod"/>
            </a:pPr>
            <a:r>
              <a:rPr lang="en-US" dirty="0" smtClean="0"/>
              <a:t>pregnant </a:t>
            </a:r>
            <a:r>
              <a:rPr lang="en-US" dirty="0"/>
              <a:t>females were excluded from this study. </a:t>
            </a:r>
          </a:p>
          <a:p>
            <a:endParaRPr lang="en-US" dirty="0"/>
          </a:p>
        </p:txBody>
      </p:sp>
    </p:spTree>
    <p:extLst>
      <p:ext uri="{BB962C8B-B14F-4D97-AF65-F5344CB8AC3E}">
        <p14:creationId xmlns:p14="http://schemas.microsoft.com/office/powerpoint/2010/main" val="1234347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619" y="313598"/>
            <a:ext cx="8512973" cy="6287643"/>
          </a:xfrm>
        </p:spPr>
        <p:txBody>
          <a:bodyPr>
            <a:normAutofit/>
          </a:bodyPr>
          <a:lstStyle/>
          <a:p>
            <a:pPr>
              <a:lnSpc>
                <a:spcPct val="130000"/>
              </a:lnSpc>
            </a:pPr>
            <a:r>
              <a:rPr lang="en-US" dirty="0"/>
              <a:t>Patients having microcytic hypochromic anemia, serum ferritin below 20 </a:t>
            </a:r>
            <a:r>
              <a:rPr lang="en-US" dirty="0" err="1"/>
              <a:t>ng</a:t>
            </a:r>
            <a:r>
              <a:rPr lang="en-US" dirty="0"/>
              <a:t>/ml and transferrin saturation &lt; 20% were selected. </a:t>
            </a:r>
            <a:endParaRPr lang="en-US" dirty="0" smtClean="0"/>
          </a:p>
          <a:p>
            <a:pPr>
              <a:lnSpc>
                <a:spcPct val="130000"/>
              </a:lnSpc>
            </a:pPr>
            <a:r>
              <a:rPr lang="en-US" dirty="0"/>
              <a:t>B</a:t>
            </a:r>
            <a:r>
              <a:rPr lang="en-US" dirty="0" smtClean="0"/>
              <a:t>one </a:t>
            </a:r>
            <a:r>
              <a:rPr lang="en-US" dirty="0"/>
              <a:t>marrow aspirates were </a:t>
            </a:r>
            <a:r>
              <a:rPr lang="en-US" dirty="0" smtClean="0"/>
              <a:t>and </a:t>
            </a:r>
            <a:r>
              <a:rPr lang="en-US" dirty="0"/>
              <a:t>sent for Wright – </a:t>
            </a:r>
            <a:r>
              <a:rPr lang="en-US" dirty="0" err="1"/>
              <a:t>Giemsa</a:t>
            </a:r>
            <a:r>
              <a:rPr lang="en-US" dirty="0"/>
              <a:t> staining along with Prussian blue staining for estimation of iron store</a:t>
            </a:r>
            <a:r>
              <a:rPr lang="en-US" dirty="0" smtClean="0"/>
              <a:t>.</a:t>
            </a:r>
            <a:endParaRPr lang="en-US" dirty="0"/>
          </a:p>
          <a:p>
            <a:pPr>
              <a:lnSpc>
                <a:spcPct val="130000"/>
              </a:lnSpc>
            </a:pPr>
            <a:r>
              <a:rPr lang="en-US" dirty="0"/>
              <a:t>The patients were then started on intravenous iron sucrose ( 300mg dissolved in 250 ml Normal Saline IV infusion over 4 hours on Day 0 and Day 1) along with oral antioxidants. </a:t>
            </a:r>
            <a:endParaRPr lang="en-US" dirty="0" smtClean="0"/>
          </a:p>
          <a:p>
            <a:pPr>
              <a:lnSpc>
                <a:spcPct val="130000"/>
              </a:lnSpc>
            </a:pPr>
            <a:r>
              <a:rPr lang="en-US" dirty="0"/>
              <a:t>After 48 hours, CBC, RET-He and IRF were repeated for each patient. </a:t>
            </a:r>
          </a:p>
          <a:p>
            <a:pPr>
              <a:lnSpc>
                <a:spcPct val="130000"/>
              </a:lnSpc>
            </a:pPr>
            <a:endParaRPr lang="en-US" dirty="0" smtClean="0"/>
          </a:p>
          <a:p>
            <a:endParaRPr lang="en-US" dirty="0"/>
          </a:p>
        </p:txBody>
      </p:sp>
    </p:spTree>
    <p:extLst>
      <p:ext uri="{BB962C8B-B14F-4D97-AF65-F5344CB8AC3E}">
        <p14:creationId xmlns:p14="http://schemas.microsoft.com/office/powerpoint/2010/main" val="356711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Results </a:t>
            </a:r>
            <a:r>
              <a:rPr lang="en-US" dirty="0"/>
              <a:t/>
            </a:r>
            <a:br>
              <a:rPr lang="en-US" dirty="0"/>
            </a:br>
            <a:endParaRPr lang="en-US" dirty="0"/>
          </a:p>
        </p:txBody>
      </p:sp>
      <p:sp>
        <p:nvSpPr>
          <p:cNvPr id="3" name="Content Placeholder 2"/>
          <p:cNvSpPr>
            <a:spLocks noGrp="1"/>
          </p:cNvSpPr>
          <p:nvPr>
            <p:ph idx="1"/>
          </p:nvPr>
        </p:nvSpPr>
        <p:spPr>
          <a:xfrm>
            <a:off x="329231" y="1787510"/>
            <a:ext cx="8434585" cy="4656932"/>
          </a:xfrm>
        </p:spPr>
        <p:txBody>
          <a:bodyPr/>
          <a:lstStyle/>
          <a:p>
            <a:pPr>
              <a:lnSpc>
                <a:spcPct val="140000"/>
              </a:lnSpc>
            </a:pPr>
            <a:r>
              <a:rPr lang="en-US" dirty="0"/>
              <a:t>A total of 144 patients were included in the study. Of these, 42 (29.2%) patients were excluded from final statistical analysis as their bone marrow aspirates were </a:t>
            </a:r>
            <a:r>
              <a:rPr lang="en-US" dirty="0" err="1"/>
              <a:t>aparticulate</a:t>
            </a:r>
            <a:r>
              <a:rPr lang="en-US" dirty="0"/>
              <a:t> and therefore, their iron stores could not be assessed </a:t>
            </a:r>
          </a:p>
          <a:p>
            <a:pPr>
              <a:lnSpc>
                <a:spcPct val="140000"/>
              </a:lnSpc>
            </a:pPr>
            <a:r>
              <a:rPr lang="en-US" dirty="0"/>
              <a:t>From the bone marrow aspirates of remaining 102 patients, Prussian blue stained films were examined and graded</a:t>
            </a:r>
            <a:r>
              <a:rPr lang="en-US" dirty="0" smtClean="0"/>
              <a:t>.</a:t>
            </a:r>
            <a:endParaRPr lang="en-US" dirty="0"/>
          </a:p>
          <a:p>
            <a:pPr>
              <a:lnSpc>
                <a:spcPct val="140000"/>
              </a:lnSpc>
            </a:pPr>
            <a:endParaRPr lang="en-US" dirty="0"/>
          </a:p>
        </p:txBody>
      </p:sp>
    </p:spTree>
    <p:extLst>
      <p:ext uri="{BB962C8B-B14F-4D97-AF65-F5344CB8AC3E}">
        <p14:creationId xmlns:p14="http://schemas.microsoft.com/office/powerpoint/2010/main" val="29137992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1123</TotalTime>
  <Words>1292</Words>
  <Application>Microsoft Macintosh PowerPoint</Application>
  <PresentationFormat>On-screen Show (4:3)</PresentationFormat>
  <Paragraphs>69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Capital</vt:lpstr>
      <vt:lpstr>Reticulocyte Hemoglobin Vis-À-Vis Immature Reticulocyte Fraction, as the earliest Indicator of Response to Therapy in Iron Deficiency Anemia  </vt:lpstr>
      <vt:lpstr>INTRODUCTION</vt:lpstr>
      <vt:lpstr>PowerPoint Presentation</vt:lpstr>
      <vt:lpstr>PowerPoint Presentation</vt:lpstr>
      <vt:lpstr>PowerPoint Presentation</vt:lpstr>
      <vt:lpstr>Materials and Methods  </vt:lpstr>
      <vt:lpstr>PowerPoint Presentation</vt:lpstr>
      <vt:lpstr>PowerPoint Presentation</vt:lpstr>
      <vt:lpstr>Results  </vt:lpstr>
      <vt:lpstr>PowerPoint Presentation</vt:lpstr>
      <vt:lpstr>PowerPoint Presentation</vt:lpstr>
      <vt:lpstr>PowerPoint Presentation</vt:lpstr>
      <vt:lpstr>PowerPoint Presentation</vt:lpstr>
      <vt:lpstr> Discussion  </vt:lpstr>
      <vt:lpstr>PowerPoint Presentation</vt:lpstr>
      <vt:lpstr>PowerPoint Presentation</vt:lpstr>
      <vt:lpstr>PowerPoint Presentation</vt:lpstr>
      <vt:lpstr>PowerPoint Presentation</vt:lpstr>
      <vt:lpstr>Limitations  </vt:lpstr>
      <vt:lpstr>Conclusion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Reticulocyte Hemoglobin Vis-À-Vis Immature Reticulocyte Fraction, as the earliest Indicator of Response to Therapy in Iron Deficiency Anemia  </dc:title>
  <dc:creator>vaishali bhagwat</dc:creator>
  <cp:lastModifiedBy>vaishali bhagwat</cp:lastModifiedBy>
  <cp:revision>6</cp:revision>
  <dcterms:created xsi:type="dcterms:W3CDTF">2018-03-02T10:06:09Z</dcterms:created>
  <dcterms:modified xsi:type="dcterms:W3CDTF">2018-03-04T08:38:17Z</dcterms:modified>
</cp:coreProperties>
</file>