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0" r:id="rId8"/>
    <p:sldId id="263" r:id="rId9"/>
    <p:sldId id="264" r:id="rId10"/>
    <p:sldId id="265" r:id="rId11"/>
    <p:sldId id="261" r:id="rId12"/>
    <p:sldId id="262" r:id="rId13"/>
    <p:sldId id="269" r:id="rId14"/>
    <p:sldId id="266" r:id="rId15"/>
    <p:sldId id="270" r:id="rId16"/>
    <p:sldId id="272" r:id="rId17"/>
    <p:sldId id="268" r:id="rId18"/>
    <p:sldId id="267" r:id="rId19"/>
    <p:sldId id="275" r:id="rId20"/>
    <p:sldId id="271" r:id="rId21"/>
    <p:sldId id="273" r:id="rId22"/>
    <p:sldId id="274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25,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25,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MRI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65542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25" y="764975"/>
            <a:ext cx="7849189" cy="5599615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b="1" u="sng" dirty="0"/>
              <a:t>T1 and T2 </a:t>
            </a:r>
            <a:r>
              <a:rPr lang="en-US" b="1" u="sng" dirty="0" smtClean="0"/>
              <a:t>weighted</a:t>
            </a:r>
          </a:p>
          <a:p>
            <a:r>
              <a:rPr lang="en-US" dirty="0" smtClean="0"/>
              <a:t>T1 Is best to look at brain structure as fat appears very bright and bone marrow contains a lot of fat.</a:t>
            </a:r>
          </a:p>
          <a:p>
            <a:endParaRPr lang="en-US" dirty="0"/>
          </a:p>
          <a:p>
            <a:r>
              <a:rPr lang="en-US" dirty="0" smtClean="0"/>
              <a:t>T2 is ideal to look for tissue edema as water and fluid appear brighter on T2 images</a:t>
            </a:r>
          </a:p>
          <a:p>
            <a:endParaRPr lang="en-US" dirty="0" smtClean="0"/>
          </a:p>
          <a:p>
            <a:r>
              <a:rPr lang="en-US" dirty="0" smtClean="0"/>
              <a:t>Grey matter appears grey in both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3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122" y="642579"/>
            <a:ext cx="8093998" cy="5722011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42199"/>
              </p:ext>
            </p:extLst>
          </p:nvPr>
        </p:nvGraphicFramePr>
        <p:xfrm>
          <a:off x="765026" y="1170698"/>
          <a:ext cx="7206567" cy="487254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73594"/>
                <a:gridCol w="2315267"/>
                <a:gridCol w="1917706"/>
              </a:tblGrid>
              <a:tr h="696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 weighted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 weighted</a:t>
                      </a:r>
                      <a:endParaRPr lang="en-US" dirty="0"/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CSF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white</a:t>
                      </a:r>
                      <a:endParaRPr lang="en-US" dirty="0"/>
                    </a:p>
                  </a:txBody>
                  <a:tcPr/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en-US" dirty="0" smtClean="0"/>
                        <a:t>Cortical bone (calcium)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96078">
                <a:tc>
                  <a:txBody>
                    <a:bodyPr/>
                    <a:lstStyle/>
                    <a:p>
                      <a:r>
                        <a:rPr lang="en-US" dirty="0" smtClean="0"/>
                        <a:t>Flowing blood (flow void)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 </a:t>
                      </a:r>
                      <a:endParaRPr lang="en-US" dirty="0"/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Hemosiderin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Dark </a:t>
                      </a:r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Air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Dark </a:t>
                      </a:r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Tendon/ligament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Dark </a:t>
                      </a:r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White 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Light 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Dark grey</a:t>
                      </a:r>
                    </a:p>
                  </a:txBody>
                  <a:tcPr/>
                </a:tc>
              </a:tr>
              <a:tr h="397759">
                <a:tc>
                  <a:txBody>
                    <a:bodyPr/>
                    <a:lstStyle/>
                    <a:p>
                      <a:r>
                        <a:rPr lang="en-US" dirty="0" smtClean="0"/>
                        <a:t>Grey</a:t>
                      </a:r>
                      <a:r>
                        <a:rPr lang="en-US" baseline="0" dirty="0" smtClean="0"/>
                        <a:t> matter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7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924" y="917970"/>
            <a:ext cx="7803288" cy="5339525"/>
          </a:xfrm>
        </p:spPr>
        <p:txBody>
          <a:bodyPr/>
          <a:lstStyle/>
          <a:p>
            <a:pPr marL="525780" indent="-457200">
              <a:buFont typeface="+mj-lt"/>
              <a:buAutoNum type="arabicPeriod" startAt="2"/>
            </a:pPr>
            <a:r>
              <a:rPr lang="en-US" b="1" u="sng" dirty="0" smtClean="0"/>
              <a:t>FLAIR</a:t>
            </a:r>
          </a:p>
          <a:p>
            <a:r>
              <a:rPr lang="en-US" dirty="0" smtClean="0"/>
              <a:t>Fluid attenuated inversion recovery sequence</a:t>
            </a:r>
          </a:p>
          <a:p>
            <a:r>
              <a:rPr lang="en-US" dirty="0" smtClean="0"/>
              <a:t>It is T2 weighted with suppression of the CSF signal.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It is a good technique for visualization of cerebral </a:t>
            </a:r>
            <a:r>
              <a:rPr lang="en-US" dirty="0" err="1" smtClean="0"/>
              <a:t>oedema</a:t>
            </a:r>
            <a:r>
              <a:rPr lang="en-US" dirty="0" smtClean="0"/>
              <a:t> and periventricular or cortical lesions in conditions such as multiple sclerosis.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65542"/>
              </p:ext>
            </p:extLst>
          </p:nvPr>
        </p:nvGraphicFramePr>
        <p:xfrm>
          <a:off x="1156786" y="3034046"/>
          <a:ext cx="6096000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Oedema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DA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8" y="1524000"/>
            <a:ext cx="8170502" cy="38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3" y="749675"/>
            <a:ext cx="7971593" cy="5676113"/>
          </a:xfrm>
        </p:spPr>
        <p:txBody>
          <a:bodyPr/>
          <a:lstStyle/>
          <a:p>
            <a:pPr marL="525780" indent="-457200">
              <a:buFont typeface="Wingdings" charset="2"/>
              <a:buAutoNum type="arabicPlain" startAt="3"/>
            </a:pPr>
            <a:r>
              <a:rPr lang="en-US" b="1" u="sng" dirty="0" smtClean="0"/>
              <a:t>STIR</a:t>
            </a:r>
          </a:p>
          <a:p>
            <a:r>
              <a:rPr lang="en-US" dirty="0" smtClean="0"/>
              <a:t>Short T1 inversion recovery sequence : is a fat suppression technique.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particularly useful for suppressing the signal from normal adipose tissue to help reduce </a:t>
            </a:r>
            <a:r>
              <a:rPr lang="en-US" dirty="0" err="1"/>
              <a:t>artefacts</a:t>
            </a:r>
            <a:r>
              <a:rPr lang="en-US" dirty="0"/>
              <a:t> and improve </a:t>
            </a:r>
            <a:r>
              <a:rPr lang="en-US" dirty="0" err="1"/>
              <a:t>visualisation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STIR sequencing is also very useful for looking at structures such as the adrenal glands, bone marrow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: bone marrow </a:t>
            </a:r>
            <a:r>
              <a:rPr lang="en-US" dirty="0" err="1" smtClean="0"/>
              <a:t>oedema</a:t>
            </a:r>
            <a:r>
              <a:rPr lang="en-US" dirty="0" smtClean="0"/>
              <a:t> in occult fractures) and </a:t>
            </a:r>
            <a:r>
              <a:rPr lang="en-US" dirty="0"/>
              <a:t>fatty </a:t>
            </a:r>
            <a:r>
              <a:rPr lang="en-US" dirty="0" err="1"/>
              <a:t>tumours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7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27" y="935961"/>
            <a:ext cx="7242368" cy="54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24" y="703778"/>
            <a:ext cx="7818588" cy="5706712"/>
          </a:xfrm>
        </p:spPr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Proton-density weighted image :</a:t>
            </a:r>
          </a:p>
          <a:p>
            <a:r>
              <a:rPr lang="en-US" dirty="0" smtClean="0"/>
              <a:t>Tissue with highest density of protons will appear the brightest</a:t>
            </a:r>
          </a:p>
          <a:p>
            <a:r>
              <a:rPr lang="en-US" dirty="0"/>
              <a:t>Fluids normally appear as grayish white, almost similar appearance as the fat in the body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Useful for TMJ imaging, brain imaging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08" y="3518949"/>
            <a:ext cx="6112430" cy="26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0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26" y="917970"/>
            <a:ext cx="7589080" cy="5155931"/>
          </a:xfrm>
        </p:spPr>
        <p:txBody>
          <a:bodyPr/>
          <a:lstStyle/>
          <a:p>
            <a:pPr marL="525780" indent="-457200">
              <a:buFont typeface="+mj-lt"/>
              <a:buAutoNum type="arabicPeriod" startAt="6"/>
            </a:pPr>
            <a:r>
              <a:rPr lang="en-US" b="1" u="sng" dirty="0" smtClean="0"/>
              <a:t>Diffusion Tensor Imaging</a:t>
            </a:r>
          </a:p>
          <a:p>
            <a:pPr marL="68580" indent="0">
              <a:buNone/>
            </a:pPr>
            <a:r>
              <a:rPr lang="en-US" dirty="0" smtClean="0"/>
              <a:t>Used to view white matter tracts :</a:t>
            </a:r>
          </a:p>
          <a:p>
            <a:r>
              <a:rPr lang="en-US" dirty="0" smtClean="0"/>
              <a:t>Association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Projection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err="1" smtClean="0"/>
              <a:t>Commisural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Subcortical </a:t>
            </a:r>
            <a:r>
              <a:rPr lang="en-US" dirty="0" err="1" smtClean="0"/>
              <a:t>fibres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36" y="3014002"/>
            <a:ext cx="4972684" cy="35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27" y="764976"/>
            <a:ext cx="7879789" cy="5630214"/>
          </a:xfrm>
        </p:spPr>
        <p:txBody>
          <a:bodyPr/>
          <a:lstStyle/>
          <a:p>
            <a:pPr marL="525780" indent="-457200">
              <a:buFont typeface="+mj-lt"/>
              <a:buAutoNum type="arabicPeriod" startAt="5"/>
            </a:pPr>
            <a:r>
              <a:rPr lang="en-US" b="1" u="sng" dirty="0" smtClean="0"/>
              <a:t>Diffusion weighted MRI</a:t>
            </a:r>
          </a:p>
          <a:p>
            <a:r>
              <a:rPr lang="en-US" dirty="0" smtClean="0"/>
              <a:t>Diffusion is movement of molecules from area of high concentration to low concentration.</a:t>
            </a:r>
          </a:p>
          <a:p>
            <a:r>
              <a:rPr lang="en-US" dirty="0" smtClean="0"/>
              <a:t>In human body, water molecules behave in anisotropic fashion , </a:t>
            </a:r>
            <a:r>
              <a:rPr lang="en-US" dirty="0" err="1" smtClean="0"/>
              <a:t>i.e</a:t>
            </a:r>
            <a:r>
              <a:rPr lang="en-US" dirty="0" smtClean="0"/>
              <a:t> they are direction dependent.</a:t>
            </a:r>
          </a:p>
          <a:p>
            <a:r>
              <a:rPr lang="en-US" dirty="0" smtClean="0"/>
              <a:t>This principle is used to detect direction nerve </a:t>
            </a:r>
            <a:r>
              <a:rPr lang="en-US" dirty="0" err="1" smtClean="0"/>
              <a:t>fibres</a:t>
            </a:r>
            <a:r>
              <a:rPr lang="en-US" dirty="0" smtClean="0"/>
              <a:t> in brain especially of white matter.</a:t>
            </a:r>
          </a:p>
          <a:p>
            <a:r>
              <a:rPr lang="en-US" dirty="0" smtClean="0"/>
              <a:t>Used as part of diffusion – tensor imaging as different pulse sequences can be used.</a:t>
            </a:r>
          </a:p>
          <a:p>
            <a:r>
              <a:rPr lang="en-US" dirty="0" smtClean="0"/>
              <a:t>Brain infarct can be detected earliest by DWI, within 3-30 min of onset.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18" y="780274"/>
            <a:ext cx="8185802" cy="5706713"/>
          </a:xfrm>
        </p:spPr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Functional MRI</a:t>
            </a:r>
          </a:p>
          <a:p>
            <a:r>
              <a:rPr lang="en-US" sz="2200" dirty="0" smtClean="0"/>
              <a:t>Used to obtain functional information by visualizing cortical activity.</a:t>
            </a:r>
          </a:p>
          <a:p>
            <a:r>
              <a:rPr lang="en-US" sz="2200" dirty="0" smtClean="0"/>
              <a:t>Detect subtle alterations in blood flow in response to stimuli or actions.</a:t>
            </a:r>
          </a:p>
          <a:p>
            <a:r>
              <a:rPr lang="en-US" sz="2200" dirty="0" smtClean="0"/>
              <a:t>Typically used in pre-surgical patients to map eloquent areas or for research.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20" y="3413587"/>
            <a:ext cx="6210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26" y="719076"/>
            <a:ext cx="8032796" cy="5691414"/>
          </a:xfrm>
        </p:spPr>
        <p:txBody>
          <a:bodyPr/>
          <a:lstStyle/>
          <a:p>
            <a:r>
              <a:rPr lang="en-US" dirty="0" smtClean="0"/>
              <a:t>Magnetic resonance imaging is a technique which uses strong magnetic fields and radiofrequency waves to generate images of organs of the body.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70" y="2310224"/>
            <a:ext cx="5350416" cy="41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29" y="581381"/>
            <a:ext cx="7726785" cy="5829109"/>
          </a:xfrm>
        </p:spPr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MR Angiography and Venography :</a:t>
            </a:r>
          </a:p>
          <a:p>
            <a:r>
              <a:rPr lang="en-US" dirty="0" smtClean="0"/>
              <a:t>Used for evaluation of arteries and veins respectively.</a:t>
            </a:r>
          </a:p>
          <a:p>
            <a:r>
              <a:rPr lang="en-US" dirty="0" smtClean="0"/>
              <a:t>Gadolinium is used as a paramagnetic contrast agent.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90" y="2278034"/>
            <a:ext cx="4987984" cy="412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52" y="1058273"/>
            <a:ext cx="7020444" cy="48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17" y="367188"/>
            <a:ext cx="8247003" cy="6089200"/>
          </a:xfrm>
        </p:spPr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MR Spectroscopy : </a:t>
            </a:r>
          </a:p>
          <a:p>
            <a:pPr marL="68580" indent="0">
              <a:buNone/>
            </a:pPr>
            <a:r>
              <a:rPr lang="en-US" dirty="0" smtClean="0"/>
              <a:t>It is a series of tests added to the MRI scan to measure the chemical metabolism of a suspected lesions.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36" t="11659" b="5176"/>
          <a:stretch/>
        </p:blipFill>
        <p:spPr>
          <a:xfrm>
            <a:off x="1560656" y="1897138"/>
            <a:ext cx="5600771" cy="39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8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21" y="397788"/>
            <a:ext cx="7589079" cy="6043300"/>
          </a:xfrm>
        </p:spPr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MRCP :</a:t>
            </a:r>
          </a:p>
          <a:p>
            <a:r>
              <a:rPr lang="en-US" dirty="0" smtClean="0"/>
              <a:t>Provides detailed imaging of </a:t>
            </a:r>
            <a:r>
              <a:rPr lang="en-US" dirty="0" err="1" smtClean="0"/>
              <a:t>hepatobiliary</a:t>
            </a:r>
            <a:r>
              <a:rPr lang="en-US" dirty="0" smtClean="0"/>
              <a:t> and pancreatic system.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53" y="1991285"/>
            <a:ext cx="5806785" cy="42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18" y="443685"/>
            <a:ext cx="8093999" cy="5982103"/>
          </a:xfrm>
        </p:spPr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Cardiac MRI :</a:t>
            </a:r>
          </a:p>
          <a:p>
            <a:pPr marL="68580" indent="0">
              <a:buNone/>
            </a:pPr>
            <a:r>
              <a:rPr lang="en-US" dirty="0" smtClean="0"/>
              <a:t>non-invasive assessment of structure and function of heart and help quantify </a:t>
            </a:r>
            <a:r>
              <a:rPr lang="en-US" dirty="0" err="1" smtClean="0"/>
              <a:t>bloos</a:t>
            </a:r>
            <a:r>
              <a:rPr lang="en-US" dirty="0" smtClean="0"/>
              <a:t> flow through the valves.</a:t>
            </a:r>
          </a:p>
          <a:p>
            <a:pPr marL="68580" indent="0">
              <a:buNone/>
            </a:pPr>
            <a:r>
              <a:rPr lang="en-US" dirty="0" smtClean="0"/>
              <a:t>ECG gating and high temporal resolution protocols.</a:t>
            </a:r>
          </a:p>
          <a:p>
            <a:pPr marL="68580" indent="0">
              <a:buNone/>
            </a:pP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37" y="2729763"/>
            <a:ext cx="7056052" cy="33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9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30" y="719076"/>
            <a:ext cx="7818589" cy="5691414"/>
          </a:xfrm>
        </p:spPr>
        <p:txBody>
          <a:bodyPr/>
          <a:lstStyle/>
          <a:p>
            <a:r>
              <a:rPr lang="en-US" dirty="0" smtClean="0"/>
              <a:t>Interventional Radiology :</a:t>
            </a:r>
          </a:p>
          <a:p>
            <a:r>
              <a:rPr lang="en-US" dirty="0" smtClean="0"/>
              <a:t>It finds </a:t>
            </a:r>
            <a:r>
              <a:rPr lang="en-US" dirty="0"/>
              <a:t>great use in biopsies of suspected lesions, to remove tissues non-invasively (thermal ablation), various heart </a:t>
            </a:r>
            <a:r>
              <a:rPr lang="en-US" dirty="0" smtClean="0"/>
              <a:t>procedures.</a:t>
            </a:r>
          </a:p>
        </p:txBody>
      </p:sp>
    </p:spTree>
    <p:extLst>
      <p:ext uri="{BB962C8B-B14F-4D97-AF65-F5344CB8AC3E}">
        <p14:creationId xmlns:p14="http://schemas.microsoft.com/office/powerpoint/2010/main" val="341522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21" y="734376"/>
            <a:ext cx="8063397" cy="5706713"/>
          </a:xfrm>
        </p:spPr>
        <p:txBody>
          <a:bodyPr>
            <a:normAutofit/>
          </a:bodyPr>
          <a:lstStyle/>
          <a:p>
            <a:r>
              <a:rPr lang="en-US" dirty="0" smtClean="0"/>
              <a:t>The human body contains hydrogen ions which when exposed to a magnetic field are aligned accordingly.</a:t>
            </a:r>
          </a:p>
          <a:p>
            <a:r>
              <a:rPr lang="en-US" dirty="0" smtClean="0"/>
              <a:t>When a radiofrequency pulse (high frequency, low energy electromagnetic wave) is generated the ions are excited and aligned in a different direction</a:t>
            </a:r>
          </a:p>
          <a:p>
            <a:r>
              <a:rPr lang="en-US" dirty="0" smtClean="0"/>
              <a:t>When the RF pulse turned off, they go back to their original position – Relaxation time</a:t>
            </a:r>
          </a:p>
          <a:p>
            <a:r>
              <a:rPr lang="en-US" dirty="0" smtClean="0"/>
              <a:t>This is the basis of MRI</a:t>
            </a:r>
          </a:p>
          <a:p>
            <a:r>
              <a:rPr lang="en-US" dirty="0" smtClean="0"/>
              <a:t>Thus time to excite depends on the RF pulse</a:t>
            </a:r>
          </a:p>
          <a:p>
            <a:r>
              <a:rPr lang="en-US" dirty="0" smtClean="0"/>
              <a:t>Time to relax depends on the tissue (ions)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2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0" y="1112326"/>
            <a:ext cx="7207145" cy="52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6167" y="23209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16168" y="856772"/>
            <a:ext cx="8259252" cy="5614916"/>
          </a:xfrm>
        </p:spPr>
        <p:txBody>
          <a:bodyPr>
            <a:normAutofit/>
          </a:bodyPr>
          <a:lstStyle/>
          <a:p>
            <a:r>
              <a:rPr lang="en-US" dirty="0"/>
              <a:t>They do not involve exposure to radiation, so they can be safely used </a:t>
            </a:r>
            <a:r>
              <a:rPr lang="en-US" dirty="0" smtClean="0"/>
              <a:t>in pregnant </a:t>
            </a:r>
            <a:r>
              <a:rPr lang="en-US" dirty="0"/>
              <a:t>women and babies,</a:t>
            </a:r>
          </a:p>
          <a:p>
            <a:r>
              <a:rPr lang="en-US" dirty="0"/>
              <a:t>They are particularly useful for showing soft tissue structures, such as ligaments and cartilage, and organs such as the brain, heart, and eyes</a:t>
            </a:r>
          </a:p>
          <a:p>
            <a:r>
              <a:rPr lang="en-US" dirty="0"/>
              <a:t>They can provide information about how the blood moves through certain organs and blood vessels, allowing problems with blood circulation, such as blockages, to be identified.</a:t>
            </a:r>
          </a:p>
          <a:p>
            <a:r>
              <a:rPr lang="en-US" dirty="0"/>
              <a:t>MRI scans </a:t>
            </a:r>
            <a:r>
              <a:rPr lang="en-US" dirty="0" smtClean="0"/>
              <a:t>can: show </a:t>
            </a:r>
            <a:r>
              <a:rPr lang="en-US" dirty="0"/>
              <a:t>swelling and inflammation</a:t>
            </a:r>
          </a:p>
          <a:p>
            <a:r>
              <a:rPr lang="en-US" dirty="0" smtClean="0"/>
              <a:t>Can show </a:t>
            </a:r>
            <a:r>
              <a:rPr lang="en-US" dirty="0"/>
              <a:t>both three-dimensional and cross-section images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167" y="262689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6168" y="810874"/>
            <a:ext cx="8305154" cy="5706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Bore is small, hence, some </a:t>
            </a:r>
            <a:r>
              <a:rPr lang="en-US" dirty="0" err="1"/>
              <a:t>patientscan</a:t>
            </a:r>
            <a:r>
              <a:rPr lang="en-US" dirty="0"/>
              <a:t> have claustrophobia and have difficulty in cooperating. Some obese patients cannot be examined.</a:t>
            </a:r>
          </a:p>
          <a:p>
            <a:r>
              <a:rPr lang="en-US" dirty="0"/>
              <a:t>Acutely ill patients, may not remain still.</a:t>
            </a:r>
          </a:p>
          <a:p>
            <a:r>
              <a:rPr lang="en-US" dirty="0"/>
              <a:t>slow compared with other imaging modalities.</a:t>
            </a:r>
          </a:p>
          <a:p>
            <a:r>
              <a:rPr lang="en-US" dirty="0"/>
              <a:t>Patients with pacemakers and certain ferromagnetic appliances cannot be studied.</a:t>
            </a:r>
          </a:p>
          <a:p>
            <a:r>
              <a:rPr lang="en-US" dirty="0"/>
              <a:t>MRI units require careful siting and shielding.</a:t>
            </a:r>
          </a:p>
          <a:p>
            <a:r>
              <a:rPr lang="en-US" dirty="0"/>
              <a:t>Greater technological expertise is required </a:t>
            </a:r>
          </a:p>
          <a:p>
            <a:r>
              <a:rPr lang="en-US" dirty="0"/>
              <a:t>MRI equipment is expensive to purchase, maintain, and operate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unsuitable </a:t>
            </a:r>
            <a:r>
              <a:rPr lang="en-US" dirty="0"/>
              <a:t>for investigating problems such as mouth </a:t>
            </a:r>
            <a:r>
              <a:rPr lang="en-US" dirty="0" err="1"/>
              <a:t>tumours</a:t>
            </a:r>
            <a:r>
              <a:rPr lang="en-US" dirty="0"/>
              <a:t> because coughing, or swallowing, can make the images that are produced less clear.</a:t>
            </a:r>
          </a:p>
          <a:p>
            <a:r>
              <a:rPr lang="en-US" dirty="0"/>
              <a:t>Bone and calcium do not show up on an MRI scan. </a:t>
            </a:r>
            <a:r>
              <a:rPr lang="en-US" dirty="0" err="1" smtClean="0"/>
              <a:t>Sotissue</a:t>
            </a:r>
            <a:r>
              <a:rPr lang="en-US" dirty="0" smtClean="0"/>
              <a:t> </a:t>
            </a:r>
            <a:r>
              <a:rPr lang="en-US" dirty="0"/>
              <a:t>calcification, a feature of a number of diseases such as osteoporosis, cannot be detected using MRI scanning.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TYPES OF MRI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5006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4319" y="749675"/>
            <a:ext cx="3987954" cy="5660815"/>
          </a:xfrm>
        </p:spPr>
        <p:txBody>
          <a:bodyPr/>
          <a:lstStyle/>
          <a:p>
            <a:r>
              <a:rPr lang="en-US" dirty="0" smtClean="0"/>
              <a:t>T1 weighted</a:t>
            </a:r>
          </a:p>
          <a:p>
            <a:r>
              <a:rPr lang="en-US" dirty="0" smtClean="0"/>
              <a:t>T2 weighted</a:t>
            </a:r>
          </a:p>
          <a:p>
            <a:r>
              <a:rPr lang="en-US" dirty="0" smtClean="0"/>
              <a:t>FLAIR</a:t>
            </a:r>
          </a:p>
          <a:p>
            <a:r>
              <a:rPr lang="en-US" dirty="0" smtClean="0"/>
              <a:t>STIR</a:t>
            </a:r>
          </a:p>
          <a:p>
            <a:r>
              <a:rPr lang="en-US" dirty="0" smtClean="0"/>
              <a:t>Proton-density weighted image</a:t>
            </a:r>
          </a:p>
          <a:p>
            <a:r>
              <a:rPr lang="en-US" dirty="0" smtClean="0"/>
              <a:t>Diffusion- weighted</a:t>
            </a:r>
          </a:p>
          <a:p>
            <a:r>
              <a:rPr lang="en-US" dirty="0" smtClean="0"/>
              <a:t>MR </a:t>
            </a:r>
            <a:r>
              <a:rPr lang="en-US" dirty="0"/>
              <a:t>Angiography</a:t>
            </a:r>
          </a:p>
          <a:p>
            <a:r>
              <a:rPr lang="en-US" dirty="0"/>
              <a:t>MR </a:t>
            </a:r>
            <a:r>
              <a:rPr lang="en-US" dirty="0" smtClean="0"/>
              <a:t>Venography</a:t>
            </a:r>
          </a:p>
          <a:p>
            <a:r>
              <a:rPr lang="en-US" dirty="0"/>
              <a:t>Functional MRI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5152" y="749674"/>
            <a:ext cx="3923164" cy="5660815"/>
          </a:xfrm>
        </p:spPr>
        <p:txBody>
          <a:bodyPr/>
          <a:lstStyle/>
          <a:p>
            <a:r>
              <a:rPr lang="en-US" dirty="0" smtClean="0"/>
              <a:t>MR </a:t>
            </a:r>
            <a:r>
              <a:rPr lang="en-US" dirty="0" err="1" smtClean="0"/>
              <a:t>arthrograms</a:t>
            </a:r>
            <a:endParaRPr lang="en-US" dirty="0" smtClean="0"/>
          </a:p>
          <a:p>
            <a:r>
              <a:rPr lang="en-US" dirty="0" smtClean="0"/>
              <a:t>MR spectroscopy</a:t>
            </a:r>
          </a:p>
          <a:p>
            <a:r>
              <a:rPr lang="en-US" dirty="0" smtClean="0"/>
              <a:t>MRCP</a:t>
            </a:r>
          </a:p>
          <a:p>
            <a:r>
              <a:rPr lang="en-US" dirty="0" smtClean="0"/>
              <a:t>Cardiac MRI</a:t>
            </a:r>
          </a:p>
          <a:p>
            <a:r>
              <a:rPr lang="en-US" dirty="0" smtClean="0"/>
              <a:t>Breast MRI</a:t>
            </a:r>
          </a:p>
          <a:p>
            <a:r>
              <a:rPr lang="en-US" dirty="0" err="1" smtClean="0"/>
              <a:t>Foetal</a:t>
            </a:r>
            <a:r>
              <a:rPr lang="en-US" dirty="0" smtClean="0"/>
              <a:t> MRI</a:t>
            </a:r>
          </a:p>
          <a:p>
            <a:r>
              <a:rPr lang="en-US" dirty="0" smtClean="0"/>
              <a:t>Interventional 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0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0219" y="611980"/>
            <a:ext cx="7879791" cy="5783210"/>
          </a:xfrm>
        </p:spPr>
        <p:txBody>
          <a:bodyPr/>
          <a:lstStyle/>
          <a:p>
            <a:r>
              <a:rPr lang="en-US" dirty="0"/>
              <a:t>On normal MRIs (proton density or PD weighted), the greater the hydrogen content, the brighter the image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T1 </a:t>
            </a:r>
            <a:r>
              <a:rPr lang="en-US" dirty="0"/>
              <a:t>is </a:t>
            </a:r>
            <a:r>
              <a:rPr lang="en-US" dirty="0" smtClean="0"/>
              <a:t>when the machine is programmed </a:t>
            </a:r>
            <a:r>
              <a:rPr lang="en-US" dirty="0"/>
              <a:t>to only look at the longitudinal movement of protons. T1 images are usually used to look at normal anatomical details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T2 is the transverse movement of protons and is usually used to look at pathology because most tissues involved in disease tend to have a higher water content than normal</a:t>
            </a:r>
          </a:p>
        </p:txBody>
      </p:sp>
    </p:spTree>
    <p:extLst>
      <p:ext uri="{BB962C8B-B14F-4D97-AF65-F5344CB8AC3E}">
        <p14:creationId xmlns:p14="http://schemas.microsoft.com/office/powerpoint/2010/main" val="1066499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3129</TotalTime>
  <Words>971</Words>
  <Application>Microsoft Macintosh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MRI</vt:lpstr>
      <vt:lpstr>PowerPoint Presentation</vt:lpstr>
      <vt:lpstr>PowerPoint Presentation</vt:lpstr>
      <vt:lpstr>PowerPoint Presentation</vt:lpstr>
      <vt:lpstr>ADVANTAGES </vt:lpstr>
      <vt:lpstr>DISADVANTAGES </vt:lpstr>
      <vt:lpstr>TYPES OF 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</dc:title>
  <dc:creator>vaishali bhagwat</dc:creator>
  <cp:lastModifiedBy>vaishali bhagwat</cp:lastModifiedBy>
  <cp:revision>21</cp:revision>
  <dcterms:created xsi:type="dcterms:W3CDTF">2018-04-19T19:00:04Z</dcterms:created>
  <dcterms:modified xsi:type="dcterms:W3CDTF">2018-04-25T03:23:27Z</dcterms:modified>
</cp:coreProperties>
</file>