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b="def" i="def"/>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ph type="sldImg"/>
          </p:nvPr>
        </p:nvSpPr>
        <p:spPr>
          <a:xfrm>
            <a:off x="1143000" y="685800"/>
            <a:ext cx="4572000" cy="3429000"/>
          </a:xfrm>
          <a:prstGeom prst="rect">
            <a:avLst/>
          </a:prstGeom>
        </p:spPr>
        <p:txBody>
          <a:bodyPr/>
          <a:lstStyle/>
          <a:p>
            <a:pPr lvl="0"/>
          </a:p>
        </p:txBody>
      </p:sp>
      <p:sp>
        <p:nvSpPr>
          <p:cNvPr id="41" name="Shape 4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0" name="Shape 10"/>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 name="Shape 17"/>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20" name="Shape 20"/>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 name="Shape 24"/>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7" name="Shape 27"/>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endParaRPr sz="3600">
              <a:solidFill>
                <a:srgbClr val="414141"/>
              </a:solidFill>
            </a:endParaRPr>
          </a:p>
          <a:p>
            <a:pPr lvl="1">
              <a:defRPr sz="1800">
                <a:solidFill>
                  <a:srgbClr val="000000"/>
                </a:solidFill>
              </a:defRPr>
            </a:pPr>
            <a:r>
              <a:rPr sz="3600">
                <a:solidFill>
                  <a:srgbClr val="414141"/>
                </a:solidFill>
              </a:rPr>
              <a:t>Body Level Two</a:t>
            </a:r>
            <a:endParaRPr sz="3600">
              <a:solidFill>
                <a:srgbClr val="414141"/>
              </a:solidFill>
            </a:endParaRPr>
          </a:p>
          <a:p>
            <a:pPr lvl="2">
              <a:defRPr sz="1800">
                <a:solidFill>
                  <a:srgbClr val="000000"/>
                </a:solidFill>
              </a:defRPr>
            </a:pPr>
            <a:r>
              <a:rPr sz="3600">
                <a:solidFill>
                  <a:srgbClr val="414141"/>
                </a:solidFill>
              </a:rPr>
              <a:t>Body Level Three</a:t>
            </a:r>
            <a:endParaRPr sz="3600">
              <a:solidFill>
                <a:srgbClr val="414141"/>
              </a:solidFill>
            </a:endParaRPr>
          </a:p>
          <a:p>
            <a:pPr lvl="3">
              <a:defRPr sz="1800">
                <a:solidFill>
                  <a:srgbClr val="000000"/>
                </a:solidFill>
              </a:defRPr>
            </a:pPr>
            <a:r>
              <a:rPr sz="3600">
                <a:solidFill>
                  <a:srgbClr val="414141"/>
                </a:solidFill>
              </a:rPr>
              <a:t>Body Level Four</a:t>
            </a:r>
            <a:endParaRPr sz="3600">
              <a:solidFill>
                <a:srgbClr val="414141"/>
              </a:solidFill>
            </a:endParaRPr>
          </a:p>
          <a:p>
            <a:pPr lvl="4">
              <a:defRPr sz="1800">
                <a:solidFill>
                  <a:srgbClr val="000000"/>
                </a:solidFill>
              </a:defRPr>
            </a:pPr>
            <a:r>
              <a:rPr sz="3600">
                <a:solidFill>
                  <a:srgbClr val="414141"/>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endParaRPr sz="3000">
              <a:solidFill>
                <a:srgbClr val="414141"/>
              </a:solidFill>
            </a:endParaRPr>
          </a:p>
          <a:p>
            <a:pPr lvl="1">
              <a:defRPr sz="1800">
                <a:solidFill>
                  <a:srgbClr val="000000"/>
                </a:solidFill>
              </a:defRPr>
            </a:pPr>
            <a:r>
              <a:rPr sz="3000">
                <a:solidFill>
                  <a:srgbClr val="414141"/>
                </a:solidFill>
              </a:rPr>
              <a:t>Body Level Two</a:t>
            </a:r>
            <a:endParaRPr sz="3000">
              <a:solidFill>
                <a:srgbClr val="414141"/>
              </a:solidFill>
            </a:endParaRPr>
          </a:p>
          <a:p>
            <a:pPr lvl="2">
              <a:defRPr sz="1800">
                <a:solidFill>
                  <a:srgbClr val="000000"/>
                </a:solidFill>
              </a:defRPr>
            </a:pPr>
            <a:r>
              <a:rPr sz="3000">
                <a:solidFill>
                  <a:srgbClr val="414141"/>
                </a:solidFill>
              </a:rPr>
              <a:t>Body Level Three</a:t>
            </a:r>
            <a:endParaRPr sz="3000">
              <a:solidFill>
                <a:srgbClr val="414141"/>
              </a:solidFill>
            </a:endParaRPr>
          </a:p>
          <a:p>
            <a:pPr lvl="3">
              <a:defRPr sz="1800">
                <a:solidFill>
                  <a:srgbClr val="000000"/>
                </a:solidFill>
              </a:defRPr>
            </a:pPr>
            <a:r>
              <a:rPr sz="3000">
                <a:solidFill>
                  <a:srgbClr val="414141"/>
                </a:solidFill>
              </a:rPr>
              <a:t>Body Level Four</a:t>
            </a:r>
            <a:endParaRPr sz="3000">
              <a:solidFill>
                <a:srgbClr val="414141"/>
              </a:solidFill>
            </a:endParaRPr>
          </a:p>
          <a:p>
            <a:pPr lvl="4">
              <a:defRPr sz="1800">
                <a:solidFill>
                  <a:srgbClr val="000000"/>
                </a:solidFill>
              </a:defRPr>
            </a:pPr>
            <a:r>
              <a:rPr sz="3000">
                <a:solidFill>
                  <a:srgbClr val="414141"/>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35" name="Shape 35"/>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endParaRPr sz="3600">
              <a:solidFill>
                <a:srgbClr val="414141"/>
              </a:solidFill>
            </a:endParaRPr>
          </a:p>
          <a:p>
            <a:pPr lvl="1">
              <a:defRPr sz="1800">
                <a:solidFill>
                  <a:srgbClr val="000000"/>
                </a:solidFill>
              </a:defRPr>
            </a:pPr>
            <a:r>
              <a:rPr sz="3600">
                <a:solidFill>
                  <a:srgbClr val="414141"/>
                </a:solidFill>
              </a:rPr>
              <a:t>Body Level Two</a:t>
            </a:r>
            <a:endParaRPr sz="3600">
              <a:solidFill>
                <a:srgbClr val="414141"/>
              </a:solidFill>
            </a:endParaRPr>
          </a:p>
          <a:p>
            <a:pPr lvl="2">
              <a:defRPr sz="1800">
                <a:solidFill>
                  <a:srgbClr val="000000"/>
                </a:solidFill>
              </a:defRPr>
            </a:pPr>
            <a:r>
              <a:rPr sz="3600">
                <a:solidFill>
                  <a:srgbClr val="414141"/>
                </a:solidFill>
              </a:rPr>
              <a:t>Body Level Three</a:t>
            </a:r>
            <a:endParaRPr sz="3600">
              <a:solidFill>
                <a:srgbClr val="414141"/>
              </a:solidFill>
            </a:endParaRPr>
          </a:p>
          <a:p>
            <a:pPr lvl="3">
              <a:defRPr sz="1800">
                <a:solidFill>
                  <a:srgbClr val="000000"/>
                </a:solidFill>
              </a:defRPr>
            </a:pPr>
            <a:r>
              <a:rPr sz="3600">
                <a:solidFill>
                  <a:srgbClr val="414141"/>
                </a:solidFill>
              </a:rPr>
              <a:t>Body Level Four</a:t>
            </a:r>
            <a:endParaRPr sz="3600">
              <a:solidFill>
                <a:srgbClr val="414141"/>
              </a:solidFill>
            </a:endParaRPr>
          </a:p>
          <a:p>
            <a:pPr lvl="4">
              <a:defRPr sz="1800">
                <a:solidFill>
                  <a:srgbClr val="000000"/>
                </a:solidFill>
              </a:defRPr>
            </a:pPr>
            <a:r>
              <a:rPr sz="3600">
                <a:solidFill>
                  <a:srgbClr val="414141"/>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 name="Shape 4"/>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000">
                <a:solidFill>
                  <a:srgbClr val="D93E2B"/>
                </a:solidFill>
              </a:rPr>
              <a:t>Title Text</a:t>
            </a:r>
          </a:p>
        </p:txBody>
      </p:sp>
      <p:sp>
        <p:nvSpPr>
          <p:cNvPr id="5" name="Shape 5"/>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600">
                <a:solidFill>
                  <a:srgbClr val="414141"/>
                </a:solidFill>
              </a:rPr>
              <a:t>Body Level One</a:t>
            </a:r>
            <a:endParaRPr sz="3600">
              <a:solidFill>
                <a:srgbClr val="414141"/>
              </a:solidFill>
            </a:endParaRPr>
          </a:p>
          <a:p>
            <a:pPr lvl="1">
              <a:defRPr sz="1800">
                <a:solidFill>
                  <a:srgbClr val="000000"/>
                </a:solidFill>
              </a:defRPr>
            </a:pPr>
            <a:r>
              <a:rPr sz="3600">
                <a:solidFill>
                  <a:srgbClr val="414141"/>
                </a:solidFill>
              </a:rPr>
              <a:t>Body Level Two</a:t>
            </a:r>
            <a:endParaRPr sz="3600">
              <a:solidFill>
                <a:srgbClr val="414141"/>
              </a:solidFill>
            </a:endParaRPr>
          </a:p>
          <a:p>
            <a:pPr lvl="2">
              <a:defRPr sz="1800">
                <a:solidFill>
                  <a:srgbClr val="000000"/>
                </a:solidFill>
              </a:defRPr>
            </a:pPr>
            <a:r>
              <a:rPr sz="3600">
                <a:solidFill>
                  <a:srgbClr val="414141"/>
                </a:solidFill>
              </a:rPr>
              <a:t>Body Level Three</a:t>
            </a:r>
            <a:endParaRPr sz="3600">
              <a:solidFill>
                <a:srgbClr val="414141"/>
              </a:solidFill>
            </a:endParaRPr>
          </a:p>
          <a:p>
            <a:pPr lvl="3">
              <a:defRPr sz="1800">
                <a:solidFill>
                  <a:srgbClr val="000000"/>
                </a:solidFill>
              </a:defRPr>
            </a:pPr>
            <a:r>
              <a:rPr sz="3600">
                <a:solidFill>
                  <a:srgbClr val="414141"/>
                </a:solidFill>
              </a:rPr>
              <a:t>Body Level Four</a:t>
            </a:r>
            <a:endParaRPr sz="3600">
              <a:solidFill>
                <a:srgbClr val="414141"/>
              </a:solidFill>
            </a:endParaRP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nvSpPr>
        <p:spPr>
          <a:xfrm>
            <a:off x="508000" y="3505200"/>
            <a:ext cx="7200900" cy="508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10000"/>
              </a:lnSpc>
              <a:defRPr i="1"/>
            </a:lvl1pPr>
          </a:lstStyle>
          <a:p>
            <a:pPr lvl="0">
              <a:defRPr i="0" sz="1800">
                <a:solidFill>
                  <a:srgbClr val="000000"/>
                </a:solidFill>
              </a:defRPr>
            </a:pPr>
            <a:r>
              <a:rPr i="1" sz="2400">
                <a:solidFill>
                  <a:srgbClr val="414141"/>
                </a:solidFill>
              </a:rPr>
              <a:t>Lorem Ipsum Dolor</a:t>
            </a:r>
          </a:p>
        </p:txBody>
      </p:sp>
      <p:sp>
        <p:nvSpPr>
          <p:cNvPr id="44" name="Shape 44"/>
          <p:cNvSpPr/>
          <p:nvPr>
            <p:ph type="title"/>
          </p:nvPr>
        </p:nvSpPr>
        <p:spPr>
          <a:prstGeom prst="rect">
            <a:avLst/>
          </a:prstGeom>
        </p:spPr>
        <p:txBody>
          <a:bodyPr/>
          <a:lstStyle>
            <a:lvl1pPr defTabSz="403097">
              <a:spcBef>
                <a:spcPts val="1100"/>
              </a:spcBef>
              <a:defRPr sz="4830"/>
            </a:lvl1pPr>
          </a:lstStyle>
          <a:p>
            <a:pPr lvl="0">
              <a:defRPr sz="1800">
                <a:solidFill>
                  <a:srgbClr val="000000"/>
                </a:solidFill>
              </a:defRPr>
            </a:pPr>
            <a:r>
              <a:rPr sz="4830">
                <a:solidFill>
                  <a:srgbClr val="D93E2B"/>
                </a:solidFill>
              </a:rPr>
              <a:t>Multiple myeloma: 2018 update on diagnosis, risk‐stratification, and management</a:t>
            </a:r>
          </a:p>
        </p:txBody>
      </p:sp>
      <p:sp>
        <p:nvSpPr>
          <p:cNvPr id="45" name="Shape 45"/>
          <p:cNvSpPr/>
          <p:nvPr>
            <p:ph type="body" idx="1"/>
          </p:nvPr>
        </p:nvSpPr>
        <p:spPr>
          <a:prstGeom prst="rect">
            <a:avLst/>
          </a:prstGeom>
        </p:spPr>
        <p:txBody>
          <a:bodyPr/>
          <a:lstStyle/>
          <a:p>
            <a:pPr lvl="0">
              <a:defRPr sz="1800">
                <a:solidFill>
                  <a:srgbClr val="000000"/>
                </a:solidFill>
              </a:defRPr>
            </a:pPr>
            <a:r>
              <a:rPr sz="2400">
                <a:solidFill>
                  <a:srgbClr val="414141"/>
                </a:solidFill>
              </a:rPr>
              <a:t>-Dr. Isha Bansal</a:t>
            </a:r>
            <a:endParaRPr sz="2400">
              <a:solidFill>
                <a:srgbClr val="414141"/>
              </a:solidFill>
            </a:endParaRPr>
          </a:p>
          <a:p>
            <a:pPr lvl="0">
              <a:defRPr sz="1800">
                <a:solidFill>
                  <a:srgbClr val="000000"/>
                </a:solidFill>
              </a:defRPr>
            </a:pPr>
            <a:r>
              <a:rPr sz="2400">
                <a:solidFill>
                  <a:srgbClr val="414141"/>
                </a:solidFill>
              </a:rPr>
              <a:t>Moderator: Dr Abhijeet Ganpule Sir</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body" idx="1"/>
          </p:nvPr>
        </p:nvSpPr>
        <p:spPr>
          <a:prstGeom prst="rect">
            <a:avLst/>
          </a:prstGeom>
        </p:spPr>
        <p:txBody>
          <a:bodyPr/>
          <a:lstStyle/>
          <a:p>
            <a:pPr lvl="0" marL="385318" indent="-385318" defTabSz="479044">
              <a:spcBef>
                <a:spcPts val="1900"/>
              </a:spcBef>
              <a:defRPr sz="1800">
                <a:solidFill>
                  <a:srgbClr val="000000"/>
                </a:solidFill>
              </a:defRPr>
            </a:pPr>
            <a:r>
              <a:rPr sz="2952">
                <a:solidFill>
                  <a:srgbClr val="414141"/>
                </a:solidFill>
              </a:rPr>
              <a:t>Renal insufficiency: creatinine clearance &lt;40 mL per minute or serum creatinine &gt;177 μmol/L (&gt;2 mg/dL)</a:t>
            </a:r>
            <a:endParaRPr sz="2952">
              <a:solidFill>
                <a:srgbClr val="414141"/>
              </a:solidFill>
            </a:endParaRPr>
          </a:p>
          <a:p>
            <a:pPr lvl="0" marL="385318" indent="-385318" defTabSz="479044">
              <a:spcBef>
                <a:spcPts val="1900"/>
              </a:spcBef>
              <a:defRPr sz="1800">
                <a:solidFill>
                  <a:srgbClr val="000000"/>
                </a:solidFill>
              </a:defRPr>
            </a:pPr>
            <a:r>
              <a:rPr sz="2952">
                <a:solidFill>
                  <a:srgbClr val="414141"/>
                </a:solidFill>
              </a:rPr>
              <a:t>Anemia: hemoglobin value of &gt;2 g/dL below the lower limit of normal, or a hemoglobin value &lt;10 g/dL</a:t>
            </a:r>
            <a:endParaRPr sz="2952">
              <a:solidFill>
                <a:srgbClr val="414141"/>
              </a:solidFill>
            </a:endParaRPr>
          </a:p>
          <a:p>
            <a:pPr lvl="0" marL="385318" indent="-385318" defTabSz="479044">
              <a:spcBef>
                <a:spcPts val="1900"/>
              </a:spcBef>
              <a:defRPr sz="1800">
                <a:solidFill>
                  <a:srgbClr val="000000"/>
                </a:solidFill>
              </a:defRPr>
            </a:pPr>
            <a:r>
              <a:rPr sz="2952">
                <a:solidFill>
                  <a:srgbClr val="414141"/>
                </a:solidFill>
              </a:rPr>
              <a:t>Bone lesions: one or more osteolytic lesions on skeletal radiography, computed tomography (CT), or positron emission tomography‐CT (PET‐CT)</a:t>
            </a:r>
            <a:endParaRPr sz="2952">
              <a:solidFill>
                <a:srgbClr val="414141"/>
              </a:solidFill>
            </a:endParaRPr>
          </a:p>
          <a:p>
            <a:pPr lvl="0" marL="385318" indent="-385318" defTabSz="479044">
              <a:spcBef>
                <a:spcPts val="1900"/>
              </a:spcBef>
              <a:defRPr sz="1800">
                <a:solidFill>
                  <a:srgbClr val="000000"/>
                </a:solidFill>
              </a:defRPr>
            </a:pPr>
            <a:r>
              <a:rPr sz="2952">
                <a:solidFill>
                  <a:srgbClr val="414141"/>
                </a:solidFill>
              </a:rPr>
              <a:t>Clonal bone marrow plasma cell percentage ≥60%</a:t>
            </a:r>
            <a:endParaRPr sz="2952">
              <a:solidFill>
                <a:srgbClr val="414141"/>
              </a:solidFill>
            </a:endParaRPr>
          </a:p>
          <a:p>
            <a:pPr lvl="0" marL="385318" indent="-385318" defTabSz="479044">
              <a:spcBef>
                <a:spcPts val="1900"/>
              </a:spcBef>
              <a:defRPr sz="1800">
                <a:solidFill>
                  <a:srgbClr val="000000"/>
                </a:solidFill>
              </a:defRPr>
            </a:pPr>
            <a:r>
              <a:rPr sz="2952">
                <a:solidFill>
                  <a:srgbClr val="414141"/>
                </a:solidFill>
              </a:rPr>
              <a:t>Involved: uninvolved serum free light chain (FLC) ratio ≥100 (involved free light chain level must be ≥100 mg/L)</a:t>
            </a:r>
            <a:endParaRPr sz="2952">
              <a:solidFill>
                <a:srgbClr val="414141"/>
              </a:solidFill>
            </a:endParaRPr>
          </a:p>
          <a:p>
            <a:pPr lvl="0" marL="385318" indent="-385318" defTabSz="479044">
              <a:spcBef>
                <a:spcPts val="1900"/>
              </a:spcBef>
              <a:defRPr sz="1800">
                <a:solidFill>
                  <a:srgbClr val="000000"/>
                </a:solidFill>
              </a:defRPr>
            </a:pPr>
            <a:r>
              <a:rPr sz="2952">
                <a:solidFill>
                  <a:srgbClr val="414141"/>
                </a:solidFill>
              </a:rPr>
              <a:t>&gt;1 focal lesions on magnetic resonance imaging (MRI) studies (at least 5 mm in size)</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body" idx="1"/>
          </p:nvPr>
        </p:nvSpPr>
        <p:spPr>
          <a:prstGeom prst="rect">
            <a:avLst/>
          </a:prstGeom>
        </p:spPr>
        <p:txBody>
          <a:bodyPr/>
          <a:lstStyle/>
          <a:p>
            <a:pPr lvl="0">
              <a:defRPr sz="1800">
                <a:solidFill>
                  <a:srgbClr val="000000"/>
                </a:solidFill>
              </a:defRPr>
            </a:pPr>
            <a:r>
              <a:rPr b="1" sz="3600">
                <a:solidFill>
                  <a:srgbClr val="414141"/>
                </a:solidFill>
              </a:rPr>
              <a:t>IgM Monoclonal gammopathy of undetermined significance (IgM MGUS)</a:t>
            </a:r>
            <a:r>
              <a:rPr sz="3600">
                <a:solidFill>
                  <a:srgbClr val="414141"/>
                </a:solidFill>
              </a:rPr>
              <a:t>	All 3 criteria must be met:</a:t>
            </a:r>
            <a:endParaRPr sz="3600">
              <a:solidFill>
                <a:srgbClr val="414141"/>
              </a:solidFill>
            </a:endParaRPr>
          </a:p>
          <a:p>
            <a:pPr lvl="0">
              <a:defRPr sz="1800">
                <a:solidFill>
                  <a:srgbClr val="000000"/>
                </a:solidFill>
              </a:defRPr>
            </a:pPr>
            <a:r>
              <a:rPr sz="3600">
                <a:solidFill>
                  <a:srgbClr val="414141"/>
                </a:solidFill>
              </a:rPr>
              <a:t>Serum IgM monoclonal protein &lt;3 g/dL</a:t>
            </a:r>
            <a:endParaRPr sz="3600">
              <a:solidFill>
                <a:srgbClr val="414141"/>
              </a:solidFill>
            </a:endParaRPr>
          </a:p>
          <a:p>
            <a:pPr lvl="0">
              <a:defRPr sz="1800">
                <a:solidFill>
                  <a:srgbClr val="000000"/>
                </a:solidFill>
              </a:defRPr>
            </a:pPr>
            <a:r>
              <a:rPr sz="3600">
                <a:solidFill>
                  <a:srgbClr val="414141"/>
                </a:solidFill>
              </a:rPr>
              <a:t>Bone marrow lymphoplasmacytic infiltration &lt;10%</a:t>
            </a:r>
            <a:endParaRPr sz="3600">
              <a:solidFill>
                <a:srgbClr val="414141"/>
              </a:solidFill>
            </a:endParaRPr>
          </a:p>
          <a:p>
            <a:pPr lvl="0">
              <a:defRPr sz="1800">
                <a:solidFill>
                  <a:srgbClr val="000000"/>
                </a:solidFill>
              </a:defRPr>
            </a:pPr>
            <a:r>
              <a:rPr sz="3600">
                <a:solidFill>
                  <a:srgbClr val="414141"/>
                </a:solidFill>
              </a:rPr>
              <a:t>No evidence of anemia, constitutional symptoms, hyperviscosity, lymphadenopathy, or hepatosplenomegaly that can be attributed to the underlying lymphoproliferative disorder.</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body" idx="1"/>
          </p:nvPr>
        </p:nvSpPr>
        <p:spPr>
          <a:prstGeom prst="rect">
            <a:avLst/>
          </a:prstGeom>
        </p:spPr>
        <p:txBody>
          <a:bodyPr/>
          <a:lstStyle/>
          <a:p>
            <a:pPr lvl="0" marL="482430" indent="-482430" defTabSz="514095">
              <a:spcBef>
                <a:spcPts val="2100"/>
              </a:spcBef>
              <a:defRPr sz="1800">
                <a:solidFill>
                  <a:srgbClr val="000000"/>
                </a:solidFill>
              </a:defRPr>
            </a:pPr>
            <a:r>
              <a:rPr b="1" sz="3696">
                <a:solidFill>
                  <a:srgbClr val="414141"/>
                </a:solidFill>
              </a:rPr>
              <a:t>Light Chain MGUS	</a:t>
            </a:r>
            <a:r>
              <a:rPr sz="3168">
                <a:solidFill>
                  <a:srgbClr val="414141"/>
                </a:solidFill>
              </a:rPr>
              <a:t>All criteria must be met:</a:t>
            </a:r>
            <a:endParaRPr sz="3168">
              <a:solidFill>
                <a:srgbClr val="414141"/>
              </a:solidFill>
            </a:endParaRPr>
          </a:p>
          <a:p>
            <a:pPr lvl="0" marL="413512" indent="-413512" defTabSz="514095">
              <a:spcBef>
                <a:spcPts val="2100"/>
              </a:spcBef>
              <a:defRPr sz="1800">
                <a:solidFill>
                  <a:srgbClr val="000000"/>
                </a:solidFill>
              </a:defRPr>
            </a:pPr>
            <a:r>
              <a:rPr sz="3168">
                <a:solidFill>
                  <a:srgbClr val="414141"/>
                </a:solidFill>
              </a:rPr>
              <a:t>Abnormal FLC ratio (&lt;0.26 or &gt;1.65)</a:t>
            </a:r>
            <a:endParaRPr sz="3168">
              <a:solidFill>
                <a:srgbClr val="414141"/>
              </a:solidFill>
            </a:endParaRPr>
          </a:p>
          <a:p>
            <a:pPr lvl="0" marL="413512" indent="-413512" defTabSz="514095">
              <a:spcBef>
                <a:spcPts val="2100"/>
              </a:spcBef>
              <a:defRPr sz="1800">
                <a:solidFill>
                  <a:srgbClr val="000000"/>
                </a:solidFill>
              </a:defRPr>
            </a:pPr>
            <a:r>
              <a:rPr sz="3168">
                <a:solidFill>
                  <a:srgbClr val="414141"/>
                </a:solidFill>
              </a:rPr>
              <a:t>Increased level of the appropriate involved light chain (increased kappa FLC in patients with ratio &gt; 1.65 and increased lambda FLC in patients with ratio &lt; 0.26)</a:t>
            </a:r>
            <a:endParaRPr sz="3168">
              <a:solidFill>
                <a:srgbClr val="414141"/>
              </a:solidFill>
            </a:endParaRPr>
          </a:p>
          <a:p>
            <a:pPr lvl="0" marL="413512" indent="-413512" defTabSz="514095">
              <a:spcBef>
                <a:spcPts val="2100"/>
              </a:spcBef>
              <a:defRPr sz="1800">
                <a:solidFill>
                  <a:srgbClr val="000000"/>
                </a:solidFill>
              </a:defRPr>
            </a:pPr>
            <a:r>
              <a:rPr sz="3168">
                <a:solidFill>
                  <a:srgbClr val="414141"/>
                </a:solidFill>
              </a:rPr>
              <a:t>No immunoglobulin heavy chain expression on immunofixation</a:t>
            </a:r>
            <a:endParaRPr sz="3168">
              <a:solidFill>
                <a:srgbClr val="414141"/>
              </a:solidFill>
            </a:endParaRPr>
          </a:p>
          <a:p>
            <a:pPr lvl="0" marL="413512" indent="-413512" defTabSz="514095">
              <a:spcBef>
                <a:spcPts val="2100"/>
              </a:spcBef>
              <a:defRPr sz="1800">
                <a:solidFill>
                  <a:srgbClr val="000000"/>
                </a:solidFill>
              </a:defRPr>
            </a:pPr>
            <a:r>
              <a:rPr sz="3168">
                <a:solidFill>
                  <a:srgbClr val="414141"/>
                </a:solidFill>
              </a:rPr>
              <a:t>Absence of end‐organ damage that can be attributed to the plasma cell proliferative disorder</a:t>
            </a:r>
            <a:endParaRPr sz="3168">
              <a:solidFill>
                <a:srgbClr val="414141"/>
              </a:solidFill>
            </a:endParaRPr>
          </a:p>
          <a:p>
            <a:pPr lvl="0" marL="413512" indent="-413512" defTabSz="514095">
              <a:spcBef>
                <a:spcPts val="2100"/>
              </a:spcBef>
              <a:defRPr sz="1800">
                <a:solidFill>
                  <a:srgbClr val="000000"/>
                </a:solidFill>
              </a:defRPr>
            </a:pPr>
            <a:r>
              <a:rPr sz="3168">
                <a:solidFill>
                  <a:srgbClr val="414141"/>
                </a:solidFill>
              </a:rPr>
              <a:t>Clonal bone marrow plasma cells &lt;10%</a:t>
            </a:r>
            <a:endParaRPr sz="3168">
              <a:solidFill>
                <a:srgbClr val="414141"/>
              </a:solidFill>
            </a:endParaRPr>
          </a:p>
          <a:p>
            <a:pPr lvl="0" marL="413512" indent="-413512" defTabSz="514095">
              <a:spcBef>
                <a:spcPts val="2100"/>
              </a:spcBef>
              <a:defRPr sz="1800">
                <a:solidFill>
                  <a:srgbClr val="000000"/>
                </a:solidFill>
              </a:defRPr>
            </a:pPr>
            <a:r>
              <a:rPr sz="3168">
                <a:solidFill>
                  <a:srgbClr val="414141"/>
                </a:solidFill>
              </a:rPr>
              <a:t>Urinary monoclonal protein &lt;500 mg/24 hours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body" idx="1"/>
          </p:nvPr>
        </p:nvSpPr>
        <p:spPr>
          <a:prstGeom prst="rect">
            <a:avLst/>
          </a:prstGeom>
        </p:spPr>
        <p:txBody>
          <a:bodyPr/>
          <a:lstStyle/>
          <a:p>
            <a:pPr lvl="0" marL="515323" indent="-515323" defTabSz="549148">
              <a:spcBef>
                <a:spcPts val="2200"/>
              </a:spcBef>
              <a:defRPr sz="1800">
                <a:solidFill>
                  <a:srgbClr val="000000"/>
                </a:solidFill>
              </a:defRPr>
            </a:pPr>
            <a:r>
              <a:rPr b="1" sz="3948">
                <a:solidFill>
                  <a:srgbClr val="414141"/>
                </a:solidFill>
              </a:rPr>
              <a:t>Solitary Plasmacytoma</a:t>
            </a:r>
            <a:r>
              <a:rPr sz="3384">
                <a:solidFill>
                  <a:srgbClr val="414141"/>
                </a:solidFill>
              </a:rPr>
              <a:t>	All 4 criteria must be met</a:t>
            </a:r>
            <a:endParaRPr sz="3384">
              <a:solidFill>
                <a:srgbClr val="414141"/>
              </a:solidFill>
            </a:endParaRPr>
          </a:p>
          <a:p>
            <a:pPr lvl="0" marL="441705" indent="-441705" defTabSz="549148">
              <a:spcBef>
                <a:spcPts val="2200"/>
              </a:spcBef>
              <a:defRPr sz="1800">
                <a:solidFill>
                  <a:srgbClr val="000000"/>
                </a:solidFill>
              </a:defRPr>
            </a:pPr>
            <a:r>
              <a:rPr sz="3384">
                <a:solidFill>
                  <a:srgbClr val="414141"/>
                </a:solidFill>
              </a:rPr>
              <a:t>Biopsy proven solitary lesion of bone or soft tissue with evidence of clonal plasma cells</a:t>
            </a:r>
            <a:endParaRPr sz="3384">
              <a:solidFill>
                <a:srgbClr val="414141"/>
              </a:solidFill>
            </a:endParaRPr>
          </a:p>
          <a:p>
            <a:pPr lvl="0" marL="441705" indent="-441705" defTabSz="549148">
              <a:spcBef>
                <a:spcPts val="2200"/>
              </a:spcBef>
              <a:defRPr sz="1800">
                <a:solidFill>
                  <a:srgbClr val="000000"/>
                </a:solidFill>
              </a:defRPr>
            </a:pPr>
            <a:r>
              <a:rPr sz="3384">
                <a:solidFill>
                  <a:srgbClr val="414141"/>
                </a:solidFill>
              </a:rPr>
              <a:t>Normal bone marrow with no evidence of clonal plasma cells</a:t>
            </a:r>
            <a:endParaRPr sz="3384">
              <a:solidFill>
                <a:srgbClr val="414141"/>
              </a:solidFill>
            </a:endParaRPr>
          </a:p>
          <a:p>
            <a:pPr lvl="0" marL="441705" indent="-441705" defTabSz="549148">
              <a:spcBef>
                <a:spcPts val="2200"/>
              </a:spcBef>
              <a:defRPr sz="1800">
                <a:solidFill>
                  <a:srgbClr val="000000"/>
                </a:solidFill>
              </a:defRPr>
            </a:pPr>
            <a:r>
              <a:rPr sz="3384">
                <a:solidFill>
                  <a:srgbClr val="414141"/>
                </a:solidFill>
              </a:rPr>
              <a:t>Normal skeletal survey and MRI (or CT) of spine and pelvis (except for the primary solitary lesion)</a:t>
            </a:r>
            <a:endParaRPr sz="3384">
              <a:solidFill>
                <a:srgbClr val="414141"/>
              </a:solidFill>
            </a:endParaRPr>
          </a:p>
          <a:p>
            <a:pPr lvl="0" marL="441705" indent="-441705" defTabSz="549148">
              <a:spcBef>
                <a:spcPts val="2200"/>
              </a:spcBef>
              <a:defRPr sz="1800">
                <a:solidFill>
                  <a:srgbClr val="000000"/>
                </a:solidFill>
              </a:defRPr>
            </a:pPr>
            <a:r>
              <a:rPr sz="3384">
                <a:solidFill>
                  <a:srgbClr val="414141"/>
                </a:solidFill>
              </a:rPr>
              <a:t>Absence of end‐organ damage such as hypercalcemia, renal insufficiency, anemia, or bone lesions (CRAB) that can be attributed to a lympho‐plasma cell proliferative disorder</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p>
            <a:pPr lvl="0" marL="552132" indent="-552132" defTabSz="549148">
              <a:spcBef>
                <a:spcPts val="2200"/>
              </a:spcBef>
              <a:defRPr sz="1800">
                <a:solidFill>
                  <a:srgbClr val="000000"/>
                </a:solidFill>
              </a:defRPr>
            </a:pPr>
            <a:r>
              <a:rPr b="1" sz="4230">
                <a:solidFill>
                  <a:srgbClr val="414141"/>
                </a:solidFill>
              </a:rPr>
              <a:t>Solitary Plasmacytoma with minimal marrow involvement  </a:t>
            </a:r>
            <a:r>
              <a:rPr sz="3384">
                <a:solidFill>
                  <a:srgbClr val="414141"/>
                </a:solidFill>
              </a:rPr>
              <a:t>All 4 criteria must be met</a:t>
            </a:r>
            <a:endParaRPr sz="3384">
              <a:solidFill>
                <a:srgbClr val="414141"/>
              </a:solidFill>
            </a:endParaRPr>
          </a:p>
          <a:p>
            <a:pPr lvl="0" marL="441705" indent="-441705" defTabSz="549148">
              <a:spcBef>
                <a:spcPts val="2200"/>
              </a:spcBef>
              <a:defRPr sz="1800">
                <a:solidFill>
                  <a:srgbClr val="000000"/>
                </a:solidFill>
              </a:defRPr>
            </a:pPr>
            <a:r>
              <a:rPr sz="3384">
                <a:solidFill>
                  <a:srgbClr val="414141"/>
                </a:solidFill>
              </a:rPr>
              <a:t>Biopsy proven solitary lesion of bone or soft tissue with evidence of clonal plasma cells</a:t>
            </a:r>
            <a:endParaRPr sz="3384">
              <a:solidFill>
                <a:srgbClr val="414141"/>
              </a:solidFill>
            </a:endParaRPr>
          </a:p>
          <a:p>
            <a:pPr lvl="0" marL="441705" indent="-441705" defTabSz="549148">
              <a:spcBef>
                <a:spcPts val="2200"/>
              </a:spcBef>
              <a:defRPr sz="1800">
                <a:solidFill>
                  <a:srgbClr val="000000"/>
                </a:solidFill>
              </a:defRPr>
            </a:pPr>
            <a:r>
              <a:rPr sz="3384">
                <a:solidFill>
                  <a:srgbClr val="414141"/>
                </a:solidFill>
              </a:rPr>
              <a:t>Clonal bone marrow plasma cells &lt;10%</a:t>
            </a:r>
            <a:endParaRPr sz="3384">
              <a:solidFill>
                <a:srgbClr val="414141"/>
              </a:solidFill>
            </a:endParaRPr>
          </a:p>
          <a:p>
            <a:pPr lvl="0" marL="441705" indent="-441705" defTabSz="549148">
              <a:spcBef>
                <a:spcPts val="2200"/>
              </a:spcBef>
              <a:defRPr sz="1800">
                <a:solidFill>
                  <a:srgbClr val="000000"/>
                </a:solidFill>
              </a:defRPr>
            </a:pPr>
            <a:r>
              <a:rPr sz="3384">
                <a:solidFill>
                  <a:srgbClr val="414141"/>
                </a:solidFill>
              </a:rPr>
              <a:t>Normal skeletal survey and MRI (or CT) of spine and pelvis (except for the primary solitary lesion)</a:t>
            </a:r>
            <a:endParaRPr sz="3384">
              <a:solidFill>
                <a:srgbClr val="414141"/>
              </a:solidFill>
            </a:endParaRPr>
          </a:p>
          <a:p>
            <a:pPr lvl="0" marL="441705" indent="-441705" defTabSz="549148">
              <a:spcBef>
                <a:spcPts val="2200"/>
              </a:spcBef>
              <a:defRPr sz="1800">
                <a:solidFill>
                  <a:srgbClr val="000000"/>
                </a:solidFill>
              </a:defRPr>
            </a:pPr>
            <a:r>
              <a:rPr sz="3384">
                <a:solidFill>
                  <a:srgbClr val="414141"/>
                </a:solidFill>
              </a:rPr>
              <a:t>Absence of end‐organ damage such as hypercalcemia, renal insufficiency, anemia, or bone lesions (CRAB) that can be attributed to a lympho‐plasma cell proliferative disorder</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p>
            <a:pPr lvl="0"/>
          </a:p>
        </p:txBody>
      </p:sp>
      <p:sp>
        <p:nvSpPr>
          <p:cNvPr id="78" name="Shape 78"/>
          <p:cNvSpPr/>
          <p:nvPr>
            <p:ph type="body" idx="1"/>
          </p:nvPr>
        </p:nvSpPr>
        <p:spPr>
          <a:prstGeom prst="rect">
            <a:avLst/>
          </a:prstGeom>
        </p:spPr>
        <p:txBody>
          <a:bodyPr/>
          <a:lstStyle/>
          <a:p>
            <a:pPr lvl="0" marL="455802" indent="-455802" defTabSz="566674">
              <a:spcBef>
                <a:spcPts val="2300"/>
              </a:spcBef>
              <a:defRPr sz="1800">
                <a:solidFill>
                  <a:srgbClr val="000000"/>
                </a:solidFill>
              </a:defRPr>
            </a:pPr>
            <a:r>
              <a:rPr sz="3492">
                <a:solidFill>
                  <a:srgbClr val="414141"/>
                </a:solidFill>
              </a:rPr>
              <a:t>serum protein electrophoresis (SPEP), serum immunofixation, and the serum FLC assay.</a:t>
            </a:r>
            <a:endParaRPr sz="3492">
              <a:solidFill>
                <a:srgbClr val="414141"/>
              </a:solidFill>
            </a:endParaRPr>
          </a:p>
          <a:p>
            <a:pPr lvl="0" marL="455802" indent="-455802" defTabSz="566674">
              <a:spcBef>
                <a:spcPts val="2300"/>
              </a:spcBef>
              <a:defRPr sz="1800">
                <a:solidFill>
                  <a:srgbClr val="000000"/>
                </a:solidFill>
              </a:defRPr>
            </a:pPr>
            <a:r>
              <a:rPr sz="3492">
                <a:solidFill>
                  <a:srgbClr val="414141"/>
                </a:solidFill>
              </a:rPr>
              <a:t>FISH-t(11;14), t(4;14), t(14;16), t(6;14), t(14;20), trisomies, and del(17p)</a:t>
            </a:r>
            <a:endParaRPr sz="3492">
              <a:solidFill>
                <a:srgbClr val="414141"/>
              </a:solidFill>
            </a:endParaRPr>
          </a:p>
          <a:p>
            <a:pPr lvl="0" marL="455802" indent="-455802" defTabSz="566674">
              <a:spcBef>
                <a:spcPts val="2300"/>
              </a:spcBef>
              <a:defRPr sz="1800">
                <a:solidFill>
                  <a:srgbClr val="000000"/>
                </a:solidFill>
              </a:defRPr>
            </a:pPr>
            <a:r>
              <a:rPr sz="3492">
                <a:solidFill>
                  <a:srgbClr val="414141"/>
                </a:solidFill>
              </a:rPr>
              <a:t>low‐dose WB‐CT or PET/CT imaging</a:t>
            </a:r>
            <a:endParaRPr sz="3492">
              <a:solidFill>
                <a:srgbClr val="414141"/>
              </a:solidFill>
            </a:endParaRPr>
          </a:p>
          <a:p>
            <a:pPr lvl="0" marL="455802" indent="-455802" defTabSz="566674">
              <a:spcBef>
                <a:spcPts val="2300"/>
              </a:spcBef>
              <a:defRPr sz="1800">
                <a:solidFill>
                  <a:srgbClr val="000000"/>
                </a:solidFill>
              </a:defRPr>
            </a:pPr>
            <a:r>
              <a:rPr sz="3492">
                <a:solidFill>
                  <a:srgbClr val="414141"/>
                </a:solidFill>
              </a:rPr>
              <a:t>Serum CrossLaps to measure carboxy‐terminal collagen crosslinks (CTX) may be useful in assessing bone turnover and to determine adequacy of bisphosphonate therapy.</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lvl1pPr defTabSz="578358">
              <a:spcBef>
                <a:spcPts val="1500"/>
              </a:spcBef>
              <a:defRPr sz="6930"/>
            </a:lvl1pPr>
          </a:lstStyle>
          <a:p>
            <a:pPr lvl="0">
              <a:defRPr sz="1800">
                <a:solidFill>
                  <a:srgbClr val="000000"/>
                </a:solidFill>
              </a:defRPr>
            </a:pPr>
            <a:r>
              <a:rPr sz="6930">
                <a:solidFill>
                  <a:srgbClr val="D93E2B"/>
                </a:solidFill>
              </a:rPr>
              <a:t>MOLECULAR CLASSIFICATION</a:t>
            </a:r>
          </a:p>
        </p:txBody>
      </p:sp>
      <p:sp>
        <p:nvSpPr>
          <p:cNvPr id="81" name="Shape 81"/>
          <p:cNvSpPr/>
          <p:nvPr>
            <p:ph type="body" idx="1"/>
          </p:nvPr>
        </p:nvSpPr>
        <p:spPr>
          <a:prstGeom prst="rect">
            <a:avLst/>
          </a:prstGeom>
        </p:spPr>
        <p:txBody>
          <a:bodyPr/>
          <a:lstStyle/>
          <a:p>
            <a:pPr lvl="0">
              <a:defRPr sz="1800">
                <a:solidFill>
                  <a:srgbClr val="000000"/>
                </a:solidFill>
              </a:defRPr>
            </a:pPr>
            <a:r>
              <a:rPr sz="3600">
                <a:solidFill>
                  <a:srgbClr val="414141"/>
                </a:solidFill>
              </a:rPr>
              <a:t>it is a collection of several different cytogenetically distinct plasma cell malignancies.</a:t>
            </a:r>
            <a:endParaRPr sz="3600">
              <a:solidFill>
                <a:srgbClr val="414141"/>
              </a:solidFill>
            </a:endParaRPr>
          </a:p>
          <a:p>
            <a:pPr lvl="0">
              <a:defRPr sz="1800">
                <a:solidFill>
                  <a:srgbClr val="000000"/>
                </a:solidFill>
              </a:defRPr>
            </a:pPr>
            <a:r>
              <a:rPr sz="3600">
                <a:solidFill>
                  <a:srgbClr val="414141"/>
                </a:solidFill>
              </a:rPr>
              <a:t>40%-trisomic multiple myeloma</a:t>
            </a:r>
            <a:endParaRPr sz="3600">
              <a:solidFill>
                <a:srgbClr val="414141"/>
              </a:solidFill>
            </a:endParaRPr>
          </a:p>
          <a:p>
            <a:pPr lvl="0">
              <a:defRPr sz="1800">
                <a:solidFill>
                  <a:srgbClr val="000000"/>
                </a:solidFill>
              </a:defRPr>
            </a:pPr>
            <a:r>
              <a:rPr sz="3600">
                <a:solidFill>
                  <a:srgbClr val="414141"/>
                </a:solidFill>
              </a:rPr>
              <a:t>a translocation involving the immunoglobulin heavy chain (IgH) locus on chromosome 14q32</a:t>
            </a:r>
            <a:endParaRPr sz="3600">
              <a:solidFill>
                <a:srgbClr val="414141"/>
              </a:solidFill>
            </a:endParaRPr>
          </a:p>
          <a:p>
            <a:pPr lvl="0">
              <a:defRPr sz="1800">
                <a:solidFill>
                  <a:srgbClr val="000000"/>
                </a:solidFill>
              </a:defRPr>
            </a:pPr>
            <a:r>
              <a:rPr sz="3600">
                <a:solidFill>
                  <a:srgbClr val="414141"/>
                </a:solidFill>
              </a:rPr>
              <a:t>both trisomies and IgH translocations.</a:t>
            </a:r>
            <a:endParaRPr sz="3600">
              <a:solidFill>
                <a:srgbClr val="414141"/>
              </a:solidFill>
            </a:endParaRPr>
          </a:p>
          <a:p>
            <a:pPr lvl="0">
              <a:defRPr sz="1800">
                <a:solidFill>
                  <a:srgbClr val="000000"/>
                </a:solidFill>
              </a:defRPr>
            </a:pPr>
            <a:r>
              <a:rPr sz="3600">
                <a:solidFill>
                  <a:srgbClr val="414141"/>
                </a:solidFill>
              </a:rPr>
              <a:t>gain(1q), del(1p), del(17p), del(13), RAS mutations</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 name="pasted-image.png"/>
          <p:cNvPicPr/>
          <p:nvPr/>
        </p:nvPicPr>
        <p:blipFill>
          <a:blip r:embed="rId2">
            <a:extLst/>
          </a:blip>
          <a:stretch>
            <a:fillRect/>
          </a:stretch>
        </p:blipFill>
        <p:spPr>
          <a:xfrm>
            <a:off x="-4505" y="1515529"/>
            <a:ext cx="13013810" cy="6217188"/>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85" name="Table 85"/>
          <p:cNvGraphicFramePr/>
          <p:nvPr/>
        </p:nvGraphicFramePr>
        <p:xfrm>
          <a:off x="1304428" y="1219199"/>
          <a:ext cx="9753601" cy="7315201"/>
        </p:xfrm>
        <a:graphic xmlns:a="http://schemas.openxmlformats.org/drawingml/2006/main">
          <a:graphicData uri="http://schemas.openxmlformats.org/drawingml/2006/table">
            <a:tbl>
              <a:tblPr firstCol="0" firstRow="0" lastCol="0" lastRow="0" bandCol="0" bandRow="0" rtl="0">
                <a:tableStyleId>{33BA23B1-9221-436E-865A-0063620EA4FD}</a:tableStyleId>
              </a:tblPr>
              <a:tblGrid>
                <a:gridCol w="4876800"/>
                <a:gridCol w="4876800"/>
              </a:tblGrid>
              <a:tr h="1828800">
                <a:tc>
                  <a:txBody>
                    <a:bodyPr/>
                    <a:lstStyle/>
                    <a:p>
                      <a:pPr lvl="0" defTabSz="914400">
                        <a:defRPr>
                          <a:solidFill>
                            <a:srgbClr val="000000"/>
                          </a:solidFill>
                        </a:defRPr>
                      </a:pPr>
                      <a:r>
                        <a:rPr sz="2600">
                          <a:solidFill>
                            <a:srgbClr val="414141"/>
                          </a:solidFill>
                        </a:rPr>
                        <a:t>Trisomic multiple myeloma	</a:t>
                      </a:r>
                    </a:p>
                  </a:txBody>
                  <a:tcPr marL="50800" marR="50800" marT="50800" marB="50800" anchor="ctr" anchorCtr="0" horzOverflow="overflow">
                    <a:lnL w="12700">
                      <a:miter lim="400000"/>
                    </a:lnL>
                    <a:lnT w="12700">
                      <a:miter lim="400000"/>
                    </a:lnT>
                  </a:tcPr>
                </a:tc>
                <a:tc>
                  <a:txBody>
                    <a:bodyPr/>
                    <a:lstStyle/>
                    <a:p>
                      <a:pPr lvl="0" defTabSz="914400">
                        <a:defRPr>
                          <a:solidFill>
                            <a:srgbClr val="000000"/>
                          </a:solidFill>
                        </a:defRPr>
                      </a:pPr>
                      <a:r>
                        <a:rPr sz="2600">
                          <a:solidFill>
                            <a:srgbClr val="414141"/>
                          </a:solidFill>
                        </a:rPr>
                        <a:t>Recurrent trisomies involving odd‐numbered chromosomes with the exception of chromosomes 1, 13, and 21</a:t>
                      </a:r>
                    </a:p>
                  </a:txBody>
                  <a:tcPr marL="50800" marR="50800" marT="50800" marB="50800" anchor="ctr" anchorCtr="0" horzOverflow="overflow">
                    <a:lnR w="12700">
                      <a:miter lim="400000"/>
                    </a:lnR>
                    <a:lnT w="12700">
                      <a:miter lim="400000"/>
                    </a:lnT>
                  </a:tcPr>
                </a:tc>
              </a:tr>
              <a:tr h="1828800">
                <a:tc>
                  <a:txBody>
                    <a:bodyPr/>
                    <a:lstStyle/>
                    <a:p>
                      <a:pPr lvl="0" defTabSz="914400">
                        <a:defRPr>
                          <a:solidFill>
                            <a:srgbClr val="000000"/>
                          </a:solidFill>
                        </a:defRPr>
                      </a:pPr>
                      <a:r>
                        <a:rPr sz="2600">
                          <a:solidFill>
                            <a:srgbClr val="414141"/>
                          </a:solidFill>
                        </a:rPr>
                        <a:t>IgH translocated multiple myeloma</a:t>
                      </a:r>
                    </a:p>
                  </a:txBody>
                  <a:tcPr marL="50800" marR="50800" marT="50800" marB="50800" anchor="ctr" anchorCtr="0" horzOverflow="overflow">
                    <a:lnL w="12700">
                      <a:miter lim="400000"/>
                    </a:lnL>
                  </a:tcPr>
                </a:tc>
                <a:tc>
                  <a:txBody>
                    <a:bodyPr/>
                    <a:lstStyle/>
                    <a:p>
                      <a:pPr lvl="0" defTabSz="914400">
                        <a:defRPr>
                          <a:solidFill>
                            <a:srgbClr val="000000"/>
                          </a:solidFill>
                        </a:defRPr>
                      </a:pPr>
                      <a:r>
                        <a:rPr sz="2600">
                          <a:solidFill>
                            <a:srgbClr val="414141"/>
                          </a:solidFill>
                        </a:rPr>
                        <a:t>t(11;14) (q13;q32)	
t(4;14) (p16;q32)
t(14;16) (q32;q23)
t(14;20) (q32;q11)</a:t>
                      </a:r>
                    </a:p>
                  </a:txBody>
                  <a:tcPr marL="50800" marR="50800" marT="50800" marB="50800" anchor="ctr" anchorCtr="0" horzOverflow="overflow">
                    <a:lnR w="12700">
                      <a:miter lim="400000"/>
                    </a:lnR>
                  </a:tcPr>
                </a:tc>
              </a:tr>
              <a:tr h="1828800">
                <a:tc>
                  <a:txBody>
                    <a:bodyPr/>
                    <a:lstStyle/>
                    <a:p>
                      <a:pPr lvl="0" defTabSz="914400">
                        <a:defRPr>
                          <a:solidFill>
                            <a:srgbClr val="000000"/>
                          </a:solidFill>
                        </a:defRPr>
                      </a:pPr>
                      <a:r>
                        <a:rPr sz="2600">
                          <a:solidFill>
                            <a:srgbClr val="414141"/>
                          </a:solidFill>
                        </a:rPr>
                        <a:t>Isolated Monosomy 14</a:t>
                      </a:r>
                    </a:p>
                  </a:txBody>
                  <a:tcPr marL="50800" marR="50800" marT="50800" marB="50800" anchor="ctr" anchorCtr="0" horzOverflow="overflow">
                    <a:lnL w="12700">
                      <a:miter lim="400000"/>
                    </a:lnL>
                  </a:tcPr>
                </a:tc>
                <a:tc>
                  <a:txBody>
                    <a:bodyPr/>
                    <a:lstStyle/>
                    <a:p>
                      <a:pPr lvl="0" defTabSz="914400">
                        <a:defRPr>
                          <a:solidFill>
                            <a:srgbClr val="000000"/>
                          </a:solidFill>
                        </a:defRPr>
                      </a:pPr>
                      <a:r>
                        <a:rPr sz="2600">
                          <a:solidFill>
                            <a:srgbClr val="414141"/>
                          </a:solidFill>
                        </a:rPr>
                        <a:t>Few cases may represent 14q32 translocations involving unknown partner chromosomes</a:t>
                      </a:r>
                    </a:p>
                  </a:txBody>
                  <a:tcPr marL="50800" marR="50800" marT="50800" marB="50800" anchor="ctr" anchorCtr="0" horzOverflow="overflow">
                    <a:lnR w="12700">
                      <a:miter lim="400000"/>
                    </a:lnR>
                  </a:tcPr>
                </a:tc>
              </a:tr>
              <a:tr h="1828800">
                <a:tc>
                  <a:txBody>
                    <a:bodyPr/>
                    <a:lstStyle/>
                    <a:p>
                      <a:pPr lvl="0" defTabSz="914400">
                        <a:defRPr>
                          <a:solidFill>
                            <a:srgbClr val="000000"/>
                          </a:solidFill>
                        </a:defRPr>
                      </a:pPr>
                      <a:r>
                        <a:rPr sz="2600">
                          <a:solidFill>
                            <a:srgbClr val="414141"/>
                          </a:solidFill>
                        </a:rPr>
                        <a:t>Combined IgH translocated/trisomic multiple myeloma</a:t>
                      </a:r>
                    </a:p>
                  </a:txBody>
                  <a:tcPr marL="50800" marR="50800" marT="50800" marB="50800" anchor="ctr" anchorCtr="0" horzOverflow="overflow">
                    <a:lnL w="12700">
                      <a:miter lim="400000"/>
                    </a:lnL>
                    <a:lnB w="12700">
                      <a:miter lim="400000"/>
                    </a:lnB>
                  </a:tcPr>
                </a:tc>
                <a:tc>
                  <a:txBody>
                    <a:bodyPr/>
                    <a:lstStyle/>
                    <a:p>
                      <a:pPr lvl="0" defTabSz="914400">
                        <a:defRPr>
                          <a:solidFill>
                            <a:srgbClr val="000000"/>
                          </a:solidFill>
                        </a:defRPr>
                      </a:pPr>
                      <a:r>
                        <a:rPr sz="2600">
                          <a:solidFill>
                            <a:srgbClr val="414141"/>
                          </a:solidFill>
                        </a:rPr>
                        <a:t>Presence of trisomies and any one of the recurrent IgH translocations in the same patient</a:t>
                      </a:r>
                    </a:p>
                  </a:txBody>
                  <a:tcPr marL="50800" marR="50800" marT="50800" marB="50800" anchor="ctr" anchorCtr="0" horzOverflow="overflow">
                    <a:lnR w="12700">
                      <a:miter lim="400000"/>
                    </a:lnR>
                    <a:lnB w="12700">
                      <a:miter lim="400000"/>
                    </a:lnB>
                  </a:tcPr>
                </a:tc>
              </a:tr>
            </a:tbl>
          </a:graphicData>
        </a:graphic>
      </p:graphicFrame>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pasted-image.png"/>
          <p:cNvPicPr/>
          <p:nvPr/>
        </p:nvPicPr>
        <p:blipFill>
          <a:blip r:embed="rId2">
            <a:extLst/>
          </a:blip>
          <a:stretch>
            <a:fillRect/>
          </a:stretch>
        </p:blipFill>
        <p:spPr>
          <a:xfrm>
            <a:off x="432650" y="738144"/>
            <a:ext cx="12139500" cy="7890675"/>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p>
        </p:txBody>
      </p:sp>
      <p:sp>
        <p:nvSpPr>
          <p:cNvPr id="48" name="Shape 48"/>
          <p:cNvSpPr/>
          <p:nvPr>
            <p:ph type="body" idx="1"/>
          </p:nvPr>
        </p:nvSpPr>
        <p:spPr>
          <a:prstGeom prst="rect">
            <a:avLst/>
          </a:prstGeom>
        </p:spPr>
        <p:txBody>
          <a:bodyPr/>
          <a:lstStyle/>
          <a:p>
            <a:pPr lvl="0">
              <a:defRPr sz="1800">
                <a:solidFill>
                  <a:srgbClr val="000000"/>
                </a:solidFill>
              </a:defRPr>
            </a:pPr>
            <a:r>
              <a:rPr sz="3600">
                <a:solidFill>
                  <a:srgbClr val="414141"/>
                </a:solidFill>
              </a:rPr>
              <a:t>This article has been taken from American Journal of Haematology, Volume 93, Issue 8</a:t>
            </a:r>
            <a:endParaRPr sz="3600">
              <a:solidFill>
                <a:srgbClr val="414141"/>
              </a:solidFill>
            </a:endParaRPr>
          </a:p>
          <a:p>
            <a:pPr lvl="0">
              <a:defRPr sz="1800">
                <a:solidFill>
                  <a:srgbClr val="000000"/>
                </a:solidFill>
              </a:defRPr>
            </a:pPr>
            <a:r>
              <a:rPr sz="3600">
                <a:solidFill>
                  <a:srgbClr val="414141"/>
                </a:solidFill>
              </a:rPr>
              <a:t>Published in the month of August, 2018</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lvl1pPr defTabSz="449833">
              <a:spcBef>
                <a:spcPts val="1200"/>
              </a:spcBef>
              <a:defRPr sz="5390"/>
            </a:lvl1pPr>
          </a:lstStyle>
          <a:p>
            <a:pPr lvl="0">
              <a:defRPr sz="1800">
                <a:solidFill>
                  <a:srgbClr val="000000"/>
                </a:solidFill>
              </a:defRPr>
            </a:pPr>
            <a:r>
              <a:rPr sz="5390">
                <a:solidFill>
                  <a:srgbClr val="D93E2B"/>
                </a:solidFill>
              </a:rPr>
              <a:t>PROGNOSIS AND RISK STRATIFICATION</a:t>
            </a:r>
          </a:p>
        </p:txBody>
      </p:sp>
      <p:sp>
        <p:nvSpPr>
          <p:cNvPr id="90" name="Shape 90"/>
          <p:cNvSpPr/>
          <p:nvPr>
            <p:ph type="body" idx="1"/>
          </p:nvPr>
        </p:nvSpPr>
        <p:spPr>
          <a:prstGeom prst="rect">
            <a:avLst/>
          </a:prstGeom>
        </p:spPr>
        <p:txBody>
          <a:bodyPr/>
          <a:lstStyle/>
          <a:p>
            <a:pPr lvl="0" marL="404113" indent="-404113" defTabSz="502412">
              <a:spcBef>
                <a:spcPts val="2000"/>
              </a:spcBef>
              <a:defRPr sz="1800">
                <a:solidFill>
                  <a:srgbClr val="000000"/>
                </a:solidFill>
              </a:defRPr>
            </a:pPr>
            <a:r>
              <a:rPr sz="3096">
                <a:solidFill>
                  <a:srgbClr val="414141"/>
                </a:solidFill>
              </a:rPr>
              <a:t>median survival in multiple myeloma is approximately 6 years.</a:t>
            </a:r>
            <a:endParaRPr sz="3096">
              <a:solidFill>
                <a:srgbClr val="414141"/>
              </a:solidFill>
            </a:endParaRPr>
          </a:p>
          <a:p>
            <a:pPr lvl="0" marL="404113" indent="-404113" defTabSz="502412">
              <a:spcBef>
                <a:spcPts val="2000"/>
              </a:spcBef>
              <a:defRPr sz="1800">
                <a:solidFill>
                  <a:srgbClr val="000000"/>
                </a:solidFill>
              </a:defRPr>
            </a:pPr>
            <a:r>
              <a:rPr sz="3096">
                <a:solidFill>
                  <a:srgbClr val="414141"/>
                </a:solidFill>
              </a:rPr>
              <a:t>In the subset of patients eligible for ASCT, 4‐year survival rates are more than 80%, OS 8 years.</a:t>
            </a:r>
            <a:endParaRPr sz="3096">
              <a:solidFill>
                <a:srgbClr val="414141"/>
              </a:solidFill>
            </a:endParaRPr>
          </a:p>
          <a:p>
            <a:pPr lvl="0" marL="404113" indent="-404113" defTabSz="502412">
              <a:spcBef>
                <a:spcPts val="2000"/>
              </a:spcBef>
              <a:defRPr sz="1800">
                <a:solidFill>
                  <a:srgbClr val="000000"/>
                </a:solidFill>
              </a:defRPr>
            </a:pPr>
            <a:r>
              <a:rPr sz="3096">
                <a:solidFill>
                  <a:srgbClr val="414141"/>
                </a:solidFill>
              </a:rPr>
              <a:t>More precise estimation of prognosis requires an assessment of multiple factors. As in other cancers, OS in multiple myeloma is affected by host characteristics, tumor burden (stage), biology (cytogenetic abnormalities), and response to therapy</a:t>
            </a:r>
            <a:endParaRPr sz="3096">
              <a:solidFill>
                <a:srgbClr val="414141"/>
              </a:solidFill>
            </a:endParaRPr>
          </a:p>
          <a:p>
            <a:pPr lvl="0" marL="404113" indent="-404113" defTabSz="502412">
              <a:spcBef>
                <a:spcPts val="2000"/>
              </a:spcBef>
              <a:defRPr sz="1800">
                <a:solidFill>
                  <a:srgbClr val="000000"/>
                </a:solidFill>
              </a:defRPr>
            </a:pPr>
            <a:r>
              <a:rPr sz="3096">
                <a:solidFill>
                  <a:srgbClr val="414141"/>
                </a:solidFill>
              </a:rPr>
              <a:t>Tumor burden in multiple myeloma has traditionally been assessed using the Durie‐Salmon Staging44 and the International staging system (ISS)</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body" idx="1"/>
          </p:nvPr>
        </p:nvSpPr>
        <p:spPr>
          <a:prstGeom prst="rect">
            <a:avLst/>
          </a:prstGeom>
        </p:spPr>
        <p:txBody>
          <a:bodyPr/>
          <a:lstStyle/>
          <a:p>
            <a:pPr lvl="0">
              <a:defRPr sz="1800">
                <a:solidFill>
                  <a:srgbClr val="000000"/>
                </a:solidFill>
              </a:defRPr>
            </a:pPr>
            <a:r>
              <a:rPr sz="3600">
                <a:solidFill>
                  <a:srgbClr val="414141"/>
                </a:solidFill>
              </a:rPr>
              <a:t> Two other markers that are associated with aggressive disease biology are elevated </a:t>
            </a:r>
            <a:r>
              <a:rPr b="1" sz="3700">
                <a:solidFill>
                  <a:srgbClr val="414141"/>
                </a:solidFill>
              </a:rPr>
              <a:t>serum lactate dehydrogenase </a:t>
            </a:r>
            <a:r>
              <a:rPr sz="3600">
                <a:solidFill>
                  <a:srgbClr val="414141"/>
                </a:solidFill>
              </a:rPr>
              <a:t>and evidence of circulating plasma cells on routine </a:t>
            </a:r>
            <a:r>
              <a:rPr b="1" sz="3700">
                <a:solidFill>
                  <a:srgbClr val="414141"/>
                </a:solidFill>
              </a:rPr>
              <a:t>peripheral smear examination </a:t>
            </a:r>
            <a:r>
              <a:rPr sz="3600">
                <a:solidFill>
                  <a:srgbClr val="414141"/>
                </a:solidFill>
              </a:rPr>
              <a:t>(plasma cell leukemia).</a:t>
            </a:r>
            <a:endParaRPr sz="3600">
              <a:solidFill>
                <a:srgbClr val="414141"/>
              </a:solidFill>
            </a:endParaRPr>
          </a:p>
          <a:p>
            <a:pPr lvl="0">
              <a:defRPr sz="1800">
                <a:solidFill>
                  <a:srgbClr val="000000"/>
                </a:solidFill>
              </a:defRPr>
            </a:pPr>
            <a:r>
              <a:rPr sz="3600">
                <a:solidFill>
                  <a:srgbClr val="414141"/>
                </a:solidFill>
              </a:rPr>
              <a:t>The Revised International Staging System (RISS) combines elements of tumor burden (ISS) and disease biology (presence of high risk cytogenetic abnormalities or elevated lactate dehydrogenase level) to create a unified prognostic index that and helps in clinical care</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body" idx="1"/>
          </p:nvPr>
        </p:nvSpPr>
        <p:spPr>
          <a:prstGeom prst="rect">
            <a:avLst/>
          </a:prstGeom>
        </p:spPr>
        <p:txBody>
          <a:bodyPr numCol="3" spcCol="599440"/>
          <a:lstStyle/>
          <a:p>
            <a:pPr lvl="0" marL="399415" indent="-399415" defTabSz="496570">
              <a:spcBef>
                <a:spcPts val="2000"/>
              </a:spcBef>
              <a:defRPr sz="1800">
                <a:solidFill>
                  <a:srgbClr val="000000"/>
                </a:solidFill>
              </a:defRPr>
            </a:pPr>
            <a:r>
              <a:rPr b="1" sz="3145" u="sng">
                <a:solidFill>
                  <a:srgbClr val="414141"/>
                </a:solidFill>
              </a:rPr>
              <a:t>Stage I</a:t>
            </a:r>
            <a:endParaRPr b="1" sz="3145" u="sng">
              <a:solidFill>
                <a:srgbClr val="414141"/>
              </a:solidFill>
            </a:endParaRPr>
          </a:p>
          <a:p>
            <a:pPr lvl="0" marL="399415" indent="-399415" defTabSz="496570">
              <a:spcBef>
                <a:spcPts val="2000"/>
              </a:spcBef>
              <a:defRPr sz="1800">
                <a:solidFill>
                  <a:srgbClr val="000000"/>
                </a:solidFill>
              </a:defRPr>
            </a:pPr>
            <a:r>
              <a:rPr sz="3060">
                <a:solidFill>
                  <a:srgbClr val="414141"/>
                </a:solidFill>
              </a:rPr>
              <a:t>Serum albumin ≥3.5 gm/dL</a:t>
            </a:r>
            <a:endParaRPr sz="3060">
              <a:solidFill>
                <a:srgbClr val="414141"/>
              </a:solidFill>
            </a:endParaRPr>
          </a:p>
          <a:p>
            <a:pPr lvl="0" marL="399415" indent="-399415" defTabSz="496570">
              <a:spcBef>
                <a:spcPts val="2000"/>
              </a:spcBef>
              <a:defRPr sz="1800">
                <a:solidFill>
                  <a:srgbClr val="000000"/>
                </a:solidFill>
              </a:defRPr>
            </a:pPr>
            <a:r>
              <a:rPr sz="3060">
                <a:solidFill>
                  <a:srgbClr val="414141"/>
                </a:solidFill>
              </a:rPr>
              <a:t>Serum beta‐2‐microglobulin &lt;3.5 mg/L</a:t>
            </a:r>
            <a:endParaRPr sz="3060">
              <a:solidFill>
                <a:srgbClr val="414141"/>
              </a:solidFill>
            </a:endParaRPr>
          </a:p>
          <a:p>
            <a:pPr lvl="0" marL="399415" indent="-399415" defTabSz="496570">
              <a:spcBef>
                <a:spcPts val="2000"/>
              </a:spcBef>
              <a:defRPr sz="1800">
                <a:solidFill>
                  <a:srgbClr val="000000"/>
                </a:solidFill>
              </a:defRPr>
            </a:pPr>
            <a:r>
              <a:rPr sz="3060">
                <a:solidFill>
                  <a:srgbClr val="414141"/>
                </a:solidFill>
              </a:rPr>
              <a:t>No high risk cytogenetics</a:t>
            </a:r>
            <a:endParaRPr sz="3060">
              <a:solidFill>
                <a:srgbClr val="414141"/>
              </a:solidFill>
            </a:endParaRPr>
          </a:p>
          <a:p>
            <a:pPr lvl="0" marL="399415" indent="-399415" defTabSz="496570">
              <a:spcBef>
                <a:spcPts val="2000"/>
              </a:spcBef>
              <a:defRPr sz="1800">
                <a:solidFill>
                  <a:srgbClr val="000000"/>
                </a:solidFill>
              </a:defRPr>
            </a:pPr>
            <a:r>
              <a:rPr sz="3060">
                <a:solidFill>
                  <a:srgbClr val="414141"/>
                </a:solidFill>
              </a:rPr>
              <a:t>Normal serum lactate dehydrogenase level</a:t>
            </a:r>
            <a:endParaRPr sz="3060">
              <a:solidFill>
                <a:srgbClr val="414141"/>
              </a:solidFill>
            </a:endParaRPr>
          </a:p>
          <a:p>
            <a:pPr lvl="0" marL="399415" indent="-399415" defTabSz="496570">
              <a:spcBef>
                <a:spcPts val="2000"/>
              </a:spcBef>
              <a:defRPr sz="1800">
                <a:solidFill>
                  <a:srgbClr val="000000"/>
                </a:solidFill>
              </a:defRPr>
            </a:pPr>
            <a:endParaRPr sz="3060">
              <a:solidFill>
                <a:srgbClr val="414141"/>
              </a:solidFill>
            </a:endParaRPr>
          </a:p>
          <a:p>
            <a:pPr lvl="0" marL="399415" indent="-399415" defTabSz="496570">
              <a:spcBef>
                <a:spcPts val="2000"/>
              </a:spcBef>
              <a:defRPr sz="1800">
                <a:solidFill>
                  <a:srgbClr val="000000"/>
                </a:solidFill>
              </a:defRPr>
            </a:pPr>
            <a:r>
              <a:rPr b="1" sz="3145" u="sng">
                <a:solidFill>
                  <a:srgbClr val="414141"/>
                </a:solidFill>
              </a:rPr>
              <a:t>Stage II</a:t>
            </a:r>
            <a:endParaRPr b="1" sz="3145" u="sng">
              <a:solidFill>
                <a:srgbClr val="414141"/>
              </a:solidFill>
            </a:endParaRPr>
          </a:p>
          <a:p>
            <a:pPr lvl="0" marL="399415" indent="-399415" defTabSz="496570">
              <a:spcBef>
                <a:spcPts val="2000"/>
              </a:spcBef>
              <a:defRPr sz="1800">
                <a:solidFill>
                  <a:srgbClr val="000000"/>
                </a:solidFill>
              </a:defRPr>
            </a:pPr>
            <a:r>
              <a:rPr sz="3060">
                <a:solidFill>
                  <a:srgbClr val="414141"/>
                </a:solidFill>
              </a:rPr>
              <a:t>Not fitting Stage I or III</a:t>
            </a:r>
            <a:endParaRPr sz="3060">
              <a:solidFill>
                <a:srgbClr val="414141"/>
              </a:solidFill>
            </a:endParaRPr>
          </a:p>
          <a:p>
            <a:pPr lvl="0" marL="399415" indent="-399415" defTabSz="496570">
              <a:spcBef>
                <a:spcPts val="2000"/>
              </a:spcBef>
              <a:defRPr sz="1800">
                <a:solidFill>
                  <a:srgbClr val="000000"/>
                </a:solidFill>
              </a:defRPr>
            </a:pPr>
            <a:endParaRPr sz="3060">
              <a:solidFill>
                <a:srgbClr val="414141"/>
              </a:solidFill>
            </a:endParaRPr>
          </a:p>
          <a:p>
            <a:pPr lvl="0" marL="399415" indent="-399415" defTabSz="496570">
              <a:spcBef>
                <a:spcPts val="2000"/>
              </a:spcBef>
              <a:defRPr sz="1800">
                <a:solidFill>
                  <a:srgbClr val="000000"/>
                </a:solidFill>
              </a:defRPr>
            </a:pPr>
            <a:endParaRPr sz="3060">
              <a:solidFill>
                <a:srgbClr val="414141"/>
              </a:solidFill>
            </a:endParaRPr>
          </a:p>
          <a:p>
            <a:pPr lvl="0" marL="399415" indent="-399415" defTabSz="496570">
              <a:spcBef>
                <a:spcPts val="2000"/>
              </a:spcBef>
              <a:defRPr sz="1800">
                <a:solidFill>
                  <a:srgbClr val="000000"/>
                </a:solidFill>
              </a:defRPr>
            </a:pPr>
            <a:endParaRPr sz="3060">
              <a:solidFill>
                <a:srgbClr val="414141"/>
              </a:solidFill>
            </a:endParaRPr>
          </a:p>
          <a:p>
            <a:pPr lvl="0" marL="399415" indent="-399415" defTabSz="496570">
              <a:spcBef>
                <a:spcPts val="2000"/>
              </a:spcBef>
              <a:defRPr sz="1800">
                <a:solidFill>
                  <a:srgbClr val="000000"/>
                </a:solidFill>
              </a:defRPr>
            </a:pPr>
            <a:endParaRPr sz="3060">
              <a:solidFill>
                <a:srgbClr val="414141"/>
              </a:solidFill>
            </a:endParaRPr>
          </a:p>
          <a:p>
            <a:pPr lvl="0" marL="399415" indent="-399415" defTabSz="496570">
              <a:spcBef>
                <a:spcPts val="2000"/>
              </a:spcBef>
              <a:defRPr sz="1800">
                <a:solidFill>
                  <a:srgbClr val="000000"/>
                </a:solidFill>
              </a:defRPr>
            </a:pPr>
            <a:endParaRPr sz="3060">
              <a:solidFill>
                <a:srgbClr val="414141"/>
              </a:solidFill>
            </a:endParaRPr>
          </a:p>
          <a:p>
            <a:pPr lvl="0" marL="399415" indent="-399415" defTabSz="496570">
              <a:spcBef>
                <a:spcPts val="2000"/>
              </a:spcBef>
              <a:defRPr sz="1800">
                <a:solidFill>
                  <a:srgbClr val="000000"/>
                </a:solidFill>
              </a:defRPr>
            </a:pPr>
            <a:endParaRPr sz="3060">
              <a:solidFill>
                <a:srgbClr val="414141"/>
              </a:solidFill>
            </a:endParaRPr>
          </a:p>
          <a:p>
            <a:pPr lvl="0" marL="399415" indent="-399415" defTabSz="496570">
              <a:spcBef>
                <a:spcPts val="2000"/>
              </a:spcBef>
              <a:defRPr sz="1800">
                <a:solidFill>
                  <a:srgbClr val="000000"/>
                </a:solidFill>
              </a:defRPr>
            </a:pPr>
            <a:r>
              <a:rPr b="1" sz="3145" u="sng">
                <a:solidFill>
                  <a:srgbClr val="414141"/>
                </a:solidFill>
              </a:rPr>
              <a:t>Stage III</a:t>
            </a:r>
            <a:endParaRPr b="1" sz="3145" u="sng">
              <a:solidFill>
                <a:srgbClr val="414141"/>
              </a:solidFill>
            </a:endParaRPr>
          </a:p>
          <a:p>
            <a:pPr lvl="0" marL="399415" indent="-399415" defTabSz="496570">
              <a:spcBef>
                <a:spcPts val="2000"/>
              </a:spcBef>
              <a:defRPr sz="1800">
                <a:solidFill>
                  <a:srgbClr val="000000"/>
                </a:solidFill>
              </a:defRPr>
            </a:pPr>
            <a:r>
              <a:rPr sz="3060">
                <a:solidFill>
                  <a:srgbClr val="414141"/>
                </a:solidFill>
              </a:rPr>
              <a:t>Serum beta‐2‐microglobulin &gt;5.5 mg/L</a:t>
            </a:r>
            <a:endParaRPr sz="3060">
              <a:solidFill>
                <a:srgbClr val="414141"/>
              </a:solidFill>
            </a:endParaRPr>
          </a:p>
          <a:p>
            <a:pPr lvl="0" marL="399415" indent="-399415" defTabSz="496570">
              <a:spcBef>
                <a:spcPts val="2000"/>
              </a:spcBef>
              <a:defRPr sz="1800">
                <a:solidFill>
                  <a:srgbClr val="000000"/>
                </a:solidFill>
              </a:defRPr>
            </a:pPr>
            <a:r>
              <a:rPr sz="3060">
                <a:solidFill>
                  <a:srgbClr val="414141"/>
                </a:solidFill>
              </a:rPr>
              <a:t>High risk cytogenetics [t(4;14), t(14;16), or del(17p)] or Elevated serum lactate dehydrogenase level</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prstGeom prst="rect">
            <a:avLst/>
          </a:prstGeom>
        </p:spPr>
        <p:txBody>
          <a:bodyPr/>
          <a:lstStyle>
            <a:lvl1pPr defTabSz="332993">
              <a:spcBef>
                <a:spcPts val="900"/>
              </a:spcBef>
              <a:defRPr sz="3989"/>
            </a:lvl1pPr>
          </a:lstStyle>
          <a:p>
            <a:pPr lvl="0">
              <a:defRPr sz="1800">
                <a:solidFill>
                  <a:srgbClr val="000000"/>
                </a:solidFill>
              </a:defRPr>
            </a:pPr>
            <a:r>
              <a:rPr sz="3989">
                <a:solidFill>
                  <a:srgbClr val="D93E2B"/>
                </a:solidFill>
              </a:rPr>
              <a:t>Mayo clinic risk stratification for multiple myeloma (mSMART)</a:t>
            </a:r>
          </a:p>
        </p:txBody>
      </p:sp>
      <p:sp>
        <p:nvSpPr>
          <p:cNvPr id="97" name="Shape 97"/>
          <p:cNvSpPr/>
          <p:nvPr>
            <p:ph type="body" idx="1"/>
          </p:nvPr>
        </p:nvSpPr>
        <p:spPr>
          <a:prstGeom prst="rect">
            <a:avLst/>
          </a:prstGeom>
        </p:spPr>
        <p:txBody>
          <a:bodyPr/>
          <a:lstStyle/>
          <a:p>
            <a:pPr lvl="0" marL="482952" indent="-482952">
              <a:defRPr sz="1800">
                <a:solidFill>
                  <a:srgbClr val="000000"/>
                </a:solidFill>
              </a:defRPr>
            </a:pPr>
            <a:r>
              <a:rPr b="1" sz="3700">
                <a:solidFill>
                  <a:srgbClr val="414141"/>
                </a:solidFill>
              </a:rPr>
              <a:t>Standard Risk</a:t>
            </a:r>
            <a:r>
              <a:rPr sz="3600">
                <a:solidFill>
                  <a:srgbClr val="414141"/>
                </a:solidFill>
              </a:rPr>
              <a:t>	75%</a:t>
            </a:r>
            <a:endParaRPr sz="3600">
              <a:solidFill>
                <a:srgbClr val="414141"/>
              </a:solidFill>
            </a:endParaRPr>
          </a:p>
          <a:p>
            <a:pPr lvl="0">
              <a:defRPr sz="1800">
                <a:solidFill>
                  <a:srgbClr val="000000"/>
                </a:solidFill>
              </a:defRPr>
            </a:pPr>
            <a:r>
              <a:rPr sz="3600">
                <a:solidFill>
                  <a:srgbClr val="414141"/>
                </a:solidFill>
              </a:rPr>
              <a:t>Trisomies	-t(11;14)	t(6;14)	</a:t>
            </a:r>
            <a:endParaRPr sz="3600">
              <a:solidFill>
                <a:srgbClr val="414141"/>
              </a:solidFill>
            </a:endParaRPr>
          </a:p>
          <a:p>
            <a:pPr lvl="0" marL="482952" indent="-482952">
              <a:defRPr sz="1800">
                <a:solidFill>
                  <a:srgbClr val="000000"/>
                </a:solidFill>
              </a:defRPr>
            </a:pPr>
            <a:r>
              <a:rPr b="1" sz="3700">
                <a:solidFill>
                  <a:srgbClr val="414141"/>
                </a:solidFill>
              </a:rPr>
              <a:t>Intermediate Risk</a:t>
            </a:r>
            <a:r>
              <a:rPr sz="3600">
                <a:solidFill>
                  <a:srgbClr val="414141"/>
                </a:solidFill>
              </a:rPr>
              <a:t>	10%</a:t>
            </a:r>
            <a:endParaRPr sz="3600">
              <a:solidFill>
                <a:srgbClr val="414141"/>
              </a:solidFill>
            </a:endParaRPr>
          </a:p>
          <a:p>
            <a:pPr lvl="0">
              <a:defRPr sz="1800">
                <a:solidFill>
                  <a:srgbClr val="000000"/>
                </a:solidFill>
              </a:defRPr>
            </a:pPr>
            <a:r>
              <a:rPr sz="3600">
                <a:solidFill>
                  <a:srgbClr val="414141"/>
                </a:solidFill>
              </a:rPr>
              <a:t>t(4;14)	,Gain(1q)	</a:t>
            </a:r>
            <a:endParaRPr sz="3600">
              <a:solidFill>
                <a:srgbClr val="414141"/>
              </a:solidFill>
            </a:endParaRPr>
          </a:p>
          <a:p>
            <a:pPr lvl="0" marL="482952" indent="-482952">
              <a:defRPr sz="1800">
                <a:solidFill>
                  <a:srgbClr val="000000"/>
                </a:solidFill>
              </a:defRPr>
            </a:pPr>
            <a:r>
              <a:rPr b="1" sz="3700">
                <a:solidFill>
                  <a:srgbClr val="414141"/>
                </a:solidFill>
              </a:rPr>
              <a:t>High Risk</a:t>
            </a:r>
            <a:r>
              <a:rPr sz="3600">
                <a:solidFill>
                  <a:srgbClr val="414141"/>
                </a:solidFill>
              </a:rPr>
              <a:t>	15%</a:t>
            </a:r>
            <a:endParaRPr sz="3600">
              <a:solidFill>
                <a:srgbClr val="414141"/>
              </a:solidFill>
            </a:endParaRPr>
          </a:p>
          <a:p>
            <a:pPr lvl="0">
              <a:defRPr sz="1800">
                <a:solidFill>
                  <a:srgbClr val="000000"/>
                </a:solidFill>
              </a:defRPr>
            </a:pPr>
            <a:r>
              <a:rPr sz="3600">
                <a:solidFill>
                  <a:srgbClr val="414141"/>
                </a:solidFill>
              </a:rPr>
              <a:t>t(14:16)	t(14;20)	del(17p)	</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prstGeom prst="rect">
            <a:avLst/>
          </a:prstGeom>
        </p:spPr>
        <p:txBody>
          <a:bodyPr/>
          <a:lstStyle/>
          <a:p>
            <a:pPr lvl="0">
              <a:defRPr sz="1800">
                <a:solidFill>
                  <a:srgbClr val="000000"/>
                </a:solidFill>
              </a:defRPr>
            </a:pPr>
            <a:r>
              <a:rPr sz="7000">
                <a:solidFill>
                  <a:srgbClr val="D93E2B"/>
                </a:solidFill>
              </a:rPr>
              <a:t>INDICATIONS FOR THERAPY</a:t>
            </a:r>
          </a:p>
        </p:txBody>
      </p:sp>
      <p:sp>
        <p:nvSpPr>
          <p:cNvPr id="100" name="Shape 100"/>
          <p:cNvSpPr/>
          <p:nvPr>
            <p:ph type="body" idx="1"/>
          </p:nvPr>
        </p:nvSpPr>
        <p:spPr>
          <a:prstGeom prst="rect">
            <a:avLst/>
          </a:prstGeom>
        </p:spPr>
        <p:txBody>
          <a:bodyPr/>
          <a:lstStyle/>
          <a:p>
            <a:pPr lvl="0">
              <a:defRPr sz="1800">
                <a:solidFill>
                  <a:srgbClr val="000000"/>
                </a:solidFill>
              </a:defRPr>
            </a:pPr>
            <a:r>
              <a:rPr sz="3600">
                <a:solidFill>
                  <a:srgbClr val="414141"/>
                </a:solidFill>
              </a:rPr>
              <a:t>To initiate therapy, patients must meet criteria for multiple myeloma.</a:t>
            </a:r>
            <a:endParaRPr sz="3600">
              <a:solidFill>
                <a:srgbClr val="414141"/>
              </a:solidFill>
            </a:endParaRPr>
          </a:p>
          <a:p>
            <a:pPr lvl="0">
              <a:defRPr sz="1800">
                <a:solidFill>
                  <a:srgbClr val="000000"/>
                </a:solidFill>
              </a:defRPr>
            </a:pPr>
            <a:r>
              <a:rPr sz="3600">
                <a:solidFill>
                  <a:srgbClr val="414141"/>
                </a:solidFill>
              </a:rPr>
              <a:t>treatment of asymptomatic patients with SMM </a:t>
            </a:r>
            <a:endParaRPr sz="3600">
              <a:solidFill>
                <a:srgbClr val="414141"/>
              </a:solidFill>
            </a:endParaRPr>
          </a:p>
          <a:p>
            <a:pPr lvl="0">
              <a:defRPr sz="1800">
                <a:solidFill>
                  <a:srgbClr val="000000"/>
                </a:solidFill>
              </a:defRPr>
            </a:pPr>
            <a:r>
              <a:rPr sz="3600">
                <a:solidFill>
                  <a:srgbClr val="414141"/>
                </a:solidFill>
              </a:rPr>
              <a:t>early therapy with lenalidomide and dexamethasone in patients with high risk SMM</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xfrm>
            <a:off x="508000" y="787399"/>
            <a:ext cx="11988800" cy="1219201"/>
          </a:xfrm>
          <a:prstGeom prst="rect">
            <a:avLst/>
          </a:prstGeom>
        </p:spPr>
        <p:txBody>
          <a:bodyPr/>
          <a:lstStyle>
            <a:lvl1pPr defTabSz="368045">
              <a:spcBef>
                <a:spcPts val="1000"/>
              </a:spcBef>
              <a:defRPr sz="4410"/>
            </a:lvl1pPr>
          </a:lstStyle>
          <a:p>
            <a:pPr lvl="0">
              <a:defRPr sz="1800">
                <a:solidFill>
                  <a:srgbClr val="000000"/>
                </a:solidFill>
              </a:defRPr>
            </a:pPr>
            <a:r>
              <a:rPr sz="4410">
                <a:solidFill>
                  <a:srgbClr val="D93E2B"/>
                </a:solidFill>
              </a:rPr>
              <a:t>TREATMENT OF NEWLY DIAGNOSED MYELOMA</a:t>
            </a:r>
          </a:p>
        </p:txBody>
      </p:sp>
      <p:sp>
        <p:nvSpPr>
          <p:cNvPr id="103" name="Shape 103"/>
          <p:cNvSpPr/>
          <p:nvPr>
            <p:ph type="body" idx="1"/>
          </p:nvPr>
        </p:nvSpPr>
        <p:spPr>
          <a:prstGeom prst="rect">
            <a:avLst/>
          </a:prstGeom>
        </p:spPr>
        <p:txBody>
          <a:bodyPr/>
          <a:lstStyle/>
          <a:p>
            <a:pPr lvl="0">
              <a:defRPr sz="1800">
                <a:solidFill>
                  <a:srgbClr val="000000"/>
                </a:solidFill>
              </a:defRPr>
            </a:pPr>
            <a:r>
              <a:rPr sz="3600">
                <a:solidFill>
                  <a:srgbClr val="414141"/>
                </a:solidFill>
              </a:rPr>
              <a:t>The initial impact came from the introduction of thalidomide, bortezomib, and lenalidomide.</a:t>
            </a:r>
            <a:endParaRPr sz="3600">
              <a:solidFill>
                <a:srgbClr val="414141"/>
              </a:solidFill>
            </a:endParaRPr>
          </a:p>
          <a:p>
            <a:pPr lvl="0">
              <a:defRPr sz="1800">
                <a:solidFill>
                  <a:srgbClr val="000000"/>
                </a:solidFill>
              </a:defRPr>
            </a:pPr>
            <a:r>
              <a:rPr sz="3600">
                <a:solidFill>
                  <a:srgbClr val="414141"/>
                </a:solidFill>
              </a:rPr>
              <a:t>Thalidomide, lenalidomide, and pomalidomide are termed immunomodulatory agents (IMiDs). </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pasted-image.png"/>
          <p:cNvPicPr/>
          <p:nvPr/>
        </p:nvPicPr>
        <p:blipFill>
          <a:blip r:embed="rId2">
            <a:extLst/>
          </a:blip>
          <a:stretch>
            <a:fillRect/>
          </a:stretch>
        </p:blipFill>
        <p:spPr>
          <a:xfrm>
            <a:off x="1475209" y="145156"/>
            <a:ext cx="10181488" cy="9346605"/>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lvl="0">
              <a:defRPr sz="1800">
                <a:solidFill>
                  <a:srgbClr val="000000"/>
                </a:solidFill>
              </a:defRPr>
            </a:pPr>
            <a:r>
              <a:rPr sz="7000">
                <a:solidFill>
                  <a:srgbClr val="D93E2B"/>
                </a:solidFill>
              </a:rPr>
              <a:t>VRd</a:t>
            </a:r>
          </a:p>
        </p:txBody>
      </p:sp>
      <p:sp>
        <p:nvSpPr>
          <p:cNvPr id="108" name="Shape 108"/>
          <p:cNvSpPr/>
          <p:nvPr>
            <p:ph type="body" idx="1"/>
          </p:nvPr>
        </p:nvSpPr>
        <p:spPr>
          <a:prstGeom prst="rect">
            <a:avLst/>
          </a:prstGeom>
        </p:spPr>
        <p:txBody>
          <a:bodyPr/>
          <a:lstStyle/>
          <a:p>
            <a:pPr lvl="0">
              <a:defRPr sz="1800">
                <a:solidFill>
                  <a:srgbClr val="000000"/>
                </a:solidFill>
              </a:defRPr>
            </a:pPr>
            <a:r>
              <a:rPr sz="3600">
                <a:solidFill>
                  <a:srgbClr val="414141"/>
                </a:solidFill>
              </a:rPr>
              <a:t>Bortezomib‐Lenalidomide‐Dexamethasone (VRd)</a:t>
            </a:r>
            <a:endParaRPr sz="3600">
              <a:solidFill>
                <a:srgbClr val="414141"/>
              </a:solidFill>
            </a:endParaRPr>
          </a:p>
          <a:p>
            <a:pPr lvl="0">
              <a:defRPr sz="1800">
                <a:solidFill>
                  <a:srgbClr val="000000"/>
                </a:solidFill>
              </a:defRPr>
            </a:pPr>
            <a:r>
              <a:rPr sz="3600">
                <a:solidFill>
                  <a:srgbClr val="414141"/>
                </a:solidFill>
              </a:rPr>
              <a:t>Bortezomib 1.3 mg/m2 subcutaneous days 1, 8, 15</a:t>
            </a:r>
            <a:endParaRPr sz="3600">
              <a:solidFill>
                <a:srgbClr val="414141"/>
              </a:solidFill>
            </a:endParaRPr>
          </a:p>
          <a:p>
            <a:pPr lvl="0">
              <a:defRPr sz="1800">
                <a:solidFill>
                  <a:srgbClr val="000000"/>
                </a:solidFill>
              </a:defRPr>
            </a:pPr>
            <a:r>
              <a:rPr sz="3600">
                <a:solidFill>
                  <a:srgbClr val="414141"/>
                </a:solidFill>
              </a:rPr>
              <a:t>Lenalidomide 25 mg oral days 1–14</a:t>
            </a:r>
            <a:endParaRPr sz="3600">
              <a:solidFill>
                <a:srgbClr val="414141"/>
              </a:solidFill>
            </a:endParaRPr>
          </a:p>
          <a:p>
            <a:pPr lvl="0">
              <a:defRPr sz="1800">
                <a:solidFill>
                  <a:srgbClr val="000000"/>
                </a:solidFill>
              </a:defRPr>
            </a:pPr>
            <a:r>
              <a:rPr sz="3600">
                <a:solidFill>
                  <a:srgbClr val="414141"/>
                </a:solidFill>
              </a:rPr>
              <a:t>Dexamethasone 20 mg oral on day of and day after bortezomib (or 40 mg days 1, 8, 15, 22)</a:t>
            </a:r>
            <a:endParaRPr sz="3600">
              <a:solidFill>
                <a:srgbClr val="414141"/>
              </a:solidFill>
            </a:endParaRPr>
          </a:p>
          <a:p>
            <a:pPr lvl="0">
              <a:defRPr sz="1800">
                <a:solidFill>
                  <a:srgbClr val="000000"/>
                </a:solidFill>
              </a:defRPr>
            </a:pPr>
            <a:r>
              <a:rPr sz="3600">
                <a:solidFill>
                  <a:srgbClr val="414141"/>
                </a:solidFill>
              </a:rPr>
              <a:t>Repeated every 3 weeks</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p>
            <a:pPr lvl="0">
              <a:defRPr sz="1800">
                <a:solidFill>
                  <a:srgbClr val="000000"/>
                </a:solidFill>
              </a:defRPr>
            </a:pPr>
            <a:r>
              <a:rPr sz="7000">
                <a:solidFill>
                  <a:srgbClr val="D93E2B"/>
                </a:solidFill>
              </a:rPr>
              <a:t>KRd</a:t>
            </a:r>
          </a:p>
        </p:txBody>
      </p:sp>
      <p:sp>
        <p:nvSpPr>
          <p:cNvPr id="111" name="Shape 111"/>
          <p:cNvSpPr/>
          <p:nvPr>
            <p:ph type="body" idx="1"/>
          </p:nvPr>
        </p:nvSpPr>
        <p:spPr>
          <a:prstGeom prst="rect">
            <a:avLst/>
          </a:prstGeom>
        </p:spPr>
        <p:txBody>
          <a:bodyPr/>
          <a:lstStyle/>
          <a:p>
            <a:pPr lvl="0">
              <a:defRPr sz="1800">
                <a:solidFill>
                  <a:srgbClr val="000000"/>
                </a:solidFill>
              </a:defRPr>
            </a:pPr>
            <a:r>
              <a:rPr sz="3600">
                <a:solidFill>
                  <a:srgbClr val="414141"/>
                </a:solidFill>
              </a:rPr>
              <a:t>Carfilzomib 20 mg/m2 (days 1 and 2 of Cycle 1) and 27 mg/ m2 (subsequent doses) intravenously on days 1, 2, 8, 9, 15, 16</a:t>
            </a:r>
            <a:endParaRPr sz="3600">
              <a:solidFill>
                <a:srgbClr val="414141"/>
              </a:solidFill>
            </a:endParaRPr>
          </a:p>
          <a:p>
            <a:pPr lvl="0">
              <a:defRPr sz="1800">
                <a:solidFill>
                  <a:srgbClr val="000000"/>
                </a:solidFill>
              </a:defRPr>
            </a:pPr>
            <a:r>
              <a:rPr sz="3600">
                <a:solidFill>
                  <a:srgbClr val="414141"/>
                </a:solidFill>
              </a:rPr>
              <a:t>Lenalidomide 25 mg oral days 1–21</a:t>
            </a:r>
            <a:endParaRPr sz="3600">
              <a:solidFill>
                <a:srgbClr val="414141"/>
              </a:solidFill>
            </a:endParaRPr>
          </a:p>
          <a:p>
            <a:pPr lvl="0">
              <a:defRPr sz="1800">
                <a:solidFill>
                  <a:srgbClr val="000000"/>
                </a:solidFill>
              </a:defRPr>
            </a:pPr>
            <a:r>
              <a:rPr sz="3600">
                <a:solidFill>
                  <a:srgbClr val="414141"/>
                </a:solidFill>
              </a:rPr>
              <a:t>Dexamethasone 40 mg oral days 1, 8, 15, 22</a:t>
            </a:r>
            <a:endParaRPr sz="3600">
              <a:solidFill>
                <a:srgbClr val="414141"/>
              </a:solidFill>
            </a:endParaRPr>
          </a:p>
          <a:p>
            <a:pPr lvl="0">
              <a:defRPr sz="1800">
                <a:solidFill>
                  <a:srgbClr val="000000"/>
                </a:solidFill>
              </a:defRPr>
            </a:pPr>
            <a:r>
              <a:rPr sz="3600">
                <a:solidFill>
                  <a:srgbClr val="414141"/>
                </a:solidFill>
              </a:rPr>
              <a:t>Repeated every 4 weeks</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prstGeom prst="rect">
            <a:avLst/>
          </a:prstGeom>
        </p:spPr>
        <p:txBody>
          <a:bodyPr/>
          <a:lstStyle/>
          <a:p>
            <a:pPr lvl="0">
              <a:defRPr sz="1800">
                <a:solidFill>
                  <a:srgbClr val="000000"/>
                </a:solidFill>
              </a:defRPr>
            </a:pPr>
            <a:r>
              <a:rPr sz="7000">
                <a:solidFill>
                  <a:srgbClr val="D93E2B"/>
                </a:solidFill>
              </a:rPr>
              <a:t>Rd</a:t>
            </a:r>
          </a:p>
        </p:txBody>
      </p:sp>
      <p:sp>
        <p:nvSpPr>
          <p:cNvPr id="114" name="Shape 114"/>
          <p:cNvSpPr/>
          <p:nvPr>
            <p:ph type="body" idx="1"/>
          </p:nvPr>
        </p:nvSpPr>
        <p:spPr>
          <a:prstGeom prst="rect">
            <a:avLst/>
          </a:prstGeom>
        </p:spPr>
        <p:txBody>
          <a:bodyPr/>
          <a:lstStyle/>
          <a:p>
            <a:pPr lvl="0">
              <a:defRPr sz="1800">
                <a:solidFill>
                  <a:srgbClr val="000000"/>
                </a:solidFill>
              </a:defRPr>
            </a:pPr>
            <a:r>
              <a:rPr sz="3600">
                <a:solidFill>
                  <a:srgbClr val="414141"/>
                </a:solidFill>
              </a:rPr>
              <a:t>Lenalidomide 25 mg oral days 1–21 every 28 days</a:t>
            </a:r>
            <a:endParaRPr sz="3600">
              <a:solidFill>
                <a:srgbClr val="414141"/>
              </a:solidFill>
            </a:endParaRPr>
          </a:p>
          <a:p>
            <a:pPr lvl="0">
              <a:defRPr sz="1800">
                <a:solidFill>
                  <a:srgbClr val="000000"/>
                </a:solidFill>
              </a:defRPr>
            </a:pPr>
            <a:endParaRPr sz="3600">
              <a:solidFill>
                <a:srgbClr val="414141"/>
              </a:solidFill>
            </a:endParaRPr>
          </a:p>
          <a:p>
            <a:pPr lvl="0">
              <a:defRPr sz="1800">
                <a:solidFill>
                  <a:srgbClr val="000000"/>
                </a:solidFill>
              </a:defRPr>
            </a:pPr>
            <a:r>
              <a:rPr sz="3600">
                <a:solidFill>
                  <a:srgbClr val="414141"/>
                </a:solidFill>
              </a:rPr>
              <a:t>Dexamethasone 40 mg oral days 1, 8, 15, 22 every 28 days</a:t>
            </a:r>
            <a:endParaRPr sz="3600">
              <a:solidFill>
                <a:srgbClr val="414141"/>
              </a:solidFill>
            </a:endParaRPr>
          </a:p>
          <a:p>
            <a:pPr lvl="0">
              <a:defRPr sz="1800">
                <a:solidFill>
                  <a:srgbClr val="000000"/>
                </a:solidFill>
              </a:defRPr>
            </a:pPr>
            <a:endParaRPr sz="3600">
              <a:solidFill>
                <a:srgbClr val="414141"/>
              </a:solidFill>
            </a:endParaRPr>
          </a:p>
          <a:p>
            <a:pPr lvl="0">
              <a:defRPr sz="1800">
                <a:solidFill>
                  <a:srgbClr val="000000"/>
                </a:solidFill>
              </a:defRPr>
            </a:pPr>
            <a:r>
              <a:rPr sz="3600">
                <a:solidFill>
                  <a:srgbClr val="414141"/>
                </a:solidFill>
              </a:rPr>
              <a:t>Repeated every 4 weeks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lvl="0">
              <a:defRPr sz="1800">
                <a:solidFill>
                  <a:srgbClr val="000000"/>
                </a:solidFill>
              </a:defRPr>
            </a:pPr>
            <a:r>
              <a:rPr sz="7000">
                <a:solidFill>
                  <a:srgbClr val="D93E2B"/>
                </a:solidFill>
              </a:rPr>
              <a:t>Introduction</a:t>
            </a:r>
          </a:p>
        </p:txBody>
      </p:sp>
      <p:sp>
        <p:nvSpPr>
          <p:cNvPr id="51" name="Shape 51"/>
          <p:cNvSpPr/>
          <p:nvPr>
            <p:ph type="body" idx="1"/>
          </p:nvPr>
        </p:nvSpPr>
        <p:spPr>
          <a:prstGeom prst="rect">
            <a:avLst/>
          </a:prstGeom>
        </p:spPr>
        <p:txBody>
          <a:bodyPr/>
          <a:lstStyle/>
          <a:p>
            <a:pPr lvl="0">
              <a:defRPr sz="1800">
                <a:solidFill>
                  <a:srgbClr val="000000"/>
                </a:solidFill>
              </a:defRPr>
            </a:pPr>
            <a:r>
              <a:rPr sz="3600">
                <a:solidFill>
                  <a:srgbClr val="414141"/>
                </a:solidFill>
              </a:rPr>
              <a:t>Multiple myeloma accounts for 1% of all cancers and approximately 10% of all hematologic malignancies.</a:t>
            </a:r>
            <a:endParaRPr sz="3600">
              <a:solidFill>
                <a:srgbClr val="414141"/>
              </a:solidFill>
            </a:endParaRPr>
          </a:p>
          <a:p>
            <a:pPr lvl="0">
              <a:defRPr sz="1800">
                <a:solidFill>
                  <a:srgbClr val="000000"/>
                </a:solidFill>
              </a:defRPr>
            </a:pPr>
            <a:r>
              <a:rPr sz="3600">
                <a:solidFill>
                  <a:srgbClr val="414141"/>
                </a:solidFill>
              </a:rPr>
              <a:t>Men&gt;Women, </a:t>
            </a:r>
            <a:endParaRPr sz="3600">
              <a:solidFill>
                <a:srgbClr val="414141"/>
              </a:solidFill>
            </a:endParaRPr>
          </a:p>
          <a:p>
            <a:pPr lvl="0">
              <a:defRPr sz="1800">
                <a:solidFill>
                  <a:srgbClr val="000000"/>
                </a:solidFill>
              </a:defRPr>
            </a:pPr>
            <a:r>
              <a:rPr sz="3600">
                <a:solidFill>
                  <a:srgbClr val="414141"/>
                </a:solidFill>
              </a:rPr>
              <a:t>Median age- 65 years</a:t>
            </a:r>
            <a:endParaRPr sz="3600">
              <a:solidFill>
                <a:srgbClr val="414141"/>
              </a:solidFill>
            </a:endParaRPr>
          </a:p>
          <a:p>
            <a:pPr lvl="0">
              <a:defRPr sz="1800">
                <a:solidFill>
                  <a:srgbClr val="000000"/>
                </a:solidFill>
              </a:defRPr>
            </a:pPr>
            <a:r>
              <a:rPr sz="3600">
                <a:solidFill>
                  <a:srgbClr val="414141"/>
                </a:solidFill>
              </a:rPr>
              <a:t>Common in African‐Americans compared with Caucasians</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pasted-image.png"/>
          <p:cNvPicPr/>
          <p:nvPr/>
        </p:nvPicPr>
        <p:blipFill>
          <a:blip r:embed="rId2">
            <a:extLst/>
          </a:blip>
          <a:stretch>
            <a:fillRect/>
          </a:stretch>
        </p:blipFill>
        <p:spPr>
          <a:xfrm>
            <a:off x="1679121" y="53521"/>
            <a:ext cx="9646558" cy="9646558"/>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prstGeom prst="rect">
            <a:avLst/>
          </a:prstGeom>
        </p:spPr>
        <p:txBody>
          <a:bodyPr/>
          <a:lstStyle/>
          <a:p>
            <a:pPr lvl="0">
              <a:defRPr sz="1800">
                <a:solidFill>
                  <a:srgbClr val="000000"/>
                </a:solidFill>
              </a:defRPr>
            </a:pPr>
            <a:r>
              <a:rPr sz="7000">
                <a:solidFill>
                  <a:srgbClr val="D93E2B"/>
                </a:solidFill>
              </a:rPr>
              <a:t>DRd</a:t>
            </a:r>
          </a:p>
        </p:txBody>
      </p:sp>
      <p:sp>
        <p:nvSpPr>
          <p:cNvPr id="119" name="Shape 119"/>
          <p:cNvSpPr/>
          <p:nvPr>
            <p:ph type="body" idx="1"/>
          </p:nvPr>
        </p:nvSpPr>
        <p:spPr>
          <a:prstGeom prst="rect">
            <a:avLst/>
          </a:prstGeom>
        </p:spPr>
        <p:txBody>
          <a:bodyPr/>
          <a:lstStyle/>
          <a:p>
            <a:pPr lvl="0" marL="361822" indent="-361822" defTabSz="449833">
              <a:spcBef>
                <a:spcPts val="1800"/>
              </a:spcBef>
              <a:defRPr sz="1800">
                <a:solidFill>
                  <a:srgbClr val="000000"/>
                </a:solidFill>
              </a:defRPr>
            </a:pPr>
            <a:r>
              <a:rPr sz="2772">
                <a:solidFill>
                  <a:srgbClr val="414141"/>
                </a:solidFill>
              </a:rPr>
              <a:t>Daratumumab 16 mg/ kg intravenously weekly x 8 weeks, and then every 2 weeks for 4 months, and then once monthly</a:t>
            </a:r>
            <a:endParaRPr sz="2772">
              <a:solidFill>
                <a:srgbClr val="414141"/>
              </a:solidFill>
            </a:endParaRPr>
          </a:p>
          <a:p>
            <a:pPr lvl="0" marL="361822" indent="-361822" defTabSz="449833">
              <a:spcBef>
                <a:spcPts val="1800"/>
              </a:spcBef>
              <a:defRPr sz="1800">
                <a:solidFill>
                  <a:srgbClr val="000000"/>
                </a:solidFill>
              </a:defRPr>
            </a:pPr>
            <a:endParaRPr sz="2772">
              <a:solidFill>
                <a:srgbClr val="414141"/>
              </a:solidFill>
            </a:endParaRPr>
          </a:p>
          <a:p>
            <a:pPr lvl="0" marL="361822" indent="-361822" defTabSz="449833">
              <a:spcBef>
                <a:spcPts val="1800"/>
              </a:spcBef>
              <a:defRPr sz="1800">
                <a:solidFill>
                  <a:srgbClr val="000000"/>
                </a:solidFill>
              </a:defRPr>
            </a:pPr>
            <a:r>
              <a:rPr sz="2772">
                <a:solidFill>
                  <a:srgbClr val="414141"/>
                </a:solidFill>
              </a:rPr>
              <a:t>Lenalidomide 25 mg oral days 1–21</a:t>
            </a:r>
            <a:endParaRPr sz="2772">
              <a:solidFill>
                <a:srgbClr val="414141"/>
              </a:solidFill>
            </a:endParaRPr>
          </a:p>
          <a:p>
            <a:pPr lvl="0" marL="361822" indent="-361822" defTabSz="449833">
              <a:spcBef>
                <a:spcPts val="1800"/>
              </a:spcBef>
              <a:defRPr sz="1800">
                <a:solidFill>
                  <a:srgbClr val="000000"/>
                </a:solidFill>
              </a:defRPr>
            </a:pPr>
            <a:endParaRPr sz="2772">
              <a:solidFill>
                <a:srgbClr val="414141"/>
              </a:solidFill>
            </a:endParaRPr>
          </a:p>
          <a:p>
            <a:pPr lvl="0" marL="361822" indent="-361822" defTabSz="449833">
              <a:spcBef>
                <a:spcPts val="1800"/>
              </a:spcBef>
              <a:defRPr sz="1800">
                <a:solidFill>
                  <a:srgbClr val="000000"/>
                </a:solidFill>
              </a:defRPr>
            </a:pPr>
            <a:r>
              <a:rPr sz="2772">
                <a:solidFill>
                  <a:srgbClr val="414141"/>
                </a:solidFill>
              </a:rPr>
              <a:t>Dexamethasone 40 mg intravenous days 1, 8, 15, 22 (given oral on days when no daratumumab is being administered)</a:t>
            </a:r>
            <a:endParaRPr sz="2772">
              <a:solidFill>
                <a:srgbClr val="414141"/>
              </a:solidFill>
            </a:endParaRPr>
          </a:p>
          <a:p>
            <a:pPr lvl="0" marL="361822" indent="-361822" defTabSz="449833">
              <a:spcBef>
                <a:spcPts val="1800"/>
              </a:spcBef>
              <a:defRPr sz="1800">
                <a:solidFill>
                  <a:srgbClr val="000000"/>
                </a:solidFill>
              </a:defRPr>
            </a:pPr>
            <a:endParaRPr sz="2772">
              <a:solidFill>
                <a:srgbClr val="414141"/>
              </a:solidFill>
            </a:endParaRPr>
          </a:p>
          <a:p>
            <a:pPr lvl="0" marL="361822" indent="-361822" defTabSz="449833">
              <a:spcBef>
                <a:spcPts val="1800"/>
              </a:spcBef>
              <a:defRPr sz="1800">
                <a:solidFill>
                  <a:srgbClr val="000000"/>
                </a:solidFill>
              </a:defRPr>
            </a:pPr>
            <a:r>
              <a:rPr sz="2772">
                <a:solidFill>
                  <a:srgbClr val="414141"/>
                </a:solidFill>
              </a:rPr>
              <a:t>Lenalidomide‐Dexamethasone repeated in usual schedule every 4 weeks</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prstGeom prst="rect">
            <a:avLst/>
          </a:prstGeom>
        </p:spPr>
        <p:txBody>
          <a:bodyPr/>
          <a:lstStyle/>
          <a:p>
            <a:pPr lvl="0">
              <a:defRPr sz="1800">
                <a:solidFill>
                  <a:srgbClr val="000000"/>
                </a:solidFill>
              </a:defRPr>
            </a:pPr>
            <a:r>
              <a:rPr sz="7000">
                <a:solidFill>
                  <a:srgbClr val="D93E2B"/>
                </a:solidFill>
              </a:rPr>
              <a:t>ERd</a:t>
            </a:r>
          </a:p>
        </p:txBody>
      </p:sp>
      <p:sp>
        <p:nvSpPr>
          <p:cNvPr id="122" name="Shape 122"/>
          <p:cNvSpPr/>
          <p:nvPr>
            <p:ph type="body" idx="1"/>
          </p:nvPr>
        </p:nvSpPr>
        <p:spPr>
          <a:prstGeom prst="rect">
            <a:avLst/>
          </a:prstGeom>
        </p:spPr>
        <p:txBody>
          <a:bodyPr/>
          <a:lstStyle/>
          <a:p>
            <a:pPr lvl="0" marL="385318" indent="-385318" defTabSz="479044">
              <a:spcBef>
                <a:spcPts val="1900"/>
              </a:spcBef>
              <a:defRPr sz="1800">
                <a:solidFill>
                  <a:srgbClr val="000000"/>
                </a:solidFill>
              </a:defRPr>
            </a:pPr>
            <a:r>
              <a:rPr sz="2952">
                <a:solidFill>
                  <a:srgbClr val="414141"/>
                </a:solidFill>
              </a:rPr>
              <a:t>Elotuzumab 10 mg/ kg intravenously weekly x 8 weeks, and then every 2 weeks</a:t>
            </a:r>
            <a:endParaRPr sz="2952">
              <a:solidFill>
                <a:srgbClr val="414141"/>
              </a:solidFill>
            </a:endParaRPr>
          </a:p>
          <a:p>
            <a:pPr lvl="0" marL="385318" indent="-385318" defTabSz="479044">
              <a:spcBef>
                <a:spcPts val="1900"/>
              </a:spcBef>
              <a:defRPr sz="1800">
                <a:solidFill>
                  <a:srgbClr val="000000"/>
                </a:solidFill>
              </a:defRPr>
            </a:pPr>
            <a:endParaRPr sz="2952">
              <a:solidFill>
                <a:srgbClr val="414141"/>
              </a:solidFill>
            </a:endParaRPr>
          </a:p>
          <a:p>
            <a:pPr lvl="0" marL="385318" indent="-385318" defTabSz="479044">
              <a:spcBef>
                <a:spcPts val="1900"/>
              </a:spcBef>
              <a:defRPr sz="1800">
                <a:solidFill>
                  <a:srgbClr val="000000"/>
                </a:solidFill>
              </a:defRPr>
            </a:pPr>
            <a:r>
              <a:rPr sz="2952">
                <a:solidFill>
                  <a:srgbClr val="414141"/>
                </a:solidFill>
              </a:rPr>
              <a:t>Lenalidomide 25 mg oral days 1–21</a:t>
            </a:r>
            <a:endParaRPr sz="2952">
              <a:solidFill>
                <a:srgbClr val="414141"/>
              </a:solidFill>
            </a:endParaRPr>
          </a:p>
          <a:p>
            <a:pPr lvl="0" marL="385318" indent="-385318" defTabSz="479044">
              <a:spcBef>
                <a:spcPts val="1900"/>
              </a:spcBef>
              <a:defRPr sz="1800">
                <a:solidFill>
                  <a:srgbClr val="000000"/>
                </a:solidFill>
              </a:defRPr>
            </a:pPr>
            <a:endParaRPr sz="2952">
              <a:solidFill>
                <a:srgbClr val="414141"/>
              </a:solidFill>
            </a:endParaRPr>
          </a:p>
          <a:p>
            <a:pPr lvl="0" marL="385318" indent="-385318" defTabSz="479044">
              <a:spcBef>
                <a:spcPts val="1900"/>
              </a:spcBef>
              <a:defRPr sz="1800">
                <a:solidFill>
                  <a:srgbClr val="000000"/>
                </a:solidFill>
              </a:defRPr>
            </a:pPr>
            <a:r>
              <a:rPr sz="2952">
                <a:solidFill>
                  <a:srgbClr val="414141"/>
                </a:solidFill>
              </a:rPr>
              <a:t>Dexamethasone per prescribing information</a:t>
            </a:r>
            <a:endParaRPr sz="2952">
              <a:solidFill>
                <a:srgbClr val="414141"/>
              </a:solidFill>
            </a:endParaRPr>
          </a:p>
          <a:p>
            <a:pPr lvl="0" marL="385318" indent="-385318" defTabSz="479044">
              <a:spcBef>
                <a:spcPts val="1900"/>
              </a:spcBef>
              <a:defRPr sz="1800">
                <a:solidFill>
                  <a:srgbClr val="000000"/>
                </a:solidFill>
              </a:defRPr>
            </a:pPr>
            <a:endParaRPr sz="2952">
              <a:solidFill>
                <a:srgbClr val="414141"/>
              </a:solidFill>
            </a:endParaRPr>
          </a:p>
          <a:p>
            <a:pPr lvl="0" marL="385318" indent="-385318" defTabSz="479044">
              <a:spcBef>
                <a:spcPts val="1900"/>
              </a:spcBef>
              <a:defRPr sz="1800">
                <a:solidFill>
                  <a:srgbClr val="000000"/>
                </a:solidFill>
              </a:defRPr>
            </a:pPr>
            <a:r>
              <a:rPr sz="2952">
                <a:solidFill>
                  <a:srgbClr val="414141"/>
                </a:solidFill>
              </a:rPr>
              <a:t>Lenalidomide‐Dexamethasone repeated in usual schedule every 4 weeks</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lvl="0">
              <a:defRPr sz="1800">
                <a:solidFill>
                  <a:srgbClr val="000000"/>
                </a:solidFill>
              </a:defRPr>
            </a:pPr>
            <a:r>
              <a:rPr sz="7000">
                <a:solidFill>
                  <a:srgbClr val="D93E2B"/>
                </a:solidFill>
              </a:rPr>
              <a:t>IRd</a:t>
            </a:r>
          </a:p>
        </p:txBody>
      </p:sp>
      <p:sp>
        <p:nvSpPr>
          <p:cNvPr id="125" name="Shape 125"/>
          <p:cNvSpPr/>
          <p:nvPr>
            <p:ph type="body" idx="1"/>
          </p:nvPr>
        </p:nvSpPr>
        <p:spPr>
          <a:prstGeom prst="rect">
            <a:avLst/>
          </a:prstGeom>
        </p:spPr>
        <p:txBody>
          <a:bodyPr/>
          <a:lstStyle/>
          <a:p>
            <a:pPr lvl="0" marL="465201" indent="-465201" defTabSz="578358">
              <a:spcBef>
                <a:spcPts val="2300"/>
              </a:spcBef>
              <a:defRPr sz="1800">
                <a:solidFill>
                  <a:srgbClr val="000000"/>
                </a:solidFill>
              </a:defRPr>
            </a:pPr>
            <a:r>
              <a:rPr sz="3564">
                <a:solidFill>
                  <a:srgbClr val="414141"/>
                </a:solidFill>
              </a:rPr>
              <a:t>Ixazomib 4 mg oral days 1, 8, 15</a:t>
            </a:r>
            <a:endParaRPr sz="3564">
              <a:solidFill>
                <a:srgbClr val="414141"/>
              </a:solidFill>
            </a:endParaRPr>
          </a:p>
          <a:p>
            <a:pPr lvl="0" marL="465201" indent="-465201" defTabSz="578358">
              <a:spcBef>
                <a:spcPts val="2300"/>
              </a:spcBef>
              <a:defRPr sz="1800">
                <a:solidFill>
                  <a:srgbClr val="000000"/>
                </a:solidFill>
              </a:defRPr>
            </a:pPr>
            <a:endParaRPr sz="3564">
              <a:solidFill>
                <a:srgbClr val="414141"/>
              </a:solidFill>
            </a:endParaRPr>
          </a:p>
          <a:p>
            <a:pPr lvl="0" marL="465201" indent="-465201" defTabSz="578358">
              <a:spcBef>
                <a:spcPts val="2300"/>
              </a:spcBef>
              <a:defRPr sz="1800">
                <a:solidFill>
                  <a:srgbClr val="000000"/>
                </a:solidFill>
              </a:defRPr>
            </a:pPr>
            <a:r>
              <a:rPr sz="3564">
                <a:solidFill>
                  <a:srgbClr val="414141"/>
                </a:solidFill>
              </a:rPr>
              <a:t>Lenalidomide 25 mg oral days 1–21</a:t>
            </a:r>
            <a:endParaRPr sz="3564">
              <a:solidFill>
                <a:srgbClr val="414141"/>
              </a:solidFill>
            </a:endParaRPr>
          </a:p>
          <a:p>
            <a:pPr lvl="0" marL="465201" indent="-465201" defTabSz="578358">
              <a:spcBef>
                <a:spcPts val="2300"/>
              </a:spcBef>
              <a:defRPr sz="1800">
                <a:solidFill>
                  <a:srgbClr val="000000"/>
                </a:solidFill>
              </a:defRPr>
            </a:pPr>
            <a:endParaRPr sz="3564">
              <a:solidFill>
                <a:srgbClr val="414141"/>
              </a:solidFill>
            </a:endParaRPr>
          </a:p>
          <a:p>
            <a:pPr lvl="0" marL="465201" indent="-465201" defTabSz="578358">
              <a:spcBef>
                <a:spcPts val="2300"/>
              </a:spcBef>
              <a:defRPr sz="1800">
                <a:solidFill>
                  <a:srgbClr val="000000"/>
                </a:solidFill>
              </a:defRPr>
            </a:pPr>
            <a:r>
              <a:rPr sz="3564">
                <a:solidFill>
                  <a:srgbClr val="414141"/>
                </a:solidFill>
              </a:rPr>
              <a:t>Dexamethasone 40 mg oral days 1, 8, 15, 22</a:t>
            </a:r>
            <a:endParaRPr sz="3564">
              <a:solidFill>
                <a:srgbClr val="414141"/>
              </a:solidFill>
            </a:endParaRPr>
          </a:p>
          <a:p>
            <a:pPr lvl="0" marL="465201" indent="-465201" defTabSz="578358">
              <a:spcBef>
                <a:spcPts val="2300"/>
              </a:spcBef>
              <a:defRPr sz="1800">
                <a:solidFill>
                  <a:srgbClr val="000000"/>
                </a:solidFill>
              </a:defRPr>
            </a:pPr>
            <a:endParaRPr sz="3564">
              <a:solidFill>
                <a:srgbClr val="414141"/>
              </a:solidFill>
            </a:endParaRPr>
          </a:p>
          <a:p>
            <a:pPr lvl="0" marL="465201" indent="-465201" defTabSz="578358">
              <a:spcBef>
                <a:spcPts val="2300"/>
              </a:spcBef>
              <a:defRPr sz="1800">
                <a:solidFill>
                  <a:srgbClr val="000000"/>
                </a:solidFill>
              </a:defRPr>
            </a:pPr>
            <a:r>
              <a:rPr sz="3564">
                <a:solidFill>
                  <a:srgbClr val="414141"/>
                </a:solidFill>
              </a:rPr>
              <a:t>Repeated every 4 weeks</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prstGeom prst="rect">
            <a:avLst/>
          </a:prstGeom>
        </p:spPr>
        <p:txBody>
          <a:bodyPr/>
          <a:lstStyle/>
          <a:p>
            <a:pPr lvl="0">
              <a:defRPr sz="1800">
                <a:solidFill>
                  <a:srgbClr val="000000"/>
                </a:solidFill>
              </a:defRPr>
            </a:pPr>
            <a:r>
              <a:rPr sz="7000">
                <a:solidFill>
                  <a:srgbClr val="D93E2B"/>
                </a:solidFill>
              </a:rPr>
              <a:t>DPd</a:t>
            </a:r>
          </a:p>
        </p:txBody>
      </p:sp>
      <p:sp>
        <p:nvSpPr>
          <p:cNvPr id="128" name="Shape 128"/>
          <p:cNvSpPr/>
          <p:nvPr>
            <p:ph type="body" idx="1"/>
          </p:nvPr>
        </p:nvSpPr>
        <p:spPr>
          <a:prstGeom prst="rect">
            <a:avLst/>
          </a:prstGeom>
        </p:spPr>
        <p:txBody>
          <a:bodyPr/>
          <a:lstStyle/>
          <a:p>
            <a:pPr lvl="0" marL="446404" indent="-446404" defTabSz="554990">
              <a:spcBef>
                <a:spcPts val="2200"/>
              </a:spcBef>
              <a:defRPr sz="1800">
                <a:solidFill>
                  <a:srgbClr val="000000"/>
                </a:solidFill>
              </a:defRPr>
            </a:pPr>
            <a:r>
              <a:rPr sz="3420">
                <a:solidFill>
                  <a:srgbClr val="414141"/>
                </a:solidFill>
              </a:rPr>
              <a:t>Daratumumab 16 mg/kg intravenously weekly × 8 weeks, and then every 2 weeks for 4 months, and then once monthly</a:t>
            </a:r>
            <a:endParaRPr sz="3420">
              <a:solidFill>
                <a:srgbClr val="414141"/>
              </a:solidFill>
            </a:endParaRPr>
          </a:p>
          <a:p>
            <a:pPr lvl="0" marL="446404" indent="-446404" defTabSz="554990">
              <a:spcBef>
                <a:spcPts val="2200"/>
              </a:spcBef>
              <a:defRPr sz="1800">
                <a:solidFill>
                  <a:srgbClr val="000000"/>
                </a:solidFill>
              </a:defRPr>
            </a:pPr>
            <a:endParaRPr sz="3420">
              <a:solidFill>
                <a:srgbClr val="414141"/>
              </a:solidFill>
            </a:endParaRPr>
          </a:p>
          <a:p>
            <a:pPr lvl="0" marL="446404" indent="-446404" defTabSz="554990">
              <a:spcBef>
                <a:spcPts val="2200"/>
              </a:spcBef>
              <a:defRPr sz="1800">
                <a:solidFill>
                  <a:srgbClr val="000000"/>
                </a:solidFill>
              </a:defRPr>
            </a:pPr>
            <a:r>
              <a:rPr sz="3420">
                <a:solidFill>
                  <a:srgbClr val="414141"/>
                </a:solidFill>
              </a:rPr>
              <a:t>Pomalidomide 4 mg oral on days 1–21</a:t>
            </a:r>
            <a:endParaRPr sz="3420">
              <a:solidFill>
                <a:srgbClr val="414141"/>
              </a:solidFill>
            </a:endParaRPr>
          </a:p>
          <a:p>
            <a:pPr lvl="0" marL="446404" indent="-446404" defTabSz="554990">
              <a:spcBef>
                <a:spcPts val="2200"/>
              </a:spcBef>
              <a:defRPr sz="1800">
                <a:solidFill>
                  <a:srgbClr val="000000"/>
                </a:solidFill>
              </a:defRPr>
            </a:pPr>
            <a:endParaRPr sz="3420">
              <a:solidFill>
                <a:srgbClr val="414141"/>
              </a:solidFill>
            </a:endParaRPr>
          </a:p>
          <a:p>
            <a:pPr lvl="0" marL="446404" indent="-446404" defTabSz="554990">
              <a:spcBef>
                <a:spcPts val="2200"/>
              </a:spcBef>
              <a:defRPr sz="1800">
                <a:solidFill>
                  <a:srgbClr val="000000"/>
                </a:solidFill>
              </a:defRPr>
            </a:pPr>
            <a:r>
              <a:rPr sz="3420">
                <a:solidFill>
                  <a:srgbClr val="414141"/>
                </a:solidFill>
              </a:rPr>
              <a:t>Dexamethasone 40 mg intravenous days 1, 8, 15, 22 (given oral on days when no daratumumab is being administered)</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lvl="0">
              <a:defRPr sz="1800">
                <a:solidFill>
                  <a:srgbClr val="000000"/>
                </a:solidFill>
              </a:defRPr>
            </a:pPr>
            <a:r>
              <a:rPr sz="7000">
                <a:solidFill>
                  <a:srgbClr val="D93E2B"/>
                </a:solidFill>
              </a:rPr>
              <a:t>DVd</a:t>
            </a:r>
          </a:p>
        </p:txBody>
      </p:sp>
      <p:sp>
        <p:nvSpPr>
          <p:cNvPr id="131" name="Shape 131"/>
          <p:cNvSpPr/>
          <p:nvPr>
            <p:ph type="body" idx="1"/>
          </p:nvPr>
        </p:nvSpPr>
        <p:spPr>
          <a:prstGeom prst="rect">
            <a:avLst/>
          </a:prstGeom>
        </p:spPr>
        <p:txBody>
          <a:bodyPr/>
          <a:lstStyle/>
          <a:p>
            <a:pPr lvl="0" marL="375920" indent="-375920" defTabSz="467359">
              <a:spcBef>
                <a:spcPts val="1900"/>
              </a:spcBef>
              <a:defRPr sz="1800">
                <a:solidFill>
                  <a:srgbClr val="000000"/>
                </a:solidFill>
              </a:defRPr>
            </a:pPr>
            <a:r>
              <a:rPr sz="2880">
                <a:solidFill>
                  <a:srgbClr val="414141"/>
                </a:solidFill>
              </a:rPr>
              <a:t>Daratumumab 16 mg/ kg intravenously weekly x 8 weeks, and then every 2 weeks for 4 months, and then once monthly</a:t>
            </a:r>
            <a:endParaRPr sz="2880">
              <a:solidFill>
                <a:srgbClr val="414141"/>
              </a:solidFill>
            </a:endParaRPr>
          </a:p>
          <a:p>
            <a:pPr lvl="0" marL="375920" indent="-375920" defTabSz="467359">
              <a:spcBef>
                <a:spcPts val="1900"/>
              </a:spcBef>
              <a:defRPr sz="1800">
                <a:solidFill>
                  <a:srgbClr val="000000"/>
                </a:solidFill>
              </a:defRPr>
            </a:pPr>
            <a:endParaRPr sz="2880">
              <a:solidFill>
                <a:srgbClr val="414141"/>
              </a:solidFill>
            </a:endParaRPr>
          </a:p>
          <a:p>
            <a:pPr lvl="0" marL="375920" indent="-375920" defTabSz="467359">
              <a:spcBef>
                <a:spcPts val="1900"/>
              </a:spcBef>
              <a:defRPr sz="1800">
                <a:solidFill>
                  <a:srgbClr val="000000"/>
                </a:solidFill>
              </a:defRPr>
            </a:pPr>
            <a:r>
              <a:rPr sz="2880">
                <a:solidFill>
                  <a:srgbClr val="414141"/>
                </a:solidFill>
              </a:rPr>
              <a:t>Bortezomib 1.3 mg/m2 subcutaneous on days 1, 8, 15, 22</a:t>
            </a:r>
            <a:endParaRPr sz="2880">
              <a:solidFill>
                <a:srgbClr val="414141"/>
              </a:solidFill>
            </a:endParaRPr>
          </a:p>
          <a:p>
            <a:pPr lvl="0" marL="375920" indent="-375920" defTabSz="467359">
              <a:spcBef>
                <a:spcPts val="1900"/>
              </a:spcBef>
              <a:defRPr sz="1800">
                <a:solidFill>
                  <a:srgbClr val="000000"/>
                </a:solidFill>
              </a:defRPr>
            </a:pPr>
            <a:endParaRPr sz="2880">
              <a:solidFill>
                <a:srgbClr val="414141"/>
              </a:solidFill>
            </a:endParaRPr>
          </a:p>
          <a:p>
            <a:pPr lvl="0" marL="375920" indent="-375920" defTabSz="467359">
              <a:spcBef>
                <a:spcPts val="1900"/>
              </a:spcBef>
              <a:defRPr sz="1800">
                <a:solidFill>
                  <a:srgbClr val="000000"/>
                </a:solidFill>
              </a:defRPr>
            </a:pPr>
            <a:r>
              <a:rPr sz="2880">
                <a:solidFill>
                  <a:srgbClr val="414141"/>
                </a:solidFill>
              </a:rPr>
              <a:t>Dexamethasone 40 mg intravenous days 1, 8, 15, 22 (given oral on days when no daratumumab is being administered)</a:t>
            </a:r>
            <a:endParaRPr sz="2880">
              <a:solidFill>
                <a:srgbClr val="414141"/>
              </a:solidFill>
            </a:endParaRPr>
          </a:p>
          <a:p>
            <a:pPr lvl="0" marL="375920" indent="-375920" defTabSz="467359">
              <a:spcBef>
                <a:spcPts val="1900"/>
              </a:spcBef>
              <a:defRPr sz="1800">
                <a:solidFill>
                  <a:srgbClr val="000000"/>
                </a:solidFill>
              </a:defRPr>
            </a:pPr>
            <a:endParaRPr sz="2880">
              <a:solidFill>
                <a:srgbClr val="414141"/>
              </a:solidFill>
            </a:endParaRPr>
          </a:p>
          <a:p>
            <a:pPr lvl="0" marL="375920" indent="-375920" defTabSz="467359">
              <a:spcBef>
                <a:spcPts val="1900"/>
              </a:spcBef>
              <a:defRPr sz="1800">
                <a:solidFill>
                  <a:srgbClr val="000000"/>
                </a:solidFill>
              </a:defRPr>
            </a:pPr>
            <a:r>
              <a:rPr sz="2880">
                <a:solidFill>
                  <a:srgbClr val="414141"/>
                </a:solidFill>
              </a:rPr>
              <a:t>Bortezomib‐Dexamethasone repeated in usual schedule every 4 weeks</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p>
            <a:pPr lvl="0">
              <a:defRPr sz="1800">
                <a:solidFill>
                  <a:srgbClr val="000000"/>
                </a:solidFill>
              </a:defRPr>
            </a:pPr>
            <a:r>
              <a:rPr sz="7000">
                <a:solidFill>
                  <a:srgbClr val="D93E2B"/>
                </a:solidFill>
              </a:rPr>
              <a:t>VCd</a:t>
            </a:r>
          </a:p>
        </p:txBody>
      </p:sp>
      <p:sp>
        <p:nvSpPr>
          <p:cNvPr id="134" name="Shape 134"/>
          <p:cNvSpPr/>
          <p:nvPr>
            <p:ph type="body" idx="1"/>
          </p:nvPr>
        </p:nvSpPr>
        <p:spPr>
          <a:prstGeom prst="rect">
            <a:avLst/>
          </a:prstGeom>
        </p:spPr>
        <p:txBody>
          <a:bodyPr/>
          <a:lstStyle/>
          <a:p>
            <a:pPr lvl="0" marL="427609" indent="-427609" defTabSz="531622">
              <a:spcBef>
                <a:spcPts val="2100"/>
              </a:spcBef>
              <a:defRPr sz="1800">
                <a:solidFill>
                  <a:srgbClr val="000000"/>
                </a:solidFill>
              </a:defRPr>
            </a:pPr>
            <a:r>
              <a:rPr sz="3276">
                <a:solidFill>
                  <a:srgbClr val="414141"/>
                </a:solidFill>
              </a:rPr>
              <a:t>Cyclophosphamide 300 mg/m2 orally on days 1, 8, 15, and 22</a:t>
            </a:r>
            <a:endParaRPr sz="3276">
              <a:solidFill>
                <a:srgbClr val="414141"/>
              </a:solidFill>
            </a:endParaRPr>
          </a:p>
          <a:p>
            <a:pPr lvl="0" marL="427609" indent="-427609" defTabSz="531622">
              <a:spcBef>
                <a:spcPts val="2100"/>
              </a:spcBef>
              <a:defRPr sz="1800">
                <a:solidFill>
                  <a:srgbClr val="000000"/>
                </a:solidFill>
              </a:defRPr>
            </a:pPr>
            <a:endParaRPr sz="3276">
              <a:solidFill>
                <a:srgbClr val="414141"/>
              </a:solidFill>
            </a:endParaRPr>
          </a:p>
          <a:p>
            <a:pPr lvl="0" marL="427609" indent="-427609" defTabSz="531622">
              <a:spcBef>
                <a:spcPts val="2100"/>
              </a:spcBef>
              <a:defRPr sz="1800">
                <a:solidFill>
                  <a:srgbClr val="000000"/>
                </a:solidFill>
              </a:defRPr>
            </a:pPr>
            <a:r>
              <a:rPr sz="3276">
                <a:solidFill>
                  <a:srgbClr val="414141"/>
                </a:solidFill>
              </a:rPr>
              <a:t>Bortezomib 1.3 mg/m2 subcutaneous on days 1, 8, 15, 22</a:t>
            </a:r>
            <a:endParaRPr sz="3276">
              <a:solidFill>
                <a:srgbClr val="414141"/>
              </a:solidFill>
            </a:endParaRPr>
          </a:p>
          <a:p>
            <a:pPr lvl="0" marL="427609" indent="-427609" defTabSz="531622">
              <a:spcBef>
                <a:spcPts val="2100"/>
              </a:spcBef>
              <a:defRPr sz="1800">
                <a:solidFill>
                  <a:srgbClr val="000000"/>
                </a:solidFill>
              </a:defRPr>
            </a:pPr>
            <a:endParaRPr sz="3276">
              <a:solidFill>
                <a:srgbClr val="414141"/>
              </a:solidFill>
            </a:endParaRPr>
          </a:p>
          <a:p>
            <a:pPr lvl="0" marL="427609" indent="-427609" defTabSz="531622">
              <a:spcBef>
                <a:spcPts val="2100"/>
              </a:spcBef>
              <a:defRPr sz="1800">
                <a:solidFill>
                  <a:srgbClr val="000000"/>
                </a:solidFill>
              </a:defRPr>
            </a:pPr>
            <a:r>
              <a:rPr sz="3276">
                <a:solidFill>
                  <a:srgbClr val="414141"/>
                </a:solidFill>
              </a:rPr>
              <a:t>Dexamethasone 40 mg oral on days on days 1, 8, 15, 22</a:t>
            </a:r>
            <a:endParaRPr sz="3276">
              <a:solidFill>
                <a:srgbClr val="414141"/>
              </a:solidFill>
            </a:endParaRPr>
          </a:p>
          <a:p>
            <a:pPr lvl="0" marL="427609" indent="-427609" defTabSz="531622">
              <a:spcBef>
                <a:spcPts val="2100"/>
              </a:spcBef>
              <a:defRPr sz="1800">
                <a:solidFill>
                  <a:srgbClr val="000000"/>
                </a:solidFill>
              </a:defRPr>
            </a:pPr>
            <a:endParaRPr sz="3276">
              <a:solidFill>
                <a:srgbClr val="414141"/>
              </a:solidFill>
            </a:endParaRPr>
          </a:p>
          <a:p>
            <a:pPr lvl="0" marL="427609" indent="-427609" defTabSz="531622">
              <a:spcBef>
                <a:spcPts val="2100"/>
              </a:spcBef>
              <a:defRPr sz="1800">
                <a:solidFill>
                  <a:srgbClr val="000000"/>
                </a:solidFill>
              </a:defRPr>
            </a:pPr>
            <a:r>
              <a:rPr sz="3276">
                <a:solidFill>
                  <a:srgbClr val="414141"/>
                </a:solidFill>
              </a:rPr>
              <a:t>Repeated every 4 weeksc</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prstGeom prst="rect">
            <a:avLst/>
          </a:prstGeom>
        </p:spPr>
        <p:txBody>
          <a:bodyPr/>
          <a:lstStyle/>
          <a:p>
            <a:pPr lvl="0">
              <a:defRPr sz="1800">
                <a:solidFill>
                  <a:srgbClr val="000000"/>
                </a:solidFill>
              </a:defRPr>
            </a:pPr>
            <a:r>
              <a:rPr sz="7000">
                <a:solidFill>
                  <a:srgbClr val="D93E2B"/>
                </a:solidFill>
              </a:rPr>
              <a:t>Pd</a:t>
            </a:r>
          </a:p>
        </p:txBody>
      </p:sp>
      <p:sp>
        <p:nvSpPr>
          <p:cNvPr id="137" name="Shape 137"/>
          <p:cNvSpPr/>
          <p:nvPr>
            <p:ph type="body" idx="1"/>
          </p:nvPr>
        </p:nvSpPr>
        <p:spPr>
          <a:prstGeom prst="rect">
            <a:avLst/>
          </a:prstGeom>
        </p:spPr>
        <p:txBody>
          <a:bodyPr/>
          <a:lstStyle/>
          <a:p>
            <a:pPr lvl="0">
              <a:defRPr sz="1800">
                <a:solidFill>
                  <a:srgbClr val="000000"/>
                </a:solidFill>
              </a:defRPr>
            </a:pPr>
            <a:r>
              <a:rPr sz="3600">
                <a:solidFill>
                  <a:srgbClr val="414141"/>
                </a:solidFill>
              </a:rPr>
              <a:t>Pomalidomide 4 mg days 1–21</a:t>
            </a:r>
            <a:endParaRPr sz="3600">
              <a:solidFill>
                <a:srgbClr val="414141"/>
              </a:solidFill>
            </a:endParaRPr>
          </a:p>
          <a:p>
            <a:pPr lvl="0">
              <a:defRPr sz="1800">
                <a:solidFill>
                  <a:srgbClr val="000000"/>
                </a:solidFill>
              </a:defRPr>
            </a:pPr>
            <a:endParaRPr sz="3600">
              <a:solidFill>
                <a:srgbClr val="414141"/>
              </a:solidFill>
            </a:endParaRPr>
          </a:p>
          <a:p>
            <a:pPr lvl="0">
              <a:defRPr sz="1800">
                <a:solidFill>
                  <a:srgbClr val="000000"/>
                </a:solidFill>
              </a:defRPr>
            </a:pPr>
            <a:r>
              <a:rPr sz="3600">
                <a:solidFill>
                  <a:srgbClr val="414141"/>
                </a:solidFill>
              </a:rPr>
              <a:t>Dexamethasone 40 mg oral on days on days 1, 8, 15, 22</a:t>
            </a:r>
            <a:endParaRPr sz="3600">
              <a:solidFill>
                <a:srgbClr val="414141"/>
              </a:solidFill>
            </a:endParaRPr>
          </a:p>
          <a:p>
            <a:pPr lvl="0">
              <a:defRPr sz="1800">
                <a:solidFill>
                  <a:srgbClr val="000000"/>
                </a:solidFill>
              </a:defRPr>
            </a:pPr>
            <a:endParaRPr sz="3600">
              <a:solidFill>
                <a:srgbClr val="414141"/>
              </a:solidFill>
            </a:endParaRPr>
          </a:p>
          <a:p>
            <a:pPr lvl="0">
              <a:defRPr sz="1800">
                <a:solidFill>
                  <a:srgbClr val="000000"/>
                </a:solidFill>
              </a:defRPr>
            </a:pPr>
            <a:r>
              <a:rPr sz="3600">
                <a:solidFill>
                  <a:srgbClr val="414141"/>
                </a:solidFill>
              </a:rPr>
              <a:t>Repeated every 4 weeks</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p>
            <a:pPr lvl="0">
              <a:defRPr sz="1800">
                <a:solidFill>
                  <a:srgbClr val="000000"/>
                </a:solidFill>
              </a:defRPr>
            </a:pPr>
            <a:r>
              <a:rPr sz="7000">
                <a:solidFill>
                  <a:srgbClr val="D93E2B"/>
                </a:solidFill>
              </a:rPr>
              <a:t>Summary</a:t>
            </a:r>
          </a:p>
        </p:txBody>
      </p:sp>
      <p:sp>
        <p:nvSpPr>
          <p:cNvPr id="140" name="Shape 140"/>
          <p:cNvSpPr/>
          <p:nvPr>
            <p:ph type="body" idx="1"/>
          </p:nvPr>
        </p:nvSpPr>
        <p:spPr>
          <a:prstGeom prst="rect">
            <a:avLst/>
          </a:prstGeom>
        </p:spPr>
        <p:txBody>
          <a:bodyPr/>
          <a:lstStyle/>
          <a:p>
            <a:pPr lvl="0" marL="371221" indent="-371221" defTabSz="461518">
              <a:spcBef>
                <a:spcPts val="1800"/>
              </a:spcBef>
              <a:defRPr sz="1800">
                <a:solidFill>
                  <a:srgbClr val="000000"/>
                </a:solidFill>
              </a:defRPr>
            </a:pPr>
            <a:r>
              <a:rPr sz="2844">
                <a:solidFill>
                  <a:srgbClr val="414141"/>
                </a:solidFill>
              </a:rPr>
              <a:t>Multiple myeloma accounts for approximately </a:t>
            </a:r>
            <a:r>
              <a:rPr b="1" sz="2923">
                <a:solidFill>
                  <a:srgbClr val="414141"/>
                </a:solidFill>
              </a:rPr>
              <a:t>10%</a:t>
            </a:r>
            <a:r>
              <a:rPr sz="2844">
                <a:solidFill>
                  <a:srgbClr val="414141"/>
                </a:solidFill>
              </a:rPr>
              <a:t> of hematologic malignancies. </a:t>
            </a:r>
            <a:endParaRPr sz="2844">
              <a:solidFill>
                <a:srgbClr val="414141"/>
              </a:solidFill>
            </a:endParaRPr>
          </a:p>
          <a:p>
            <a:pPr lvl="0" marL="371221" indent="-371221" defTabSz="461518">
              <a:spcBef>
                <a:spcPts val="1800"/>
              </a:spcBef>
              <a:defRPr sz="1800">
                <a:solidFill>
                  <a:srgbClr val="000000"/>
                </a:solidFill>
              </a:defRPr>
            </a:pPr>
            <a:r>
              <a:rPr sz="2844">
                <a:solidFill>
                  <a:srgbClr val="414141"/>
                </a:solidFill>
              </a:rPr>
              <a:t>The diagnosis requires </a:t>
            </a:r>
            <a:r>
              <a:rPr b="1" sz="2923">
                <a:solidFill>
                  <a:srgbClr val="414141"/>
                </a:solidFill>
              </a:rPr>
              <a:t>≥10% clonal bone marrow plasma cells</a:t>
            </a:r>
            <a:r>
              <a:rPr sz="2844">
                <a:solidFill>
                  <a:srgbClr val="414141"/>
                </a:solidFill>
              </a:rPr>
              <a:t> or a biopsy proven plasmacytoma plus evidence of one or more multiple myeloma defining events: </a:t>
            </a:r>
            <a:r>
              <a:rPr b="1" sz="2923">
                <a:solidFill>
                  <a:srgbClr val="414141"/>
                </a:solidFill>
              </a:rPr>
              <a:t>CRAB</a:t>
            </a:r>
            <a:r>
              <a:rPr sz="2923">
                <a:solidFill>
                  <a:srgbClr val="414141"/>
                </a:solidFill>
              </a:rPr>
              <a:t> </a:t>
            </a:r>
            <a:r>
              <a:rPr sz="2844">
                <a:solidFill>
                  <a:srgbClr val="414141"/>
                </a:solidFill>
              </a:rPr>
              <a:t>(hypercalcemia, renal failure, anemia, or lytic bone lesions) features felt related to the plasma cell disorder, bone marrow </a:t>
            </a:r>
            <a:r>
              <a:rPr b="1" sz="2923">
                <a:solidFill>
                  <a:srgbClr val="414141"/>
                </a:solidFill>
              </a:rPr>
              <a:t>clonal plasmacytosis ≥60%</a:t>
            </a:r>
            <a:r>
              <a:rPr b="1" sz="2844">
                <a:solidFill>
                  <a:srgbClr val="414141"/>
                </a:solidFill>
              </a:rPr>
              <a:t>,</a:t>
            </a:r>
            <a:r>
              <a:rPr sz="2844">
                <a:solidFill>
                  <a:srgbClr val="414141"/>
                </a:solidFill>
              </a:rPr>
              <a:t> serum involved/uninvolved </a:t>
            </a:r>
            <a:r>
              <a:rPr b="1" sz="2923">
                <a:solidFill>
                  <a:srgbClr val="414141"/>
                </a:solidFill>
              </a:rPr>
              <a:t>free light chain (FLC) ratio ≥100</a:t>
            </a:r>
            <a:r>
              <a:rPr sz="2844">
                <a:solidFill>
                  <a:srgbClr val="414141"/>
                </a:solidFill>
              </a:rPr>
              <a:t> (provided involved FLC is ≥100 mg/L), or &gt;1 focal lesion on magnetic resonance imaging. Patients with </a:t>
            </a:r>
            <a:r>
              <a:rPr b="1" sz="2923">
                <a:solidFill>
                  <a:srgbClr val="414141"/>
                </a:solidFill>
              </a:rPr>
              <a:t>del(17p), t(14;16), and t(14;20) have high‐risk multiple myeloma.</a:t>
            </a:r>
            <a:r>
              <a:rPr sz="2844">
                <a:solidFill>
                  <a:srgbClr val="414141"/>
                </a:solidFill>
              </a:rPr>
              <a:t> Patients with </a:t>
            </a:r>
            <a:r>
              <a:rPr b="1" sz="2923">
                <a:solidFill>
                  <a:srgbClr val="414141"/>
                </a:solidFill>
              </a:rPr>
              <a:t>t(4;14) translocation and gain(1q) have intermediate‐risk</a:t>
            </a:r>
            <a:r>
              <a:rPr sz="2844">
                <a:solidFill>
                  <a:srgbClr val="414141"/>
                </a:solidFill>
              </a:rPr>
              <a:t>. All others are considered standard‐risk.</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body" idx="1"/>
          </p:nvPr>
        </p:nvSpPr>
        <p:spPr>
          <a:prstGeom prst="rect">
            <a:avLst/>
          </a:prstGeom>
        </p:spPr>
        <p:txBody>
          <a:bodyPr/>
          <a:lstStyle/>
          <a:p>
            <a:pPr lvl="0" marL="371221" indent="-371221" defTabSz="461518">
              <a:spcBef>
                <a:spcPts val="1800"/>
              </a:spcBef>
              <a:defRPr sz="1800">
                <a:solidFill>
                  <a:srgbClr val="000000"/>
                </a:solidFill>
              </a:defRPr>
            </a:pPr>
            <a:r>
              <a:rPr sz="2844">
                <a:solidFill>
                  <a:srgbClr val="414141"/>
                </a:solidFill>
              </a:rPr>
              <a:t> Initial treatment consists of bortezomib, lenalidomide, dexamethasone (VRd). In high‐risk patients, carfilzomib, lenalidomide, dexamethasone (KRd) is an alternative to VRd. In eligible patients, initial therapy is given for approximately 3‐4 cycles followed by autologous stem cell transplantation (ASCT). Standard risk patients can opt for delayed ASCT at first relapse. Patients not candidates for transplant are treated with VRd for approximately 8‐12 cycles followed by lenalidomide or lenalidomide plus dexamethasone. After ASCT, lenalidomide maintenance is recommended for standard risk patients, while maintenance with a bortezomib‐based regimen is needed for patients with intermediate or high‐risk disease. Most patients require a triplet regimen at relapse, with the choice of regimen varying with each successive relapse. </a:t>
            </a:r>
            <a:r>
              <a:rPr b="1" sz="2923">
                <a:solidFill>
                  <a:srgbClr val="414141"/>
                </a:solidFill>
              </a:rPr>
              <a:t>Aggressive relapse with extramedullary plasmacytomas or plasma cell leukemia may require anthracycline containing combination chemotherapy regimens.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body" idx="1"/>
          </p:nvPr>
        </p:nvSpPr>
        <p:spPr>
          <a:prstGeom prst="rect">
            <a:avLst/>
          </a:prstGeom>
        </p:spPr>
        <p:txBody>
          <a:bodyPr/>
          <a:lstStyle/>
          <a:p>
            <a:pPr lvl="0" marL="451104" indent="-451104" defTabSz="560831">
              <a:spcBef>
                <a:spcPts val="2300"/>
              </a:spcBef>
              <a:defRPr sz="1800">
                <a:solidFill>
                  <a:srgbClr val="000000"/>
                </a:solidFill>
              </a:defRPr>
            </a:pPr>
            <a:r>
              <a:rPr sz="3455">
                <a:solidFill>
                  <a:srgbClr val="414141"/>
                </a:solidFill>
              </a:rPr>
              <a:t>Almost all patients with multiple myeloma evolve from an asymptomatic premalignant stage termed monoclonal gammopathy of undetermined significance (MGUS)</a:t>
            </a:r>
            <a:endParaRPr sz="3455">
              <a:solidFill>
                <a:srgbClr val="414141"/>
              </a:solidFill>
            </a:endParaRPr>
          </a:p>
          <a:p>
            <a:pPr lvl="0" marL="451104" indent="-451104" defTabSz="560831">
              <a:spcBef>
                <a:spcPts val="2300"/>
              </a:spcBef>
              <a:defRPr sz="1800">
                <a:solidFill>
                  <a:srgbClr val="000000"/>
                </a:solidFill>
              </a:defRPr>
            </a:pPr>
            <a:r>
              <a:rPr sz="3455">
                <a:solidFill>
                  <a:srgbClr val="414141"/>
                </a:solidFill>
              </a:rPr>
              <a:t>1% every year</a:t>
            </a:r>
            <a:endParaRPr sz="3455">
              <a:solidFill>
                <a:srgbClr val="414141"/>
              </a:solidFill>
            </a:endParaRPr>
          </a:p>
          <a:p>
            <a:pPr lvl="0" marL="451104" indent="-451104" defTabSz="560831">
              <a:spcBef>
                <a:spcPts val="2300"/>
              </a:spcBef>
              <a:defRPr sz="1800">
                <a:solidFill>
                  <a:srgbClr val="000000"/>
                </a:solidFill>
              </a:defRPr>
            </a:pPr>
            <a:r>
              <a:rPr sz="3455">
                <a:solidFill>
                  <a:srgbClr val="414141"/>
                </a:solidFill>
              </a:rPr>
              <a:t>More advanced premalignant stage referred to as smoldering multiple myeloma (SMM) can be recognized clinically</a:t>
            </a:r>
            <a:endParaRPr sz="3455">
              <a:solidFill>
                <a:srgbClr val="414141"/>
              </a:solidFill>
            </a:endParaRPr>
          </a:p>
          <a:p>
            <a:pPr lvl="0" marL="451104" indent="-451104" defTabSz="560831">
              <a:spcBef>
                <a:spcPts val="2300"/>
              </a:spcBef>
              <a:defRPr sz="1800">
                <a:solidFill>
                  <a:srgbClr val="000000"/>
                </a:solidFill>
              </a:defRPr>
            </a:pPr>
            <a:r>
              <a:rPr sz="3455">
                <a:solidFill>
                  <a:srgbClr val="414141"/>
                </a:solidFill>
              </a:rPr>
              <a:t>10% per year over the first 5 years following diagnosis, 3% per year over the next 5 years, and 1.5% per year thereafter</a:t>
            </a:r>
            <a:endParaRPr sz="3455">
              <a:solidFill>
                <a:srgbClr val="414141"/>
              </a:solidFill>
            </a:endParaRPr>
          </a:p>
          <a:p>
            <a:pPr lvl="0" marL="451104" indent="-451104" defTabSz="560831">
              <a:spcBef>
                <a:spcPts val="2300"/>
              </a:spcBef>
              <a:defRPr sz="1800">
                <a:solidFill>
                  <a:srgbClr val="000000"/>
                </a:solidFill>
              </a:defRPr>
            </a:pPr>
            <a:r>
              <a:rPr sz="3455">
                <a:solidFill>
                  <a:srgbClr val="414141"/>
                </a:solidFill>
              </a:rPr>
              <a:t>t(4;14) translocation, del(17p), and gain(1q)-higher risk</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nvSpPr>
        <p:spPr>
          <a:xfrm>
            <a:off x="533400" y="5969000"/>
            <a:ext cx="11938000"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200"/>
              </a:spcBef>
              <a:defRPr i="1" sz="3000"/>
            </a:lvl1pPr>
          </a:lstStyle>
          <a:p>
            <a:pPr lvl="0">
              <a:defRPr i="0" sz="1800">
                <a:solidFill>
                  <a:srgbClr val="000000"/>
                </a:solidFill>
              </a:defRPr>
            </a:pPr>
            <a:r>
              <a:rPr i="1" sz="3000">
                <a:solidFill>
                  <a:srgbClr val="414141"/>
                </a:solidFill>
              </a:rPr>
              <a:t>–Johnny Appleseed</a:t>
            </a:r>
          </a:p>
        </p:txBody>
      </p:sp>
      <p:sp>
        <p:nvSpPr>
          <p:cNvPr id="145" name="Shape 145"/>
          <p:cNvSpPr/>
          <p:nvPr/>
        </p:nvSpPr>
        <p:spPr>
          <a:xfrm>
            <a:off x="1270000" y="4254500"/>
            <a:ext cx="10464800" cy="711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600"/>
            </a:lvl1pPr>
          </a:lstStyle>
          <a:p>
            <a:pPr lvl="0">
              <a:defRPr sz="1800">
                <a:solidFill>
                  <a:srgbClr val="000000"/>
                </a:solidFill>
              </a:defRPr>
            </a:pPr>
            <a:r>
              <a:rPr sz="3600">
                <a:solidFill>
                  <a:srgbClr val="414141"/>
                </a:solidFill>
              </a:rPr>
              <a:t>Thank You</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lvl="0">
              <a:defRPr sz="1800">
                <a:solidFill>
                  <a:srgbClr val="000000"/>
                </a:solidFill>
              </a:defRPr>
            </a:pPr>
            <a:r>
              <a:rPr sz="7000">
                <a:solidFill>
                  <a:srgbClr val="D93E2B"/>
                </a:solidFill>
              </a:rPr>
              <a:t>Diagnosis</a:t>
            </a:r>
          </a:p>
        </p:txBody>
      </p:sp>
      <p:sp>
        <p:nvSpPr>
          <p:cNvPr id="56" name="Shape 56"/>
          <p:cNvSpPr/>
          <p:nvPr>
            <p:ph type="body" idx="1"/>
          </p:nvPr>
        </p:nvSpPr>
        <p:spPr>
          <a:prstGeom prst="rect">
            <a:avLst/>
          </a:prstGeom>
        </p:spPr>
        <p:txBody>
          <a:bodyPr/>
          <a:lstStyle/>
          <a:p>
            <a:pPr lvl="0" marL="441705" indent="-441705" defTabSz="549148">
              <a:spcBef>
                <a:spcPts val="2200"/>
              </a:spcBef>
              <a:defRPr sz="1800">
                <a:solidFill>
                  <a:srgbClr val="000000"/>
                </a:solidFill>
              </a:defRPr>
            </a:pPr>
            <a:r>
              <a:rPr sz="3384">
                <a:solidFill>
                  <a:srgbClr val="414141"/>
                </a:solidFill>
              </a:rPr>
              <a:t>The diagnosis of multiple myeloma requires the presence of one or more myeloma defining events (MDE) in addition to evidence of either 10% or more clonal plasma cells on bone marrow examination or a biopsy‐proven plasmacytoma. </a:t>
            </a:r>
            <a:endParaRPr sz="3384">
              <a:solidFill>
                <a:srgbClr val="414141"/>
              </a:solidFill>
            </a:endParaRPr>
          </a:p>
          <a:p>
            <a:pPr lvl="0" marL="441705" indent="-441705" defTabSz="549148">
              <a:spcBef>
                <a:spcPts val="2200"/>
              </a:spcBef>
              <a:defRPr sz="1800">
                <a:solidFill>
                  <a:srgbClr val="000000"/>
                </a:solidFill>
              </a:defRPr>
            </a:pPr>
            <a:r>
              <a:rPr sz="3384">
                <a:solidFill>
                  <a:srgbClr val="414141"/>
                </a:solidFill>
              </a:rPr>
              <a:t>MDE consists of established CRAB (hypercalcemia, renal failure, anemia, or lytic bone lesions) features as well as 3 specific biomarkers: clonal bone marrow plasma cells ≥60%, serum free light chain (FLC) ratio ≥100 (provided involved FLC level is ≥100 mg/L), and more than one focal lesion on MRI.</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body" idx="1"/>
          </p:nvPr>
        </p:nvSpPr>
        <p:spPr>
          <a:prstGeom prst="rect">
            <a:avLst/>
          </a:prstGeom>
        </p:spPr>
        <p:txBody>
          <a:bodyPr/>
          <a:lstStyle/>
          <a:p>
            <a:pPr lvl="0">
              <a:defRPr sz="1800">
                <a:solidFill>
                  <a:srgbClr val="000000"/>
                </a:solidFill>
              </a:defRPr>
            </a:pPr>
            <a:r>
              <a:rPr sz="3600">
                <a:solidFill>
                  <a:srgbClr val="414141"/>
                </a:solidFill>
              </a:rPr>
              <a:t>Each of the new biomarkers is associated with an approximately 80% risk of progression to symptomatic end‐organ damage in two or more independent studies. The updated criteria represent a paradigm shift since they allow early diagnosis and initiation of therapy before end‐organ damage.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lvl1pPr defTabSz="443991">
              <a:spcBef>
                <a:spcPts val="1200"/>
              </a:spcBef>
              <a:defRPr sz="5320"/>
            </a:lvl1pPr>
          </a:lstStyle>
          <a:p>
            <a:pPr lvl="0">
              <a:defRPr sz="1800">
                <a:solidFill>
                  <a:srgbClr val="000000"/>
                </a:solidFill>
              </a:defRPr>
            </a:pPr>
            <a:r>
              <a:rPr sz="5320">
                <a:solidFill>
                  <a:srgbClr val="D93E2B"/>
                </a:solidFill>
              </a:rPr>
              <a:t>International Myeloma Working Group criteria</a:t>
            </a:r>
          </a:p>
        </p:txBody>
      </p:sp>
      <p:sp>
        <p:nvSpPr>
          <p:cNvPr id="61" name="Shape 61"/>
          <p:cNvSpPr/>
          <p:nvPr>
            <p:ph type="body" idx="1"/>
          </p:nvPr>
        </p:nvSpPr>
        <p:spPr>
          <a:prstGeom prst="rect">
            <a:avLst/>
          </a:prstGeom>
        </p:spPr>
        <p:txBody>
          <a:bodyPr/>
          <a:lstStyle/>
          <a:p>
            <a:pPr lvl="0" marL="575627" indent="-575627" defTabSz="572516">
              <a:spcBef>
                <a:spcPts val="2300"/>
              </a:spcBef>
              <a:defRPr sz="1800">
                <a:solidFill>
                  <a:srgbClr val="000000"/>
                </a:solidFill>
              </a:defRPr>
            </a:pPr>
            <a:r>
              <a:rPr b="1" sz="4410">
                <a:solidFill>
                  <a:srgbClr val="414141"/>
                </a:solidFill>
              </a:rPr>
              <a:t>Non‐IgM monoclonal gammopathy of undetermined significance (MGUS ) </a:t>
            </a:r>
            <a:r>
              <a:rPr sz="3528">
                <a:solidFill>
                  <a:srgbClr val="414141"/>
                </a:solidFill>
              </a:rPr>
              <a:t>All 3 criteria must be met:</a:t>
            </a:r>
            <a:endParaRPr sz="3528">
              <a:solidFill>
                <a:srgbClr val="414141"/>
              </a:solidFill>
            </a:endParaRPr>
          </a:p>
          <a:p>
            <a:pPr lvl="0" marL="460502" indent="-460502" defTabSz="572516">
              <a:spcBef>
                <a:spcPts val="2300"/>
              </a:spcBef>
              <a:defRPr sz="1800">
                <a:solidFill>
                  <a:srgbClr val="000000"/>
                </a:solidFill>
              </a:defRPr>
            </a:pPr>
            <a:r>
              <a:rPr sz="3528">
                <a:solidFill>
                  <a:srgbClr val="414141"/>
                </a:solidFill>
              </a:rPr>
              <a:t>Serum monoclonal protein (non‐IgM type) &lt;3 gm/dL</a:t>
            </a:r>
            <a:endParaRPr sz="3528">
              <a:solidFill>
                <a:srgbClr val="414141"/>
              </a:solidFill>
            </a:endParaRPr>
          </a:p>
          <a:p>
            <a:pPr lvl="0" marL="460502" indent="-460502" defTabSz="572516">
              <a:spcBef>
                <a:spcPts val="2300"/>
              </a:spcBef>
              <a:defRPr sz="1800">
                <a:solidFill>
                  <a:srgbClr val="000000"/>
                </a:solidFill>
              </a:defRPr>
            </a:pPr>
            <a:r>
              <a:rPr sz="3528">
                <a:solidFill>
                  <a:srgbClr val="414141"/>
                </a:solidFill>
              </a:rPr>
              <a:t>Clonal bone marrow plasma cells &lt;10%</a:t>
            </a:r>
            <a:endParaRPr sz="3528">
              <a:solidFill>
                <a:srgbClr val="414141"/>
              </a:solidFill>
            </a:endParaRPr>
          </a:p>
          <a:p>
            <a:pPr lvl="0" marL="460502" indent="-460502" defTabSz="572516">
              <a:spcBef>
                <a:spcPts val="2300"/>
              </a:spcBef>
              <a:defRPr sz="1800">
                <a:solidFill>
                  <a:srgbClr val="000000"/>
                </a:solidFill>
              </a:defRPr>
            </a:pPr>
            <a:r>
              <a:rPr sz="3528">
                <a:solidFill>
                  <a:srgbClr val="414141"/>
                </a:solidFill>
              </a:rPr>
              <a:t>Absence of end‐organ damage such as hypercalcemia, renal insufficiency, anemia, and bone lesions (CRAB) that can be attributed to the plasma cell proliferative disorder</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body" idx="1"/>
          </p:nvPr>
        </p:nvSpPr>
        <p:spPr>
          <a:prstGeom prst="rect">
            <a:avLst/>
          </a:prstGeom>
        </p:spPr>
        <p:txBody>
          <a:bodyPr/>
          <a:lstStyle/>
          <a:p>
            <a:pPr lvl="0" marL="600427" indent="-600427">
              <a:defRPr sz="1800">
                <a:solidFill>
                  <a:srgbClr val="000000"/>
                </a:solidFill>
              </a:defRPr>
            </a:pPr>
            <a:r>
              <a:rPr b="1" sz="4600">
                <a:solidFill>
                  <a:srgbClr val="414141"/>
                </a:solidFill>
              </a:rPr>
              <a:t>Smoldering multiple myeloma</a:t>
            </a:r>
            <a:r>
              <a:rPr sz="4600">
                <a:solidFill>
                  <a:srgbClr val="414141"/>
                </a:solidFill>
              </a:rPr>
              <a:t>	</a:t>
            </a:r>
            <a:r>
              <a:rPr sz="3600">
                <a:solidFill>
                  <a:srgbClr val="414141"/>
                </a:solidFill>
              </a:rPr>
              <a:t>Both criteria must be met:</a:t>
            </a:r>
            <a:endParaRPr sz="3600">
              <a:solidFill>
                <a:srgbClr val="414141"/>
              </a:solidFill>
            </a:endParaRPr>
          </a:p>
          <a:p>
            <a:pPr lvl="0">
              <a:defRPr sz="1800">
                <a:solidFill>
                  <a:srgbClr val="000000"/>
                </a:solidFill>
              </a:defRPr>
            </a:pPr>
            <a:r>
              <a:rPr sz="3600">
                <a:solidFill>
                  <a:srgbClr val="414141"/>
                </a:solidFill>
              </a:rPr>
              <a:t>Serum monoclonal protein (IgG or IgA) ≥3 g/dL, or urinary monoclonal protein ≥500 mg per 24 hours and/or clonal bone marrow plasma cells 10%‐60%</a:t>
            </a:r>
            <a:endParaRPr sz="3600">
              <a:solidFill>
                <a:srgbClr val="414141"/>
              </a:solidFill>
            </a:endParaRPr>
          </a:p>
          <a:p>
            <a:pPr lvl="0">
              <a:defRPr sz="1800">
                <a:solidFill>
                  <a:srgbClr val="000000"/>
                </a:solidFill>
              </a:defRPr>
            </a:pPr>
            <a:r>
              <a:rPr sz="3600">
                <a:solidFill>
                  <a:srgbClr val="414141"/>
                </a:solidFill>
              </a:rPr>
              <a:t>Absence of myeloma defining events or amyloidosis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body" idx="1"/>
          </p:nvPr>
        </p:nvSpPr>
        <p:spPr>
          <a:prstGeom prst="rect">
            <a:avLst/>
          </a:prstGeom>
        </p:spPr>
        <p:txBody>
          <a:bodyPr/>
          <a:lstStyle/>
          <a:p>
            <a:pPr lvl="0" marL="380618" indent="-380618" defTabSz="473201">
              <a:spcBef>
                <a:spcPts val="1900"/>
              </a:spcBef>
              <a:defRPr sz="1800">
                <a:solidFill>
                  <a:srgbClr val="000000"/>
                </a:solidFill>
              </a:defRPr>
            </a:pPr>
            <a:r>
              <a:rPr b="1" sz="5427">
                <a:solidFill>
                  <a:srgbClr val="414141"/>
                </a:solidFill>
              </a:rPr>
              <a:t>Multiple myeloma	</a:t>
            </a:r>
            <a:endParaRPr b="1" sz="5427">
              <a:solidFill>
                <a:srgbClr val="414141"/>
              </a:solidFill>
            </a:endParaRPr>
          </a:p>
          <a:p>
            <a:pPr lvl="0" marL="380618" indent="-380618" defTabSz="473201">
              <a:spcBef>
                <a:spcPts val="1900"/>
              </a:spcBef>
              <a:defRPr sz="1800">
                <a:solidFill>
                  <a:srgbClr val="000000"/>
                </a:solidFill>
              </a:defRPr>
            </a:pPr>
            <a:r>
              <a:rPr sz="2916">
                <a:solidFill>
                  <a:srgbClr val="414141"/>
                </a:solidFill>
              </a:rPr>
              <a:t>Both criteria must be met:</a:t>
            </a:r>
            <a:endParaRPr sz="2916">
              <a:solidFill>
                <a:srgbClr val="414141"/>
              </a:solidFill>
            </a:endParaRPr>
          </a:p>
          <a:p>
            <a:pPr lvl="0" marL="380618" indent="-380618" defTabSz="473201">
              <a:spcBef>
                <a:spcPts val="1900"/>
              </a:spcBef>
              <a:defRPr sz="1800">
                <a:solidFill>
                  <a:srgbClr val="000000"/>
                </a:solidFill>
              </a:defRPr>
            </a:pPr>
            <a:r>
              <a:rPr sz="3645">
                <a:solidFill>
                  <a:srgbClr val="414141"/>
                </a:solidFill>
              </a:rPr>
              <a:t>Clonal bone marrow plasma cells ≥10% or biopsy‐proven bony or extramedullary plasmacytoma</a:t>
            </a:r>
            <a:endParaRPr sz="3645">
              <a:solidFill>
                <a:srgbClr val="414141"/>
              </a:solidFill>
            </a:endParaRPr>
          </a:p>
          <a:p>
            <a:pPr lvl="0" marL="380618" indent="-380618" defTabSz="473201">
              <a:spcBef>
                <a:spcPts val="1900"/>
              </a:spcBef>
              <a:defRPr sz="1800">
                <a:solidFill>
                  <a:srgbClr val="000000"/>
                </a:solidFill>
              </a:defRPr>
            </a:pPr>
            <a:r>
              <a:rPr sz="3645">
                <a:solidFill>
                  <a:srgbClr val="414141"/>
                </a:solidFill>
              </a:rPr>
              <a:t>Any one or more of the following myeloma defining events:</a:t>
            </a:r>
            <a:endParaRPr sz="3645">
              <a:solidFill>
                <a:srgbClr val="414141"/>
              </a:solidFill>
            </a:endParaRPr>
          </a:p>
          <a:p>
            <a:pPr lvl="0" marL="380618" indent="-380618" defTabSz="473201">
              <a:spcBef>
                <a:spcPts val="1900"/>
              </a:spcBef>
              <a:defRPr sz="1800">
                <a:solidFill>
                  <a:srgbClr val="000000"/>
                </a:solidFill>
              </a:defRPr>
            </a:pPr>
            <a:r>
              <a:rPr sz="2997">
                <a:solidFill>
                  <a:srgbClr val="414141"/>
                </a:solidFill>
              </a:rPr>
              <a:t>Evidence of end organ damage that can be attributed to the underlying plasma cell proliferative disorder, specifically:</a:t>
            </a:r>
            <a:endParaRPr sz="2997">
              <a:solidFill>
                <a:srgbClr val="414141"/>
              </a:solidFill>
            </a:endParaRPr>
          </a:p>
          <a:p>
            <a:pPr lvl="0" marL="380618" indent="-380618" defTabSz="473201">
              <a:spcBef>
                <a:spcPts val="1900"/>
              </a:spcBef>
              <a:defRPr sz="1800">
                <a:solidFill>
                  <a:srgbClr val="000000"/>
                </a:solidFill>
              </a:defRPr>
            </a:pPr>
            <a:r>
              <a:rPr sz="2997">
                <a:solidFill>
                  <a:srgbClr val="414141"/>
                </a:solidFill>
              </a:rPr>
              <a:t>Hypercalcemia: serum calcium &gt;0·25 mmol/L (&gt;1 mg/dL) higher than the upper limit of normal or &gt;2·75 mmol/L (&gt;11 mg/dL)</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