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73" r:id="rId11"/>
    <p:sldId id="263" r:id="rId12"/>
    <p:sldId id="266" r:id="rId13"/>
    <p:sldId id="267" r:id="rId14"/>
    <p:sldId id="269" r:id="rId15"/>
    <p:sldId id="270" r:id="rId16"/>
    <p:sldId id="274" r:id="rId17"/>
    <p:sldId id="275" r:id="rId18"/>
    <p:sldId id="276" r:id="rId19"/>
    <p:sldId id="271" r:id="rId20"/>
    <p:sldId id="272" r:id="rId21"/>
    <p:sldId id="277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0E6C-A995-485D-A586-6A97C2798CC8}" type="datetimeFigureOut">
              <a:rPr lang="en-US" smtClean="0"/>
              <a:t>04/11/2017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C9C2EC-5513-46C3-8E26-B63AD9624C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0E6C-A995-485D-A586-6A97C2798CC8}" type="datetimeFigureOut">
              <a:rPr lang="en-US" smtClean="0"/>
              <a:t>04/11/2017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C2EC-5513-46C3-8E26-B63AD9624C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4C9C2EC-5513-46C3-8E26-B63AD9624CB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0E6C-A995-485D-A586-6A97C2798CC8}" type="datetimeFigureOut">
              <a:rPr lang="en-US" smtClean="0"/>
              <a:t>04/11/2017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0E6C-A995-485D-A586-6A97C2798CC8}" type="datetimeFigureOut">
              <a:rPr lang="en-US" smtClean="0"/>
              <a:t>04/11/2017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4C9C2EC-5513-46C3-8E26-B63AD9624C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0E6C-A995-485D-A586-6A97C2798CC8}" type="datetimeFigureOut">
              <a:rPr lang="en-US" smtClean="0"/>
              <a:t>04/11/2017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C9C2EC-5513-46C3-8E26-B63AD9624C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B3B0E6C-A995-485D-A586-6A97C2798CC8}" type="datetimeFigureOut">
              <a:rPr lang="en-US" smtClean="0"/>
              <a:t>04/11/2017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C2EC-5513-46C3-8E26-B63AD9624C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0E6C-A995-485D-A586-6A97C2798CC8}" type="datetimeFigureOut">
              <a:rPr lang="en-US" smtClean="0"/>
              <a:t>04/11/2017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4C9C2EC-5513-46C3-8E26-B63AD9624CB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0E6C-A995-485D-A586-6A97C2798CC8}" type="datetimeFigureOut">
              <a:rPr lang="en-US" smtClean="0"/>
              <a:t>04/11/2017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4C9C2EC-5513-46C3-8E26-B63AD9624C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0E6C-A995-485D-A586-6A97C2798CC8}" type="datetimeFigureOut">
              <a:rPr lang="en-US" smtClean="0"/>
              <a:t>04/11/2017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C9C2EC-5513-46C3-8E26-B63AD9624C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C9C2EC-5513-46C3-8E26-B63AD9624CB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0E6C-A995-485D-A586-6A97C2798CC8}" type="datetimeFigureOut">
              <a:rPr lang="en-US" smtClean="0"/>
              <a:t>04/11/2017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4C9C2EC-5513-46C3-8E26-B63AD9624C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B3B0E6C-A995-485D-A586-6A97C2798CC8}" type="datetimeFigureOut">
              <a:rPr lang="en-US" smtClean="0"/>
              <a:t>04/11/2017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B3B0E6C-A995-485D-A586-6A97C2798CC8}" type="datetimeFigureOut">
              <a:rPr lang="en-US" smtClean="0"/>
              <a:t>04/11/2017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C9C2EC-5513-46C3-8E26-B63AD9624CB3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Published in </a:t>
            </a:r>
            <a:r>
              <a:rPr lang="en-US" sz="2000" dirty="0" err="1" smtClean="0"/>
              <a:t>nejm</a:t>
            </a:r>
            <a:r>
              <a:rPr lang="en-US" sz="2000" dirty="0" smtClean="0"/>
              <a:t> in sep 2016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RITUXIMAB IN B-LINEAGE ADULT ACUTE LYMPHOBLASTIC LEUKAEMIA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aracteristics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1625" y="1524001"/>
            <a:ext cx="8504238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TREATMENT AND PROCEDURES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induction phase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95400" y="1447800"/>
            <a:ext cx="67056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first peripheral blood (PB) and marrow assessment of response will be done at Day 36 of the induction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course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Patients not achieving HCR after induction will receive the following salvage course combining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idarubicin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 and high doses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cytarabine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alvage bloc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886200"/>
            <a:ext cx="68580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Patients not achieving remission after induction + salvage will go out of the study. Patients achieving remission after induction +/- salvage will then all receive two series of 3 consecutive blocks of consolidation (namely 1 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HD-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AraC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 block, 1 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HD-MTX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 block, and 1 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HD-CPM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 block).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These three blocks will be administered at Day 1, Day 15, and Day 29 strictly, without waiting for the myeloid recovery between two consecutive blocks of each series.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During the first complete remission,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allogeneic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hematopoietic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stem-cell transplantation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was offered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to patients who were 55 years of age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or  younger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if they had a suitable donor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were considered to be 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high risk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High-risk patients were those who met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one 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more of the following criteria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CNS involvement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white-cell count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30×109/ L or higher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CD10-negative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immature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immunophenotype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low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hypodiploidy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near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triploidy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karyotype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Poor early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peripheral-blood blast clearance,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poor early bone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marrow blast clearance,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at the end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of the first week of induction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chemotherapy.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STATISTICAL ANALYSIS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133600"/>
            <a:ext cx="8500872" cy="3965448"/>
          </a:xfrm>
        </p:spPr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primary end point of the study was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event free survival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Events were failure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complete remission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induction, relapse, and death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Secondary end points were the rate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hematologic remission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cumulative incidences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relapse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death during the first remission,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overall survival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and safety.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RESULT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median follow-up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of 30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months, a total of 101 patients (48%) had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had 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least one event: 44 patients (42%) in the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rituximab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group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and 57 (55%) in the control group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3429000"/>
          <a:ext cx="71628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/>
                <a:gridCol w="1790700"/>
                <a:gridCol w="1790700"/>
                <a:gridCol w="1790700"/>
              </a:tblGrid>
              <a:tr h="5320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Total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 smtClean="0"/>
                        <a:t>Rituximab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Control</a:t>
                      </a:r>
                      <a:endParaRPr lang="en-US" i="1" dirty="0"/>
                    </a:p>
                  </a:txBody>
                  <a:tcPr/>
                </a:tc>
              </a:tr>
              <a:tr h="918375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Induction Failure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532075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Relapses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</a:tr>
              <a:tr h="532075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Death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event free survival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71600" y="1676400"/>
            <a:ext cx="6705600" cy="426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rvival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71600" y="1664987"/>
            <a:ext cx="6324600" cy="4296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esponse to intial theraupy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8600" y="1524000"/>
            <a:ext cx="8610600" cy="4952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Acute lymphoblastic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leukaemia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characterised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by proliferation and appearance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lymphoblasts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in bone marrow and peripheral blood stream.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Etiology of ALL in adults is uncertain. The incidence increases in the elderly.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FAB system classifies ALL, into lymphoid malignancies of small uniform blasts(L1), with larger and variable size cells(L2), and uniform cells with basophilic and vacuolated cytoplasm(L3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PROGNOSTIC FACTORS AND SUBGROUP ANALYSIS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981200"/>
            <a:ext cx="8577072" cy="4117848"/>
          </a:xfrm>
        </p:spPr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 addition to randomized assignment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control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group, factors associated with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significantly shorter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event-free survival were older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age, central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nervous system involvement, and 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higher white-cell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count at diagnosis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more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pronounced effect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rituximab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was observed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patients with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higher levels of CD20 expression,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although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difference was not significant.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FFECT OF RITUXIMAB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76966" y="1527174"/>
            <a:ext cx="8353556" cy="4797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DISCUSSION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This randomized study showed that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addition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rituximab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to standard chemotherapy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significantly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improved event-free survival among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adults with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CD20-positive ALL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Which was explained by reduction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 the cumulative incidence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of relapse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with no significant increase in toxic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effects 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cumulative incidence of death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during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first remission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direct effect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rituximab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mediated by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its binding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to leukemic cells, is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more beneficial with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higher levels of CD20 expression 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their leukemic blasts.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However, an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indirect mechanism observed 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rituximab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group was allergic reactions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asparaginase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suggesting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patients treated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rituximab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may have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received 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higher cumulative dose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asparaginase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during their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treatment course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Such a protective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effect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rituximab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could be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related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inhibition of the production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antiasparaginase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antibodies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may also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impair the efficacy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asparaginase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therapy.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THANK YOU</a:t>
            </a:r>
            <a:endParaRPr lang="en-US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81000" y="2438400"/>
          <a:ext cx="84280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5215"/>
                <a:gridCol w="1359310"/>
                <a:gridCol w="2265517"/>
                <a:gridCol w="2307998"/>
              </a:tblGrid>
              <a:tr h="615956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Immunologic Subtype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%</a:t>
                      </a:r>
                      <a:r>
                        <a:rPr lang="en-US" b="1" i="1" baseline="0" dirty="0" smtClean="0"/>
                        <a:t> of cells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FAB classification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Cytogenetic</a:t>
                      </a:r>
                      <a:r>
                        <a:rPr lang="en-US" b="1" i="1" baseline="0" dirty="0" smtClean="0"/>
                        <a:t> abnormalities</a:t>
                      </a:r>
                      <a:endParaRPr lang="en-US" b="1" i="1" dirty="0"/>
                    </a:p>
                  </a:txBody>
                  <a:tcPr/>
                </a:tc>
              </a:tr>
              <a:tr h="356864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Pre-B</a:t>
                      </a:r>
                      <a:r>
                        <a:rPr lang="en-US" b="1" i="1" baseline="0" dirty="0" smtClean="0"/>
                        <a:t> ALL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75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L1,L2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t(9,22),t(4,11),t(1;19)</a:t>
                      </a:r>
                      <a:endParaRPr lang="en-US" b="1" i="1" dirty="0"/>
                    </a:p>
                  </a:txBody>
                  <a:tcPr/>
                </a:tc>
              </a:tr>
              <a:tr h="356864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T-</a:t>
                      </a:r>
                      <a:r>
                        <a:rPr lang="en-US" b="1" i="1" baseline="0" dirty="0" smtClean="0"/>
                        <a:t> cell ALL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20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L1,L2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14q11 or 7q34</a:t>
                      </a:r>
                      <a:endParaRPr lang="en-US" b="1" i="1" dirty="0"/>
                    </a:p>
                  </a:txBody>
                  <a:tcPr/>
                </a:tc>
              </a:tr>
              <a:tr h="615956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B- cell ALL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5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L3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t(8,14), t(8,22),t(2,8)</a:t>
                      </a:r>
                      <a:endParaRPr lang="en-US" b="1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Pts usually present with signs of bone marrow failure such as pallor, fatigue, bleeding, fever and infections related to peripheral blood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cytopenias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Extramedullary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sites of disease are frequently involved including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lymphadenopathy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hepatospleenomegaly,CNS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disease,testicular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enlargement and /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cutaneous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infiltration.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Prognosis depends upon genetic characteristics of the tumor, patients age, white cell count and pts overall clinical status and major organ function.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424672" cy="5029200"/>
          </a:xfrm>
        </p:spPr>
        <p:txBody>
          <a:bodyPr>
            <a:normAutofit lnSpcReduction="10000"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outcome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for adults with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acute lymphoblastic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leukemia (ALL) has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significantly improved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over the past decade,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with the use of more intensive chemotherapy,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Although tyrosine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kinase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inhibitors are now used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treat Philadelphia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chromosome (Ph)–positive ALL,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one of the most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promising new approaches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relies 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use of monoclonal antibodies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targeting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CD19, CD20, CD22, CD33, and CD52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surface antigens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expressed by ALL blast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cells.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Even though majority of the B cells express CD20 antigen it is only present on 30-50% of the B-cell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preceusor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ALL blasts. 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CD 20 expression in adults with B cell precursor ALL is associated with adverse prognostic significance.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This study conducted a multicenter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randomized trial evaluating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addition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rituximab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to chemotherapy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patients with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Ph-negative, B-lineage ALL expressing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CD20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antigen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METHODOLOGY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648200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Group for Research on Adult Acute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Lymphoblastic Leukemia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2005 (GRAALL-2005) trial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was conducted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between 2006 and 2014 at 56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French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9 Swiss centers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Pts of age 18-59 and newly diagnosed ph negative B cell ALL expressing CD20 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Positivity for CD20 was defined as baseline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expression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CD20 antigen in more than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20% of leukemic cells.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Patients with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Burkitt’s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mature B-cell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lymphoma 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leukemia were excluded.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220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patients from 59 centers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were randomly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assigned to one of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GRAALL-2005/R study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groups. 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9 patients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were not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eligible (5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with Ph-positive ALL, 3 with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CD20-negative ALL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and 1 with human immunodeficiency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virus infection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), and 2 patients withdrew consent.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These 11 patients were excluded from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modified intention-to-treat analysis leaving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209 patients (105 in the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rituximab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group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104 in the control group)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EXCLUSION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ALL-L3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 the French-American-British classification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Prior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myeloproliferative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syndrome, including Ph1-positive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CML.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ECOG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Performance Status Score 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Creatinine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level &gt; 2x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expect if ALL related.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Total serum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bilirubin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2.5x,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ASAT or ALAT (SGPT) &gt;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5x,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except if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ALL-related.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Positive pregnancy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test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Positive serum test for HIV or HTLV-1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NYHA Grade 3/4 cardiac disease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Active severe infection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Psychiatric disease or an history of non-compliance to medical regimens or patients considered potentially unreliable.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tf00001200</Template>
  <TotalTime>1489</TotalTime>
  <Words>958</Words>
  <Application>Microsoft Office PowerPoint</Application>
  <PresentationFormat>On-screen Show (4:3)</PresentationFormat>
  <Paragraphs>95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Civic</vt:lpstr>
      <vt:lpstr>RITUXIMAB IN B-LINEAGE ADULT ACUTE LYMPHOBLASTIC LEUKAEMIA</vt:lpstr>
      <vt:lpstr>Acute lymphoblastic leukaemia</vt:lpstr>
      <vt:lpstr>Slide 3</vt:lpstr>
      <vt:lpstr>Slide 4</vt:lpstr>
      <vt:lpstr>INTRODUCTION</vt:lpstr>
      <vt:lpstr>Slide 6</vt:lpstr>
      <vt:lpstr>METHODOLOGY</vt:lpstr>
      <vt:lpstr>Slide 8</vt:lpstr>
      <vt:lpstr>    EXCLUSION CRITERIA</vt:lpstr>
      <vt:lpstr>Slide 10</vt:lpstr>
      <vt:lpstr>TREATMENT AND PROCEDURES</vt:lpstr>
      <vt:lpstr>Slide 12</vt:lpstr>
      <vt:lpstr>Slide 13</vt:lpstr>
      <vt:lpstr>Slide 14</vt:lpstr>
      <vt:lpstr>STATISTICAL ANALYSIS</vt:lpstr>
      <vt:lpstr>RESULT</vt:lpstr>
      <vt:lpstr>Slide 17</vt:lpstr>
      <vt:lpstr>Slide 18</vt:lpstr>
      <vt:lpstr>Slide 19</vt:lpstr>
      <vt:lpstr> PROGNOSTIC FACTORS AND SUBGROUP ANALYSIS</vt:lpstr>
      <vt:lpstr>Slide 21</vt:lpstr>
      <vt:lpstr>DISCUSSION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Rituximab in B-Lineage Adult Acute Lymphoblastic Leukemia</dc:title>
  <dc:creator>Priti</dc:creator>
  <cp:lastModifiedBy>Priti</cp:lastModifiedBy>
  <cp:revision>11</cp:revision>
  <dcterms:created xsi:type="dcterms:W3CDTF">2017-11-04T17:17:39Z</dcterms:created>
  <dcterms:modified xsi:type="dcterms:W3CDTF">2017-11-05T18:07:04Z</dcterms:modified>
</cp:coreProperties>
</file>