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18/07/18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18/07/18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18/07/18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/>
              <a:t>SPONTANEOUS BACTERIAL PERITONITIS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526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3406" y="2227607"/>
            <a:ext cx="7659687" cy="11684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most common infection in cirrhosis</a:t>
            </a:r>
          </a:p>
          <a:p>
            <a:r>
              <a:rPr lang="en-US" dirty="0" smtClean="0"/>
              <a:t>Called spontaneous as it occurs without a contiguous source of infection (</a:t>
            </a:r>
            <a:r>
              <a:rPr lang="en-US" dirty="0" err="1" smtClean="0"/>
              <a:t>eg</a:t>
            </a:r>
            <a:r>
              <a:rPr lang="en-US" dirty="0" smtClean="0"/>
              <a:t> – intestinal perforation, intra-abdominal abscess) and in the absence of an intra-abdominal inflammatory focus (abscess, pancreatitis)</a:t>
            </a:r>
          </a:p>
          <a:p>
            <a:r>
              <a:rPr lang="en-US" dirty="0" smtClean="0"/>
              <a:t>It is blood-borne and 90% are </a:t>
            </a:r>
            <a:r>
              <a:rPr lang="en-US" dirty="0" err="1" smtClean="0"/>
              <a:t>monomicrobial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Bacteria of gut origin are the most commonly isolated organisms.</a:t>
            </a:r>
          </a:p>
          <a:p>
            <a:r>
              <a:rPr lang="en-US" dirty="0" smtClean="0"/>
              <a:t>Thus, migration of enteric bacteria cross the mucosa to </a:t>
            </a:r>
            <a:r>
              <a:rPr lang="en-US" dirty="0" err="1" smtClean="0"/>
              <a:t>extraintestinal</a:t>
            </a:r>
            <a:r>
              <a:rPr lang="en-US" dirty="0" smtClean="0"/>
              <a:t> sites has been implicated.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08" y="0"/>
            <a:ext cx="8185802" cy="6858000"/>
          </a:xfrm>
        </p:spPr>
        <p:txBody>
          <a:bodyPr/>
          <a:lstStyle/>
          <a:p>
            <a:r>
              <a:rPr lang="en-US" dirty="0" smtClean="0"/>
              <a:t>In cirrhosis, an overactive sympathetic system slows gut motility and facilitates bacterial stasis thus facilitation translocation.</a:t>
            </a:r>
          </a:p>
          <a:p>
            <a:r>
              <a:rPr lang="en-US" dirty="0" smtClean="0"/>
              <a:t>Persistence of bacteria in </a:t>
            </a:r>
            <a:r>
              <a:rPr lang="en-US" dirty="0" err="1" smtClean="0"/>
              <a:t>extraintestinal</a:t>
            </a:r>
            <a:r>
              <a:rPr lang="en-US" dirty="0" smtClean="0"/>
              <a:t> sites is </a:t>
            </a:r>
            <a:r>
              <a:rPr lang="en-US" dirty="0" err="1" smtClean="0"/>
              <a:t>favoured</a:t>
            </a:r>
            <a:r>
              <a:rPr lang="en-US" dirty="0" smtClean="0"/>
              <a:t> by impaired host defenses.</a:t>
            </a:r>
          </a:p>
          <a:p>
            <a:r>
              <a:rPr lang="en-US" dirty="0" err="1" smtClean="0"/>
              <a:t>Ascitic</a:t>
            </a:r>
            <a:r>
              <a:rPr lang="en-US" dirty="0" smtClean="0"/>
              <a:t> fluid </a:t>
            </a:r>
            <a:r>
              <a:rPr lang="en-US" dirty="0" err="1" smtClean="0"/>
              <a:t>favours</a:t>
            </a:r>
            <a:r>
              <a:rPr lang="en-US" dirty="0" smtClean="0"/>
              <a:t> bacterial growth and deficient </a:t>
            </a:r>
            <a:r>
              <a:rPr lang="en-US" dirty="0" err="1" smtClean="0"/>
              <a:t>ascitic</a:t>
            </a:r>
            <a:r>
              <a:rPr lang="en-US" dirty="0" smtClean="0"/>
              <a:t> </a:t>
            </a:r>
            <a:r>
              <a:rPr lang="en-US" dirty="0" err="1" smtClean="0"/>
              <a:t>opsonins</a:t>
            </a:r>
            <a:r>
              <a:rPr lang="en-US" dirty="0" smtClean="0"/>
              <a:t> leads to defective coating of bacteria which are indigestible by polymorphs.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750" y="2561663"/>
            <a:ext cx="6527603" cy="429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26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suspected when a patient of cirrhosis deteriorates, particularly with encephalopathy and/or jaundice.</a:t>
            </a:r>
          </a:p>
          <a:p>
            <a:r>
              <a:rPr lang="en-US" dirty="0" smtClean="0"/>
              <a:t>Patients with </a:t>
            </a:r>
            <a:r>
              <a:rPr lang="en-US" dirty="0" err="1" smtClean="0"/>
              <a:t>variceal</a:t>
            </a:r>
            <a:r>
              <a:rPr lang="en-US" dirty="0" smtClean="0"/>
              <a:t> bleed or previous SBP are at an increased risk.</a:t>
            </a:r>
          </a:p>
          <a:p>
            <a:r>
              <a:rPr lang="en-US" dirty="0" smtClean="0"/>
              <a:t>Pyrexia, local abdominal pain and tenderness , and systemic leukocytosis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66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Ascitis</a:t>
            </a:r>
            <a:r>
              <a:rPr lang="en-US" dirty="0" smtClean="0"/>
              <a:t> PMN count &gt; 250/mm</a:t>
            </a:r>
            <a:r>
              <a:rPr lang="en-US" baseline="30000" dirty="0" smtClean="0"/>
              <a:t>3</a:t>
            </a:r>
            <a:endParaRPr lang="en-US" dirty="0" smtClean="0"/>
          </a:p>
          <a:p>
            <a:r>
              <a:rPr lang="en-US" dirty="0" smtClean="0"/>
              <a:t>Commonly – </a:t>
            </a:r>
            <a:r>
              <a:rPr lang="en-US" dirty="0" err="1"/>
              <a:t>E</a:t>
            </a:r>
            <a:r>
              <a:rPr lang="en-US" dirty="0" err="1" smtClean="0"/>
              <a:t>.coli</a:t>
            </a:r>
            <a:r>
              <a:rPr lang="en-US" dirty="0" smtClean="0"/>
              <a:t> </a:t>
            </a:r>
            <a:r>
              <a:rPr lang="en-US" dirty="0" smtClean="0"/>
              <a:t>or group D streptococci</a:t>
            </a:r>
          </a:p>
          <a:p>
            <a:r>
              <a:rPr lang="en-US" dirty="0" smtClean="0"/>
              <a:t>Anaerobic bacteria rarely</a:t>
            </a:r>
          </a:p>
          <a:p>
            <a:r>
              <a:rPr lang="en-US" dirty="0" smtClean="0"/>
              <a:t>Blood cultures positive in 50%</a:t>
            </a:r>
          </a:p>
          <a:p>
            <a:r>
              <a:rPr lang="en-US" dirty="0" err="1" smtClean="0"/>
              <a:t>Bacterascites</a:t>
            </a:r>
            <a:r>
              <a:rPr lang="en-US" dirty="0" smtClean="0"/>
              <a:t> (positive culture, PMN &lt; 250/mm</a:t>
            </a:r>
            <a:r>
              <a:rPr lang="en-US" baseline="30000" dirty="0" smtClean="0"/>
              <a:t>3</a:t>
            </a:r>
            <a:r>
              <a:rPr lang="en-US" dirty="0" smtClean="0"/>
              <a:t>) may progress to SBP </a:t>
            </a:r>
          </a:p>
          <a:p>
            <a:r>
              <a:rPr lang="en-US" dirty="0" smtClean="0"/>
              <a:t>These patients are a particular risk for renal complications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987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1-year probability of SBP recurrences is 69% and median survival is 9 months</a:t>
            </a:r>
          </a:p>
          <a:p>
            <a:r>
              <a:rPr lang="en-US" dirty="0" smtClean="0"/>
              <a:t>Mortality depends on development of renal dysfunction and site of acquisition of the infection, with nosocomial infection being an important predictor of death. </a:t>
            </a:r>
          </a:p>
          <a:p>
            <a:r>
              <a:rPr lang="en-US" dirty="0" smtClean="0"/>
              <a:t>SBP resolution and immediate survival are 100% for community-acquired SBP that is uncomplicated.</a:t>
            </a:r>
          </a:p>
        </p:txBody>
      </p:sp>
    </p:spTree>
    <p:extLst>
      <p:ext uri="{BB962C8B-B14F-4D97-AF65-F5344CB8AC3E}">
        <p14:creationId xmlns:p14="http://schemas.microsoft.com/office/powerpoint/2010/main" val="3462187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Antibiotics should be started empirically in all patients with ascites showing &gt;250 mm</a:t>
            </a:r>
            <a:r>
              <a:rPr lang="en-US" baseline="30000" dirty="0" smtClean="0"/>
              <a:t>3</a:t>
            </a:r>
            <a:r>
              <a:rPr lang="en-US" dirty="0" smtClean="0"/>
              <a:t> PMN except in those whom local inflammatory reaction is identified. </a:t>
            </a:r>
          </a:p>
          <a:p>
            <a:r>
              <a:rPr lang="en-US" dirty="0" smtClean="0"/>
              <a:t>5-7 days of a third-generation cephalosporin such as </a:t>
            </a:r>
            <a:r>
              <a:rPr lang="en-US" dirty="0" err="1" smtClean="0"/>
              <a:t>cefotaxime</a:t>
            </a:r>
            <a:r>
              <a:rPr lang="en-US" dirty="0" smtClean="0"/>
              <a:t> </a:t>
            </a:r>
            <a:r>
              <a:rPr lang="en-US" dirty="0" smtClean="0"/>
              <a:t>administered </a:t>
            </a:r>
            <a:r>
              <a:rPr lang="en-US" dirty="0" smtClean="0"/>
              <a:t>IV. 2g 12 hourly.</a:t>
            </a:r>
          </a:p>
          <a:p>
            <a:r>
              <a:rPr lang="en-US" dirty="0" err="1" smtClean="0"/>
              <a:t>Amovycillin-clavulanic</a:t>
            </a:r>
            <a:r>
              <a:rPr lang="en-US" dirty="0" smtClean="0"/>
              <a:t> acid is as effective.</a:t>
            </a:r>
          </a:p>
          <a:p>
            <a:r>
              <a:rPr lang="en-US" dirty="0" smtClean="0"/>
              <a:t>Aminoglycosides avoided due to renal toxicity.</a:t>
            </a:r>
          </a:p>
          <a:p>
            <a:r>
              <a:rPr lang="en-US" dirty="0" smtClean="0"/>
              <a:t>Extended spectrum antibiotics should be used as initial empirical therapy </a:t>
            </a:r>
          </a:p>
          <a:p>
            <a:r>
              <a:rPr lang="en-US" dirty="0" smtClean="0"/>
              <a:t>Because of reduced survival, SBP is an indication to consider hepatic transplantation, particularly if recurrent.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1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47"/>
            <a:ext cx="7620000" cy="1143000"/>
          </a:xfrm>
        </p:spPr>
        <p:txBody>
          <a:bodyPr/>
          <a:lstStyle/>
          <a:p>
            <a:r>
              <a:rPr lang="en-US" dirty="0" smtClean="0"/>
              <a:t>Prophylaxis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254559"/>
            <a:ext cx="8522415" cy="5603441"/>
          </a:xfrm>
        </p:spPr>
        <p:txBody>
          <a:bodyPr/>
          <a:lstStyle/>
          <a:p>
            <a:r>
              <a:rPr lang="en-US" dirty="0" smtClean="0"/>
              <a:t>Risk is particularly high in patients with cirrhosis with the upper GI 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Oral administration of </a:t>
            </a:r>
            <a:r>
              <a:rPr lang="en-US" dirty="0" err="1" smtClean="0"/>
              <a:t>norfloxacin</a:t>
            </a:r>
            <a:r>
              <a:rPr lang="en-US" dirty="0" smtClean="0"/>
              <a:t> ( 400 mg/12 </a:t>
            </a:r>
            <a:r>
              <a:rPr lang="en-US" dirty="0" err="1" smtClean="0"/>
              <a:t>hr</a:t>
            </a:r>
            <a:r>
              <a:rPr lang="en-US" dirty="0" smtClean="0"/>
              <a:t> for a minimum of 7 days) </a:t>
            </a:r>
          </a:p>
          <a:p>
            <a:r>
              <a:rPr lang="en-US" dirty="0" smtClean="0"/>
              <a:t>IV ceftriaxone should be considered in high quinolone resistance or in patients with – malnutrition, ascites, encephalopathy, or serum bilirubin more than 3 mg/</a:t>
            </a:r>
            <a:r>
              <a:rPr lang="en-US" dirty="0" err="1" smtClean="0"/>
              <a:t>dL</a:t>
            </a:r>
            <a:r>
              <a:rPr lang="en-US" dirty="0" smtClean="0"/>
              <a:t>.</a:t>
            </a:r>
          </a:p>
          <a:p>
            <a:r>
              <a:rPr lang="en-US" dirty="0" smtClean="0"/>
              <a:t>SBP and other infections should be ruled out before starting prophylaxis.</a:t>
            </a:r>
          </a:p>
          <a:p>
            <a:r>
              <a:rPr lang="en-US" dirty="0" smtClean="0"/>
              <a:t>In a patient with a previous episode of SBP, the risk of recurrence during the subsequent year is 40-70%. Oral administration of </a:t>
            </a:r>
            <a:r>
              <a:rPr lang="en-US" dirty="0" err="1" smtClean="0"/>
              <a:t>norfloxacin</a:t>
            </a:r>
            <a:r>
              <a:rPr lang="en-US" dirty="0" smtClean="0"/>
              <a:t> (400mg/day) is recommended and then evaluated or transplant.</a:t>
            </a:r>
          </a:p>
        </p:txBody>
      </p:sp>
    </p:spTree>
    <p:extLst>
      <p:ext uri="{BB962C8B-B14F-4D97-AF65-F5344CB8AC3E}">
        <p14:creationId xmlns:p14="http://schemas.microsoft.com/office/powerpoint/2010/main" val="3751866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Norfloxacin</a:t>
            </a:r>
            <a:r>
              <a:rPr lang="en-US" dirty="0"/>
              <a:t> in patients with advanced liver failure (child-Pugh score &gt; 9 points with serum bilirubin &gt;3 mg/</a:t>
            </a:r>
            <a:r>
              <a:rPr lang="en-US" dirty="0" err="1"/>
              <a:t>dL</a:t>
            </a:r>
            <a:r>
              <a:rPr lang="en-US" dirty="0"/>
              <a:t>) or impaired renal function </a:t>
            </a:r>
            <a:r>
              <a:rPr lang="en-US" dirty="0" smtClean="0"/>
              <a:t>(</a:t>
            </a:r>
            <a:r>
              <a:rPr lang="en-US" dirty="0" smtClean="0"/>
              <a:t>serum </a:t>
            </a:r>
            <a:r>
              <a:rPr lang="en-US" dirty="0" err="1" smtClean="0"/>
              <a:t>creatinine</a:t>
            </a:r>
            <a:r>
              <a:rPr lang="en-US" dirty="0" smtClean="0"/>
              <a:t> &gt; 1.2 mg/</a:t>
            </a:r>
            <a:r>
              <a:rPr lang="en-US" dirty="0" err="1" smtClean="0"/>
              <a:t>dL</a:t>
            </a:r>
            <a:r>
              <a:rPr lang="en-US" dirty="0" smtClean="0"/>
              <a:t> =, blood urea nitrogen &gt;25 mg/</a:t>
            </a:r>
            <a:r>
              <a:rPr lang="en-US" dirty="0" err="1" smtClean="0"/>
              <a:t>dL</a:t>
            </a:r>
            <a:r>
              <a:rPr lang="en-US" dirty="0" smtClean="0"/>
              <a:t> or serum sodium level &lt; 130)</a:t>
            </a:r>
          </a:p>
          <a:p>
            <a:r>
              <a:rPr lang="en-US" dirty="0" smtClean="0"/>
              <a:t>In these, the 1-year probability of first SBP is 60% and this risk is reduced by prophylaxis.</a:t>
            </a:r>
          </a:p>
          <a:p>
            <a:r>
              <a:rPr lang="en-US" dirty="0" smtClean="0"/>
              <a:t>In patients with high </a:t>
            </a:r>
            <a:r>
              <a:rPr lang="en-US" dirty="0" err="1" smtClean="0"/>
              <a:t>ascitic</a:t>
            </a:r>
            <a:r>
              <a:rPr lang="en-US" dirty="0" smtClean="0"/>
              <a:t> protein (&gt;1 g/</a:t>
            </a:r>
            <a:r>
              <a:rPr lang="en-US" dirty="0" err="1" smtClean="0"/>
              <a:t>dL</a:t>
            </a:r>
            <a:r>
              <a:rPr lang="en-US" dirty="0" smtClean="0"/>
              <a:t>) without a past history of SBP there is no need of prophylaxis as the the 1-year probability is nil.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3971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603</Words>
  <Application>Microsoft Macintosh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SPONTANEOUS BACTERIAL PERITONITIS</vt:lpstr>
      <vt:lpstr>PowerPoint Presentation</vt:lpstr>
      <vt:lpstr>PowerPoint Presentation</vt:lpstr>
      <vt:lpstr>PowerPoint Presentation</vt:lpstr>
      <vt:lpstr>diagnosis</vt:lpstr>
      <vt:lpstr>Prognosis</vt:lpstr>
      <vt:lpstr>Treatment </vt:lpstr>
      <vt:lpstr>Prophylaxis 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SPONTANEOUS BACTERIAL PERITONITIS</dc:title>
  <dc:creator>vaishali bhagwat</dc:creator>
  <cp:lastModifiedBy>vaishali bhagwat</cp:lastModifiedBy>
  <cp:revision>9</cp:revision>
  <dcterms:created xsi:type="dcterms:W3CDTF">2018-07-16T17:28:00Z</dcterms:created>
  <dcterms:modified xsi:type="dcterms:W3CDTF">2018-07-17T19:40:51Z</dcterms:modified>
</cp:coreProperties>
</file>