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5" name="Picture 23" descr="medicine03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103" name="Rectangle 3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C18CACC2-23E0-4898-A60B-E6C9C250EDE5}" type="datetimeFigureOut">
              <a:rPr lang="en-US" smtClean="0"/>
              <a:pPr/>
              <a:t>14/03/2013</a:t>
            </a:fld>
            <a:endParaRPr lang="en-US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C09DDAB-0140-4E79-8048-0283D38B8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/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8CACC2-23E0-4898-A60B-E6C9C250EDE5}" type="datetimeFigureOut">
              <a:rPr lang="en-US" smtClean="0"/>
              <a:pPr/>
              <a:t>14/03/2013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9DDAB-0140-4E79-8048-0283D38B8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8CACC2-23E0-4898-A60B-E6C9C250EDE5}" type="datetimeFigureOut">
              <a:rPr lang="en-US" smtClean="0"/>
              <a:pPr/>
              <a:t>14/03/2013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9DDAB-0140-4E79-8048-0283D38B8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8CACC2-23E0-4898-A60B-E6C9C250EDE5}" type="datetimeFigureOut">
              <a:rPr lang="en-US" smtClean="0"/>
              <a:pPr/>
              <a:t>14/03/2013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9DDAB-0140-4E79-8048-0283D38B8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8CACC2-23E0-4898-A60B-E6C9C250EDE5}" type="datetimeFigureOut">
              <a:rPr lang="en-US" smtClean="0"/>
              <a:pPr/>
              <a:t>14/03/2013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9DDAB-0140-4E79-8048-0283D38B8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8CACC2-23E0-4898-A60B-E6C9C250EDE5}" type="datetimeFigureOut">
              <a:rPr lang="en-US" smtClean="0"/>
              <a:pPr/>
              <a:t>14/03/2013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9DDAB-0140-4E79-8048-0283D38B8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8CACC2-23E0-4898-A60B-E6C9C250EDE5}" type="datetimeFigureOut">
              <a:rPr lang="en-US" smtClean="0"/>
              <a:pPr/>
              <a:t>14/03/2013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9DDAB-0140-4E79-8048-0283D38B8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8CACC2-23E0-4898-A60B-E6C9C250EDE5}" type="datetimeFigureOut">
              <a:rPr lang="en-US" smtClean="0"/>
              <a:pPr/>
              <a:t>14/03/2013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9DDAB-0140-4E79-8048-0283D38B8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8CACC2-23E0-4898-A60B-E6C9C250EDE5}" type="datetimeFigureOut">
              <a:rPr lang="en-US" smtClean="0"/>
              <a:pPr/>
              <a:t>14/03/2013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9DDAB-0140-4E79-8048-0283D38B8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8CACC2-23E0-4898-A60B-E6C9C250EDE5}" type="datetimeFigureOut">
              <a:rPr lang="en-US" smtClean="0"/>
              <a:pPr/>
              <a:t>14/03/2013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9DDAB-0140-4E79-8048-0283D38B8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8CACC2-23E0-4898-A60B-E6C9C250EDE5}" type="datetimeFigureOut">
              <a:rPr lang="en-US" smtClean="0"/>
              <a:pPr/>
              <a:t>14/03/2013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9DDAB-0140-4E79-8048-0283D38B8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1" name="Picture 23" descr="medicine03-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79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18CACC2-23E0-4898-A60B-E6C9C250EDE5}" type="datetimeFigureOut">
              <a:rPr lang="en-US" smtClean="0"/>
              <a:pPr/>
              <a:t>14/03/2013</a:t>
            </a:fld>
            <a:endParaRPr lang="en-US"/>
          </a:p>
        </p:txBody>
      </p:sp>
      <p:sp>
        <p:nvSpPr>
          <p:cNvPr id="2080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081" name="Rectangle 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09DDAB-0140-4E79-8048-0283D38B8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CC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CC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CC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CC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CC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CC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CC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CC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CC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SzPct val="90000"/>
        <a:buFont typeface="Wingdings" pitchFamily="2" charset="2"/>
        <a:buChar char="§"/>
        <a:defRPr sz="3200" b="1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FFFFC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FFC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FFFCC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FFFFCC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FFFFCC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FFFFCC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FFFFCC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FFFF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2133600"/>
          </a:xfrm>
        </p:spPr>
        <p:txBody>
          <a:bodyPr>
            <a:normAutofit/>
          </a:bodyPr>
          <a:lstStyle/>
          <a:p>
            <a:pPr algn="ctr"/>
            <a:r>
              <a:rPr sz="5400" smtClean="0">
                <a:solidFill>
                  <a:schemeClr val="tx1">
                    <a:lumMod val="10000"/>
                  </a:schemeClr>
                </a:solidFill>
                <a:latin typeface="Algerian" pitchFamily="82" charset="0"/>
              </a:rPr>
              <a:t>TREATMENT OF ULCERATIVE COLITIS</a:t>
            </a:r>
            <a:endParaRPr lang="en-US" sz="5400" dirty="0">
              <a:solidFill>
                <a:schemeClr val="tx1">
                  <a:lumMod val="1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38800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/>
                </a:solidFill>
                <a:latin typeface="Lucida Calligraphy" pitchFamily="66" charset="0"/>
              </a:rPr>
              <a:t> ileostomy opening is made by cutting a disc of skin &amp; </a:t>
            </a:r>
            <a:r>
              <a:rPr lang="en-US" sz="2800" dirty="0" err="1" smtClean="0">
                <a:solidFill>
                  <a:schemeClr val="bg2"/>
                </a:solidFill>
                <a:latin typeface="Lucida Calligraphy" pitchFamily="66" charset="0"/>
              </a:rPr>
              <a:t>subcut</a:t>
            </a:r>
            <a:r>
              <a:rPr lang="en-US" sz="2800" dirty="0" smtClean="0">
                <a:solidFill>
                  <a:schemeClr val="bg2"/>
                </a:solidFill>
                <a:latin typeface="Lucida Calligraphy" pitchFamily="66" charset="0"/>
              </a:rPr>
              <a:t>. Tissue 3 cm in diameter from ant </a:t>
            </a:r>
            <a:r>
              <a:rPr lang="en-US" sz="2800" dirty="0" err="1" smtClean="0">
                <a:solidFill>
                  <a:schemeClr val="bg2"/>
                </a:solidFill>
                <a:latin typeface="Lucida Calligraphy" pitchFamily="66" charset="0"/>
              </a:rPr>
              <a:t>abd</a:t>
            </a:r>
            <a:r>
              <a:rPr lang="en-US" sz="2800" dirty="0" smtClean="0">
                <a:solidFill>
                  <a:schemeClr val="bg2"/>
                </a:solidFill>
                <a:latin typeface="Lucida Calligraphy" pitchFamily="66" charset="0"/>
              </a:rPr>
              <a:t> wall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Cruciate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incision is made on the rectal sheath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The ends of a purse string suture of ileum are used to pull the ileum out through hole in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abd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wall until it protrudes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abt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3 inches.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Ileum is anchored to the post. Rectal sheath by a no.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interuppted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sutures to prevent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prolapse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.</a:t>
            </a:r>
            <a:endParaRPr lang="en-US" sz="2800" dirty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029200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The purse string suture on the end of ileum is removed,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ileum is turned inside out &amp; the edge of the mucosa is anchored to the edge of the skin and a suitable ileostomy appliance is immediately fixed.</a:t>
            </a:r>
          </a:p>
          <a:p>
            <a:pPr>
              <a:buClrTx/>
              <a:buNone/>
            </a:pPr>
            <a:endParaRPr lang="en-US" sz="2800" dirty="0">
              <a:solidFill>
                <a:schemeClr val="bg1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>
            <a:normAutofit fontScale="92500"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Lucida Calligraphy" pitchFamily="66" charset="0"/>
              </a:rPr>
              <a:t> Early postoperative care: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Lucida Calligraphy" pitchFamily="66" charset="0"/>
              </a:rPr>
              <a:t>care of ileostomy-</a:t>
            </a:r>
          </a:p>
          <a:p>
            <a:pPr>
              <a:buClrTx/>
              <a:buNone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nowadays a ileostomy bag is fitted to the ileostomy spout and is supported by a waist strap and is adhered to skin by adhesive plaster.</a:t>
            </a:r>
          </a:p>
          <a:p>
            <a:pPr>
              <a:buClrTx/>
              <a:buNone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The lower rim of the bag should not press on the lower margin of the ileostomy spout.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complications-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prolapse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, retraction,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stenosis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, bleeding and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paraileostomy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hernia.</a:t>
            </a:r>
          </a:p>
          <a:p>
            <a:pPr>
              <a:buClrTx/>
              <a:buNone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</a:t>
            </a:r>
            <a:endParaRPr lang="en-US" sz="2800" dirty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2400"/>
            <a:ext cx="7543800" cy="6477000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Lucida Calligraphy" pitchFamily="66" charset="0"/>
              </a:rPr>
              <a:t> Other methods include:</a:t>
            </a:r>
          </a:p>
          <a:p>
            <a:pPr marL="880110" lvl="1" indent="-514350">
              <a:buClrTx/>
              <a:buFont typeface="+mj-lt"/>
              <a:buAutoNum type="arabicPeriod"/>
            </a:pPr>
            <a:r>
              <a:rPr lang="en-US" sz="2800" b="1" u="sng" dirty="0" smtClean="0">
                <a:solidFill>
                  <a:schemeClr val="tx2">
                    <a:lumMod val="50000"/>
                  </a:schemeClr>
                </a:solidFill>
                <a:latin typeface="Lucida Calligraphy" pitchFamily="66" charset="0"/>
              </a:rPr>
              <a:t> Continent ileostomy(Koch)-</a:t>
            </a:r>
          </a:p>
          <a:p>
            <a:pPr marL="880110" lvl="1" indent="-514350">
              <a:buClrTx/>
              <a:buNone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Ileostomy reservoir is made from which the terminal ileum opens the surface by a one way valve.</a:t>
            </a:r>
          </a:p>
          <a:p>
            <a:pPr marL="880110" lvl="1" indent="-514350">
              <a:buClrTx/>
              <a:buNone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It doesn’t require a bag or appliance and can be emptied at the 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time </a:t>
            </a:r>
            <a:r>
              <a:rPr lang="en-US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pt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desires to do so.</a:t>
            </a:r>
          </a:p>
          <a:p>
            <a:pPr marL="880110" lvl="1" indent="-514350">
              <a:buClrTx/>
              <a:buFont typeface="+mj-lt"/>
              <a:buAutoNum type="arabicPeriod" startAt="2"/>
            </a:pPr>
            <a:r>
              <a:rPr lang="en-US" sz="2800" b="1" u="sng" dirty="0" smtClean="0">
                <a:solidFill>
                  <a:schemeClr val="tx2">
                    <a:lumMod val="50000"/>
                  </a:schemeClr>
                </a:solidFill>
                <a:latin typeface="Lucida Calligraphy" pitchFamily="66" charset="0"/>
              </a:rPr>
              <a:t>End ileostomy(Brooke)- </a:t>
            </a:r>
          </a:p>
          <a:p>
            <a:pPr marL="880110" lvl="1" indent="-514350">
              <a:buClrTx/>
              <a:buNone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Ileum is brought out through the lateral edge of rectus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abdominis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msc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, spout of ileum is made to project 4cm from the skin surface.</a:t>
            </a:r>
            <a:endParaRPr lang="en-US" sz="2800" dirty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X2604-I-0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381000"/>
            <a:ext cx="7924800" cy="5943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sz="3200" smtClean="0">
                <a:solidFill>
                  <a:schemeClr val="bg1"/>
                </a:solidFill>
                <a:latin typeface="Lucida Calligraphy" pitchFamily="66" charset="0"/>
              </a:rPr>
              <a:t> Post opertive complications:</a:t>
            </a:r>
            <a:endParaRPr lang="en-US" sz="3200" dirty="0">
              <a:solidFill>
                <a:schemeClr val="bg1"/>
              </a:solidFill>
              <a:latin typeface="Lucida Calligraphy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066800"/>
            <a:ext cx="7162800" cy="5410200"/>
          </a:xfrm>
        </p:spPr>
        <p:txBody>
          <a:bodyPr>
            <a:normAutofit lnSpcReduction="10000"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Infection- Gm –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ve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septicaemia</a:t>
            </a:r>
            <a:endParaRPr lang="en-US" sz="2800" dirty="0" smtClean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Paralytic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ileus</a:t>
            </a:r>
            <a:endParaRPr lang="en-US" sz="2800" dirty="0" smtClean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Intestinal obstruction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A persistent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perineal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sinus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Ileostomy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prolapse</a:t>
            </a:r>
            <a:endParaRPr lang="en-US" sz="2800" dirty="0" smtClean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Skin problems</a:t>
            </a:r>
          </a:p>
          <a:p>
            <a:pPr marL="514350" indent="-514350">
              <a:buClrTx/>
              <a:buNone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</a:t>
            </a:r>
          </a:p>
          <a:p>
            <a:pPr marL="514350" indent="-514350">
              <a:buClrTx/>
              <a:buNone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Other alternative operations are subtotal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colectomy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with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ileorectal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anastomosis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,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colectomy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, mucosal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proctectomy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and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endorectal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ileoanal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anastomosis</a:t>
            </a:r>
            <a:r>
              <a:rPr lang="en-US" sz="2800" dirty="0" smtClean="0">
                <a:solidFill>
                  <a:schemeClr val="bg1"/>
                </a:solidFill>
                <a:latin typeface="Lucida Calligraphy" pitchFamily="66" charset="0"/>
              </a:rPr>
              <a:t>.</a:t>
            </a:r>
            <a:endParaRPr lang="en-US" sz="2800" dirty="0">
              <a:solidFill>
                <a:schemeClr val="bg1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102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marL="342900" lvl="3" indent="-342900" algn="ctr">
              <a:buClr>
                <a:srgbClr val="FFFFCC"/>
              </a:buClr>
              <a:buSzPct val="90000"/>
              <a:buNone/>
            </a:pPr>
            <a:r>
              <a:rPr lang="en-US" sz="8100" b="1" dirty="0" smtClean="0">
                <a:latin typeface="Lucida Calligraphy" pitchFamily="66" charset="0"/>
              </a:rPr>
              <a:t> THANK            YOU           </a:t>
            </a:r>
          </a:p>
          <a:p>
            <a:pPr>
              <a:buNone/>
            </a:pPr>
            <a:endParaRPr lang="en-US" sz="8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8600"/>
            <a:ext cx="8458200" cy="5867400"/>
          </a:xfrm>
        </p:spPr>
        <p:txBody>
          <a:bodyPr/>
          <a:lstStyle/>
          <a:p>
            <a:endParaRPr lang="en-US" sz="32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Primary treatment is medical</a:t>
            </a:r>
          </a:p>
          <a:p>
            <a:pPr>
              <a:buClr>
                <a:schemeClr val="bg1"/>
              </a:buClr>
              <a:buNone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The components of therapy are: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</a:t>
            </a:r>
            <a:r>
              <a:rPr lang="en-US" sz="32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Antidiarrhoeals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(</a:t>
            </a:r>
            <a:r>
              <a:rPr lang="en-US" sz="32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lomotil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)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Antibiotics (</a:t>
            </a:r>
            <a:r>
              <a:rPr lang="en-US" sz="32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sulfasalazine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)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Corticosteroids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Diet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Vitamin and minerals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General support</a:t>
            </a:r>
          </a:p>
          <a:p>
            <a:pPr>
              <a:buNone/>
            </a:pP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sz="3200" b="1" smtClean="0">
                <a:solidFill>
                  <a:schemeClr val="bg1"/>
                </a:solidFill>
                <a:latin typeface="Lucida Calligraphy" pitchFamily="66" charset="0"/>
              </a:rPr>
              <a:t>The medical management for mild and mod attack is as follows:</a:t>
            </a:r>
            <a:endParaRPr lang="en-US" sz="3200" b="1" dirty="0">
              <a:solidFill>
                <a:schemeClr val="bg1"/>
              </a:solidFill>
              <a:latin typeface="Lucida Calligraphy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24000"/>
            <a:ext cx="7010400" cy="50292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Prednisolone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5 mg 4x a day, </a:t>
            </a:r>
            <a:r>
              <a:rPr lang="en-US" sz="32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sulfasalazine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0.5g 4x a day and </a:t>
            </a:r>
            <a:r>
              <a:rPr lang="en-US" sz="32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predsol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retention enema </a:t>
            </a:r>
            <a:r>
              <a:rPr lang="en-US" sz="32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shd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be cont.</a:t>
            </a:r>
          </a:p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Remission- cont the treatment</a:t>
            </a:r>
          </a:p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If relapse breaks out-medical management </a:t>
            </a:r>
            <a:r>
              <a:rPr lang="en-US" sz="32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fr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severe attack </a:t>
            </a:r>
            <a:r>
              <a:rPr lang="en-US" sz="32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shd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be adopted.</a:t>
            </a:r>
          </a:p>
          <a:p>
            <a:endParaRPr lang="en-US" sz="3200" dirty="0">
              <a:solidFill>
                <a:schemeClr val="bg1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66FF"/>
                </a:solidFill>
                <a:latin typeface="Lucida Calligraphy" pitchFamily="66" charset="0"/>
              </a:rPr>
              <a:t>M</a:t>
            </a:r>
            <a:r>
              <a:rPr sz="3200" b="1" smtClean="0">
                <a:solidFill>
                  <a:srgbClr val="0066FF"/>
                </a:solidFill>
                <a:latin typeface="Lucida Calligraphy" pitchFamily="66" charset="0"/>
              </a:rPr>
              <a:t>edical management for severe attack  is as follows:</a:t>
            </a:r>
            <a:endParaRPr lang="en-US" sz="3200" b="1" dirty="0">
              <a:solidFill>
                <a:srgbClr val="0066FF"/>
              </a:solidFill>
              <a:latin typeface="Lucida Calligraphy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IV fluids, Blood transfusion</a:t>
            </a:r>
          </a:p>
          <a:p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Vitamin supplement and maintenance of  nutrition.</a:t>
            </a:r>
          </a:p>
          <a:p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iv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Prednisolone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60 mg/day in divided doses,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hydrocort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sod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succinate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100 mg in 120 ml rectal  drip twice a day.</a:t>
            </a:r>
          </a:p>
          <a:p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Parenteral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feeding by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aminosol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with fructose or ethanol</a:t>
            </a:r>
          </a:p>
          <a:p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Broad spectrum antibiotic</a:t>
            </a:r>
          </a:p>
          <a:p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Metronidazole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, morphine or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lomotil</a:t>
            </a:r>
            <a:r>
              <a:rPr lang="en-US" sz="2800" dirty="0" smtClean="0">
                <a:solidFill>
                  <a:schemeClr val="bg1"/>
                </a:solidFill>
                <a:latin typeface="Lucida Calligraphy" pitchFamily="66" charset="0"/>
              </a:rPr>
              <a:t>.</a:t>
            </a:r>
          </a:p>
          <a:p>
            <a:pPr>
              <a:buNone/>
            </a:pPr>
            <a:endParaRPr lang="en-US" sz="28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endParaRPr lang="en-US" sz="2800" dirty="0">
              <a:solidFill>
                <a:schemeClr val="bg1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495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Immunosuppressive drug like </a:t>
            </a:r>
            <a:r>
              <a:rPr lang="en-US" sz="32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azathioprine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can be used as the disease has a autoimmune background.</a:t>
            </a:r>
          </a:p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Dose of 2-2.5 mg/kg body wt.</a:t>
            </a:r>
          </a:p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25% of the pts have shown clinical improvement.</a:t>
            </a:r>
          </a:p>
          <a:p>
            <a:endParaRPr lang="en-US" sz="3200" dirty="0">
              <a:solidFill>
                <a:schemeClr val="bg1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66FF"/>
                </a:solidFill>
                <a:latin typeface="Lucida Calligraphy" pitchFamily="66" charset="0"/>
              </a:rPr>
              <a:t>S</a:t>
            </a:r>
            <a:r>
              <a:rPr sz="3200" b="1" smtClean="0">
                <a:solidFill>
                  <a:srgbClr val="0066FF"/>
                </a:solidFill>
                <a:latin typeface="Lucida Calligraphy" pitchFamily="66" charset="0"/>
              </a:rPr>
              <a:t>urgical treatment-</a:t>
            </a:r>
            <a:endParaRPr lang="en-US" sz="3200" b="1" dirty="0">
              <a:solidFill>
                <a:srgbClr val="0066FF"/>
              </a:solidFill>
              <a:latin typeface="Lucida Calligraphy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75-80% cases managed by medical t/t</a:t>
            </a:r>
          </a:p>
          <a:p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Only 10% need surgery.</a:t>
            </a:r>
          </a:p>
          <a:p>
            <a:endParaRPr lang="en-US" sz="28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Lucida Calligraphy" pitchFamily="66" charset="0"/>
              </a:rPr>
              <a:t>INDICATIONS for emergency surgery: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arenR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Massive and unrelenting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haemorrhage</a:t>
            </a:r>
            <a:endParaRPr lang="en-US" sz="2800" dirty="0" smtClean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  <a:p>
            <a:pPr marL="514350" indent="-514350">
              <a:buClr>
                <a:schemeClr val="bg1"/>
              </a:buClr>
              <a:buFont typeface="+mj-lt"/>
              <a:buAutoNum type="arabicParenR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Toxic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megacolon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with impending perforation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arenR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Fulminating acute ulcerative colitis</a:t>
            </a:r>
            <a:endParaRPr lang="en-US" sz="2800" dirty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sz="3200" smtClean="0">
                <a:solidFill>
                  <a:schemeClr val="bg1"/>
                </a:solidFill>
                <a:latin typeface="Lucida Calligraphy" pitchFamily="66" charset="0"/>
              </a:rPr>
              <a:t>INDICATIONS for elective surgery:</a:t>
            </a:r>
            <a:endParaRPr lang="en-US" sz="3200" dirty="0">
              <a:solidFill>
                <a:schemeClr val="bg1"/>
              </a:solidFill>
              <a:latin typeface="Lucida Calligraphy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0"/>
            <a:ext cx="8305800" cy="6096000"/>
          </a:xfrm>
        </p:spPr>
        <p:txBody>
          <a:bodyPr/>
          <a:lstStyle/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partial intestinal obstruction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Confined perforation with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abcess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formation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Chronic disease 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Pararectal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complications such as fistula and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abcesses</a:t>
            </a:r>
            <a:endParaRPr lang="en-US" dirty="0" smtClean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Serious systemic or distant complications not resp. to medical t/t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In long cont. colitis which carries higher risk of colonic cancer.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The main t/t is single staged TOTAL PROCTOCOLECTOMY.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This procedure is performed through midline incision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colon is examined carefully with part</a:t>
            </a:r>
          </a:p>
          <a:p>
            <a:pPr>
              <a:buClr>
                <a:schemeClr val="bg1"/>
              </a:buClr>
              <a:buNone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 reference to any adhesions to the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neighbouring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structures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If so, colon is mobilized to prevent the contamination of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abd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. Cavity by spillage of the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faeces</a:t>
            </a:r>
            <a:endParaRPr lang="en-US" sz="2800" dirty="0" smtClean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Asc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and des colon are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mobilised</a:t>
            </a:r>
            <a:endParaRPr lang="en-US" sz="2800" dirty="0" smtClean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  <a:p>
            <a:pPr>
              <a:buClr>
                <a:schemeClr val="bg1"/>
              </a:buClr>
              <a:buNone/>
            </a:pPr>
            <a:r>
              <a:rPr lang="en-US" sz="2800" dirty="0" smtClean="0">
                <a:solidFill>
                  <a:schemeClr val="bg1"/>
                </a:solidFill>
                <a:latin typeface="Lucida Calligraphy" pitchFamily="66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791200"/>
          </a:xfrm>
        </p:spPr>
        <p:txBody>
          <a:bodyPr>
            <a:normAutofit lnSpcReduction="10000"/>
          </a:bodyPr>
          <a:lstStyle/>
          <a:p>
            <a:pPr>
              <a:buClrTx/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ureters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are identified and nylon tape is passed round each one .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DISSECTION OF THE RECTUM-surrounding tissue is distended by 1:200,000 NA in normal saline.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Small intestine is divided 8 inches above the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ileocaecal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valve,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prox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end is sutured with the purse string suture.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Colon and rectum are now removed.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Peritoneum in pelvis is sutured,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perineal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skin is sutured with a pelvic drain in middle of the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perineal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wound.</a:t>
            </a:r>
            <a:endParaRPr lang="en-US" sz="2800" dirty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医学产业简报三">
  <a:themeElements>
    <a:clrScheme name="医学产业简报三 1">
      <a:dk1>
        <a:srgbClr val="200B5B"/>
      </a:dk1>
      <a:lt1>
        <a:srgbClr val="EAEAEA"/>
      </a:lt1>
      <a:dk2>
        <a:srgbClr val="6600FF"/>
      </a:dk2>
      <a:lt2>
        <a:srgbClr val="FFCC66"/>
      </a:lt2>
      <a:accent1>
        <a:srgbClr val="EEB00B"/>
      </a:accent1>
      <a:accent2>
        <a:srgbClr val="6600CC"/>
      </a:accent2>
      <a:accent3>
        <a:srgbClr val="B8AAFF"/>
      </a:accent3>
      <a:accent4>
        <a:srgbClr val="C8C8C8"/>
      </a:accent4>
      <a:accent5>
        <a:srgbClr val="F5D4AA"/>
      </a:accent5>
      <a:accent6>
        <a:srgbClr val="5C00B9"/>
      </a:accent6>
      <a:hlink>
        <a:srgbClr val="FF33CC"/>
      </a:hlink>
      <a:folHlink>
        <a:srgbClr val="CC99FF"/>
      </a:folHlink>
    </a:clrScheme>
    <a:fontScheme name="医学产业简报三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医学产业简报三 1">
        <a:dk1>
          <a:srgbClr val="200B5B"/>
        </a:dk1>
        <a:lt1>
          <a:srgbClr val="EAEAEA"/>
        </a:lt1>
        <a:dk2>
          <a:srgbClr val="6600FF"/>
        </a:dk2>
        <a:lt2>
          <a:srgbClr val="FFCC66"/>
        </a:lt2>
        <a:accent1>
          <a:srgbClr val="EEB00B"/>
        </a:accent1>
        <a:accent2>
          <a:srgbClr val="6600CC"/>
        </a:accent2>
        <a:accent3>
          <a:srgbClr val="B8AAFF"/>
        </a:accent3>
        <a:accent4>
          <a:srgbClr val="C8C8C8"/>
        </a:accent4>
        <a:accent5>
          <a:srgbClr val="F5D4AA"/>
        </a:accent5>
        <a:accent6>
          <a:srgbClr val="5C00B9"/>
        </a:accent6>
        <a:hlink>
          <a:srgbClr val="FF33CC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医学产业简报三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医学产业简报三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医学产业简报三 4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医学产业简报三 5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医学产业简报三 6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182</TotalTime>
  <Words>697</Words>
  <Application>Microsoft Office PowerPoint</Application>
  <PresentationFormat>On-screen Show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医学产业简报三</vt:lpstr>
      <vt:lpstr>TREATMENT OF ULCERATIVE COLITIS</vt:lpstr>
      <vt:lpstr>Slide 2</vt:lpstr>
      <vt:lpstr>The medical management for mild and mod attack is as follows:</vt:lpstr>
      <vt:lpstr>Medical management for severe attack  is as follows:</vt:lpstr>
      <vt:lpstr>Slide 5</vt:lpstr>
      <vt:lpstr>Surgical treatment-</vt:lpstr>
      <vt:lpstr>INDICATIONS for elective surgery:</vt:lpstr>
      <vt:lpstr>Slide 8</vt:lpstr>
      <vt:lpstr>Slide 9</vt:lpstr>
      <vt:lpstr>Slide 10</vt:lpstr>
      <vt:lpstr>Slide 11</vt:lpstr>
      <vt:lpstr>Slide 12</vt:lpstr>
      <vt:lpstr>Slide 13</vt:lpstr>
      <vt:lpstr>Slide 14</vt:lpstr>
      <vt:lpstr> Post opertive complications: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OF ULCERATIVE COLITIS</dc:title>
  <dc:creator>Priti</dc:creator>
  <cp:lastModifiedBy>Priti</cp:lastModifiedBy>
  <cp:revision>32</cp:revision>
  <dcterms:created xsi:type="dcterms:W3CDTF">2013-03-13T16:52:41Z</dcterms:created>
  <dcterms:modified xsi:type="dcterms:W3CDTF">2013-03-14T16:45:40Z</dcterms:modified>
</cp:coreProperties>
</file>