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93" r:id="rId5"/>
    <p:sldId id="288" r:id="rId6"/>
    <p:sldId id="289" r:id="rId7"/>
    <p:sldId id="286" r:id="rId8"/>
    <p:sldId id="262" r:id="rId9"/>
    <p:sldId id="264" r:id="rId10"/>
    <p:sldId id="287" r:id="rId11"/>
    <p:sldId id="290" r:id="rId12"/>
    <p:sldId id="265" r:id="rId13"/>
    <p:sldId id="284" r:id="rId14"/>
    <p:sldId id="305" r:id="rId15"/>
    <p:sldId id="304" r:id="rId16"/>
    <p:sldId id="306" r:id="rId17"/>
    <p:sldId id="285" r:id="rId18"/>
    <p:sldId id="266" r:id="rId19"/>
    <p:sldId id="296" r:id="rId20"/>
    <p:sldId id="297" r:id="rId21"/>
    <p:sldId id="298" r:id="rId22"/>
    <p:sldId id="299" r:id="rId23"/>
    <p:sldId id="300" r:id="rId24"/>
    <p:sldId id="291" r:id="rId25"/>
    <p:sldId id="268" r:id="rId26"/>
    <p:sldId id="269" r:id="rId27"/>
    <p:sldId id="301" r:id="rId28"/>
    <p:sldId id="302" r:id="rId29"/>
    <p:sldId id="283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07/03/2018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07/03/2018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07/03/2018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07/03/2018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07/03/2018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07/03/2018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07/03/2018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07/03/2018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07/03/2018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07/03/2018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07/03/2018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07/03/2018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Systemic_lupus_erythematosu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38600"/>
            <a:ext cx="6400800" cy="17526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DR UDAYAN SAHA</a:t>
            </a:r>
          </a:p>
          <a:p>
            <a:r>
              <a:rPr lang="en-US" sz="3200" dirty="0" smtClean="0"/>
              <a:t>DR KUNAL PATIL</a:t>
            </a:r>
          </a:p>
          <a:p>
            <a:r>
              <a:rPr lang="en-US" sz="2400" dirty="0" smtClean="0"/>
              <a:t>07/03/18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47800"/>
            <a:ext cx="7772400" cy="1470025"/>
          </a:xfrm>
        </p:spPr>
        <p:txBody>
          <a:bodyPr/>
          <a:lstStyle/>
          <a:p>
            <a:r>
              <a:rPr lang="en-US" dirty="0" smtClean="0"/>
              <a:t>APPROACH TO ARTHRITS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944562"/>
          </a:xfrm>
        </p:spPr>
        <p:txBody>
          <a:bodyPr/>
          <a:lstStyle/>
          <a:p>
            <a:pPr algn="l"/>
            <a:r>
              <a:rPr lang="en-US" dirty="0" smtClean="0"/>
              <a:t>Clinical history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90600"/>
            <a:ext cx="8458200" cy="51355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800" b="1" dirty="0" smtClean="0"/>
              <a:t>Age</a:t>
            </a:r>
            <a:r>
              <a:rPr lang="en-US" dirty="0" smtClean="0"/>
              <a:t> :</a:t>
            </a:r>
          </a:p>
          <a:p>
            <a:pPr>
              <a:buNone/>
            </a:pPr>
            <a:r>
              <a:rPr lang="en-US" sz="2800" dirty="0" smtClean="0"/>
              <a:t>YOUNG AGE                   SLE &amp; reactive arthritis</a:t>
            </a:r>
          </a:p>
          <a:p>
            <a:pPr>
              <a:buNone/>
            </a:pPr>
            <a:r>
              <a:rPr lang="en-US" sz="2800" dirty="0" smtClean="0"/>
              <a:t>MIDDLE AGE                   RA &amp; Fibromyalgia </a:t>
            </a:r>
          </a:p>
          <a:p>
            <a:pPr>
              <a:buNone/>
            </a:pPr>
            <a:r>
              <a:rPr lang="en-US" sz="2800" dirty="0" smtClean="0"/>
              <a:t>Elderly AGE                     GOUT &amp; </a:t>
            </a:r>
            <a:r>
              <a:rPr lang="en-US" sz="2800" dirty="0" err="1" smtClean="0"/>
              <a:t>Polymyalgia</a:t>
            </a:r>
            <a:r>
              <a:rPr lang="en-US" sz="2800" dirty="0" smtClean="0"/>
              <a:t>   </a:t>
            </a:r>
            <a:r>
              <a:rPr lang="en-US" sz="2800" dirty="0" err="1" smtClean="0"/>
              <a:t>rehumatica</a:t>
            </a:r>
            <a:r>
              <a:rPr lang="en-US" sz="2800" dirty="0" smtClean="0"/>
              <a:t> </a:t>
            </a:r>
          </a:p>
          <a:p>
            <a:pPr>
              <a:buNone/>
            </a:pPr>
            <a:r>
              <a:rPr lang="en-US" sz="2800" b="1" dirty="0" smtClean="0"/>
              <a:t>SEX</a:t>
            </a:r>
          </a:p>
          <a:p>
            <a:pPr>
              <a:buNone/>
            </a:pPr>
            <a:r>
              <a:rPr lang="en-US" sz="2800" dirty="0" smtClean="0"/>
              <a:t>Male are  prone for gout and </a:t>
            </a:r>
            <a:r>
              <a:rPr lang="en-US" sz="2800" dirty="0" err="1" smtClean="0"/>
              <a:t>ankylosig</a:t>
            </a:r>
            <a:r>
              <a:rPr lang="en-US" sz="2800" dirty="0" smtClean="0"/>
              <a:t>  </a:t>
            </a:r>
            <a:r>
              <a:rPr lang="en-US" sz="2800" dirty="0" err="1" smtClean="0"/>
              <a:t>spondylitis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FEMALE are prone foe RA, fibromyalgia , lupus </a:t>
            </a:r>
          </a:p>
          <a:p>
            <a:pPr>
              <a:buNone/>
            </a:pPr>
            <a:r>
              <a:rPr lang="en-US" sz="2800" b="1" dirty="0" smtClean="0"/>
              <a:t>RACE </a:t>
            </a:r>
          </a:p>
          <a:p>
            <a:pPr>
              <a:buNone/>
            </a:pPr>
            <a:r>
              <a:rPr lang="en-US" sz="2800" dirty="0" smtClean="0"/>
              <a:t>WHITEs are prone for </a:t>
            </a:r>
            <a:r>
              <a:rPr lang="en-US" sz="2800" dirty="0" err="1" smtClean="0"/>
              <a:t>polymyalgia</a:t>
            </a:r>
            <a:r>
              <a:rPr lang="en-US" sz="2800" dirty="0" smtClean="0"/>
              <a:t> , </a:t>
            </a:r>
            <a:r>
              <a:rPr lang="en-US" sz="2800" dirty="0" err="1" smtClean="0"/>
              <a:t>rheumatica</a:t>
            </a:r>
            <a:r>
              <a:rPr lang="en-US" sz="2800" dirty="0" smtClean="0"/>
              <a:t> , </a:t>
            </a:r>
            <a:r>
              <a:rPr lang="en-US" sz="2800" dirty="0" err="1" smtClean="0"/>
              <a:t>giantcell</a:t>
            </a:r>
            <a:r>
              <a:rPr lang="en-US" sz="2800" dirty="0" smtClean="0"/>
              <a:t> </a:t>
            </a:r>
            <a:r>
              <a:rPr lang="en-US" sz="2800" dirty="0" err="1" smtClean="0"/>
              <a:t>arteritis</a:t>
            </a:r>
            <a:r>
              <a:rPr lang="en-US" sz="2800" dirty="0" smtClean="0"/>
              <a:t>  and </a:t>
            </a:r>
            <a:r>
              <a:rPr lang="en-US" sz="2800" dirty="0" err="1" smtClean="0"/>
              <a:t>wegner’s</a:t>
            </a:r>
            <a:r>
              <a:rPr lang="en-US" sz="2800" dirty="0" smtClean="0"/>
              <a:t> </a:t>
            </a:r>
            <a:r>
              <a:rPr lang="en-US" sz="2800" dirty="0" err="1" smtClean="0"/>
              <a:t>granulomatousis</a:t>
            </a:r>
            <a:r>
              <a:rPr lang="en-US" sz="2800" dirty="0" smtClean="0"/>
              <a:t>. </a:t>
            </a:r>
          </a:p>
          <a:p>
            <a:pPr>
              <a:buNone/>
            </a:pPr>
            <a:r>
              <a:rPr lang="en-US" sz="2800" dirty="0" smtClean="0"/>
              <a:t>BLACKs  are prone to </a:t>
            </a:r>
            <a:r>
              <a:rPr lang="en-US" sz="2800" dirty="0" err="1" smtClean="0"/>
              <a:t>sarcoidosis</a:t>
            </a:r>
            <a:r>
              <a:rPr lang="en-US" sz="2800" dirty="0" smtClean="0"/>
              <a:t> and SLE.</a:t>
            </a:r>
          </a:p>
          <a:p>
            <a:pPr>
              <a:buNone/>
            </a:pPr>
            <a:r>
              <a:rPr lang="en-US" sz="2800" b="1" dirty="0" smtClean="0"/>
              <a:t>Familial </a:t>
            </a:r>
            <a:r>
              <a:rPr lang="en-US" sz="2800" dirty="0" smtClean="0"/>
              <a:t>aggregation may seen in </a:t>
            </a:r>
            <a:r>
              <a:rPr lang="en-US" sz="2800" dirty="0" err="1" smtClean="0"/>
              <a:t>ankylosing</a:t>
            </a:r>
            <a:r>
              <a:rPr lang="en-US" sz="2800" dirty="0" smtClean="0"/>
              <a:t>  </a:t>
            </a:r>
            <a:r>
              <a:rPr lang="en-US" sz="2800" dirty="0" err="1" smtClean="0"/>
              <a:t>spondylosis</a:t>
            </a:r>
            <a:r>
              <a:rPr lang="en-US" sz="2800" dirty="0" smtClean="0"/>
              <a:t>  , gout, OA</a:t>
            </a:r>
            <a:endParaRPr lang="en-US" sz="2800" b="1" dirty="0" smtClean="0"/>
          </a:p>
          <a:p>
            <a:pPr>
              <a:buNone/>
            </a:pPr>
            <a:r>
              <a:rPr lang="en-US" sz="2800" dirty="0" smtClean="0"/>
              <a:t>                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381000"/>
            <a:ext cx="8077200" cy="76200"/>
          </a:xfrm>
        </p:spPr>
        <p:txBody>
          <a:bodyPr>
            <a:normAutofit fontScale="90000"/>
          </a:bodyPr>
          <a:lstStyle/>
          <a:p>
            <a:pPr algn="l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52400"/>
            <a:ext cx="8839200" cy="6477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Chronology of the complaints</a:t>
            </a:r>
          </a:p>
          <a:p>
            <a:pPr>
              <a:buNone/>
            </a:pPr>
            <a:r>
              <a:rPr lang="en-US" sz="2600" dirty="0" smtClean="0"/>
              <a:t>Important diagnostic feature and divided into the onset ,evolution , duration </a:t>
            </a:r>
          </a:p>
          <a:p>
            <a:pPr>
              <a:buNone/>
            </a:pPr>
            <a:r>
              <a:rPr lang="en-US" sz="2600" dirty="0" smtClean="0"/>
              <a:t>Gout , septic arthritis tend to be abrupt onset.</a:t>
            </a:r>
          </a:p>
          <a:p>
            <a:pPr>
              <a:buNone/>
            </a:pPr>
            <a:r>
              <a:rPr lang="en-US" sz="2600" dirty="0" smtClean="0"/>
              <a:t>OA, RA, fibromyalgia  may more indolent presentation.</a:t>
            </a:r>
          </a:p>
          <a:p>
            <a:pPr>
              <a:buNone/>
            </a:pPr>
            <a:endParaRPr lang="en-US" sz="2600" dirty="0" smtClean="0"/>
          </a:p>
          <a:p>
            <a:pPr>
              <a:buNone/>
            </a:pPr>
            <a:r>
              <a:rPr lang="en-US" b="1" dirty="0" smtClean="0"/>
              <a:t>precipitating factors such as </a:t>
            </a:r>
          </a:p>
          <a:p>
            <a:pPr>
              <a:buNone/>
            </a:pPr>
            <a:r>
              <a:rPr lang="en-US" sz="2600" dirty="0" smtClean="0"/>
              <a:t>Trauma                                         </a:t>
            </a:r>
          </a:p>
          <a:p>
            <a:pPr>
              <a:buNone/>
            </a:pPr>
            <a:r>
              <a:rPr lang="en-US" sz="2600" dirty="0" smtClean="0"/>
              <a:t>Drug induced </a:t>
            </a:r>
          </a:p>
          <a:p>
            <a:pPr>
              <a:buNone/>
            </a:pPr>
            <a:r>
              <a:rPr lang="en-US" sz="2600" dirty="0" smtClean="0"/>
              <a:t>Intercurrent illness </a:t>
            </a:r>
          </a:p>
          <a:p>
            <a:pPr>
              <a:buNone/>
            </a:pPr>
            <a:r>
              <a:rPr lang="en-US" sz="2600" dirty="0" smtClean="0"/>
              <a:t>Co morbidities:  DM, renal </a:t>
            </a:r>
            <a:r>
              <a:rPr lang="en-US" sz="2600" dirty="0" err="1" smtClean="0"/>
              <a:t>insufficency</a:t>
            </a:r>
            <a:r>
              <a:rPr lang="en-US" sz="2600" dirty="0" smtClean="0"/>
              <a:t> </a:t>
            </a:r>
          </a:p>
          <a:p>
            <a:pPr>
              <a:buNone/>
            </a:pPr>
            <a:r>
              <a:rPr lang="en-US" sz="2600" dirty="0" smtClean="0"/>
              <a:t>Cancers 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73152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Approach to regional complaints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914400"/>
            <a:ext cx="8763000" cy="5715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Hand pain </a:t>
            </a:r>
          </a:p>
          <a:p>
            <a:pPr>
              <a:buNone/>
            </a:pPr>
            <a:r>
              <a:rPr lang="en-US" sz="2800" dirty="0" smtClean="0"/>
              <a:t>Focal or unilateral hand pain may result from trauma , infection or reactive or crystal arthritis by contrast  B/L  complaints suggestive of degenerative OA , systemic or inflammatory.</a:t>
            </a:r>
          </a:p>
          <a:p>
            <a:pPr>
              <a:buNone/>
            </a:pPr>
            <a:r>
              <a:rPr lang="en-US" sz="2800" dirty="0" smtClean="0"/>
              <a:t>Degenerative arthritis OA may manifests as DIP &amp;PIP pain with bony hypertrophy sufficient to produce </a:t>
            </a:r>
            <a:r>
              <a:rPr lang="en-US" sz="2800" dirty="0" err="1" smtClean="0"/>
              <a:t>heberden’s</a:t>
            </a:r>
            <a:r>
              <a:rPr lang="en-US" sz="2800" dirty="0" smtClean="0"/>
              <a:t> node and </a:t>
            </a:r>
            <a:r>
              <a:rPr lang="en-US" sz="2800" dirty="0" err="1" smtClean="0"/>
              <a:t>bouchard’s</a:t>
            </a:r>
            <a:r>
              <a:rPr lang="en-US" sz="2800" dirty="0" smtClean="0"/>
              <a:t> node associated with pain with or without bony swelling involving the base of the thumb.</a:t>
            </a:r>
          </a:p>
          <a:p>
            <a:pPr>
              <a:buNone/>
            </a:pPr>
            <a:r>
              <a:rPr lang="en-US" sz="2800" dirty="0" smtClean="0"/>
              <a:t>Inflammatory/ immune  arthritis RA tends to involve PIP, MCP, </a:t>
            </a:r>
            <a:r>
              <a:rPr lang="en-US" sz="2800" dirty="0" err="1" smtClean="0"/>
              <a:t>Intercarpal</a:t>
            </a:r>
            <a:r>
              <a:rPr lang="en-US" sz="2800" dirty="0" smtClean="0"/>
              <a:t>  and carpometacarpal </a:t>
            </a:r>
            <a:r>
              <a:rPr lang="en-US" sz="2800" dirty="0" err="1" smtClean="0"/>
              <a:t>jonts</a:t>
            </a:r>
            <a:r>
              <a:rPr lang="en-US" sz="2800" dirty="0" smtClean="0"/>
              <a:t>.</a:t>
            </a:r>
          </a:p>
          <a:p>
            <a:pPr>
              <a:buNone/>
            </a:pPr>
            <a:r>
              <a:rPr lang="en-US" sz="2800" dirty="0" smtClean="0"/>
              <a:t>Psoriatic arthritis may mimic like OA but distinguished by the presence of inflammation 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-304800"/>
            <a:ext cx="8229600" cy="460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4" name="Content Placeholder 3" descr="harr_c331f003.gif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81000" y="304800"/>
            <a:ext cx="5100637" cy="614799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620000" cy="792162"/>
          </a:xfrm>
        </p:spPr>
        <p:txBody>
          <a:bodyPr/>
          <a:lstStyle/>
          <a:p>
            <a:r>
              <a:rPr lang="en-US" dirty="0" smtClean="0"/>
              <a:t>Focal wrist pain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90600"/>
            <a:ext cx="8686800" cy="5638800"/>
          </a:xfrm>
        </p:spPr>
        <p:txBody>
          <a:bodyPr/>
          <a:lstStyle/>
          <a:p>
            <a:r>
              <a:rPr lang="en-US" dirty="0" err="1" smtClean="0"/>
              <a:t>Dequervian’s</a:t>
            </a:r>
            <a:r>
              <a:rPr lang="en-US" dirty="0" smtClean="0"/>
              <a:t> </a:t>
            </a:r>
            <a:r>
              <a:rPr lang="en-US" dirty="0" err="1" smtClean="0"/>
              <a:t>tenosnovitis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Resulting from inflammation of the tendon sheath involving abductor </a:t>
            </a:r>
            <a:r>
              <a:rPr lang="en-US" dirty="0" err="1" smtClean="0"/>
              <a:t>pollicis</a:t>
            </a:r>
            <a:r>
              <a:rPr lang="en-US" dirty="0" smtClean="0"/>
              <a:t> </a:t>
            </a:r>
            <a:r>
              <a:rPr lang="en-US" dirty="0" err="1" smtClean="0"/>
              <a:t>longus</a:t>
            </a:r>
            <a:r>
              <a:rPr lang="en-US" dirty="0" smtClean="0"/>
              <a:t>  or extensor </a:t>
            </a:r>
            <a:r>
              <a:rPr lang="en-US" dirty="0" err="1" smtClean="0"/>
              <a:t>pollicis</a:t>
            </a:r>
            <a:r>
              <a:rPr lang="en-US" dirty="0" smtClean="0"/>
              <a:t> </a:t>
            </a:r>
            <a:r>
              <a:rPr lang="en-US" dirty="0" err="1" smtClean="0"/>
              <a:t>brevis</a:t>
            </a:r>
            <a:r>
              <a:rPr lang="en-US" dirty="0" smtClean="0"/>
              <a:t>  commonly seen in post pregnancy or over use .</a:t>
            </a:r>
          </a:p>
          <a:p>
            <a:r>
              <a:rPr lang="en-US" dirty="0" smtClean="0"/>
              <a:t>Carpal tunnel syndrome :</a:t>
            </a:r>
          </a:p>
          <a:p>
            <a:pPr>
              <a:buNone/>
            </a:pPr>
            <a:r>
              <a:rPr lang="en-US" dirty="0" smtClean="0"/>
              <a:t>Result from compression  of the median nerve with in the carpal tunnel .patient having symptoms of pain in the wrist that may radiate with </a:t>
            </a:r>
            <a:r>
              <a:rPr lang="en-US" dirty="0" err="1" smtClean="0"/>
              <a:t>paresthesia</a:t>
            </a:r>
            <a:r>
              <a:rPr lang="en-US" dirty="0" smtClean="0"/>
              <a:t> to the thumb and fingers. Associated with trauma ,pregnancy ,  infiltrative disorder.</a:t>
            </a:r>
          </a:p>
          <a:p>
            <a:pPr>
              <a:buNone/>
            </a:pPr>
            <a:r>
              <a:rPr lang="en-US" dirty="0" err="1" smtClean="0"/>
              <a:t>Finkelestin’s</a:t>
            </a:r>
            <a:r>
              <a:rPr lang="en-US" dirty="0" smtClean="0"/>
              <a:t> sign </a:t>
            </a:r>
          </a:p>
          <a:p>
            <a:pPr>
              <a:buNone/>
            </a:pPr>
            <a:r>
              <a:rPr lang="en-US" dirty="0" err="1" smtClean="0"/>
              <a:t>Tinel’s</a:t>
            </a:r>
            <a:r>
              <a:rPr lang="en-US" dirty="0" smtClean="0"/>
              <a:t> sign </a:t>
            </a:r>
          </a:p>
          <a:p>
            <a:pPr>
              <a:buNone/>
            </a:pPr>
            <a:r>
              <a:rPr lang="en-US" dirty="0" err="1" smtClean="0"/>
              <a:t>Phalen’s</a:t>
            </a:r>
            <a:r>
              <a:rPr lang="en-US" dirty="0" smtClean="0"/>
              <a:t> sign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762000" y="-46038"/>
            <a:ext cx="7467600" cy="460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228600"/>
            <a:ext cx="8763000" cy="6477000"/>
          </a:xfrm>
        </p:spPr>
        <p:txBody>
          <a:bodyPr/>
          <a:lstStyle/>
          <a:p>
            <a:r>
              <a:rPr lang="en-US" dirty="0" smtClean="0"/>
              <a:t>Knee pain</a:t>
            </a:r>
          </a:p>
          <a:p>
            <a:pPr>
              <a:buNone/>
            </a:pPr>
            <a:r>
              <a:rPr lang="en-US" dirty="0" smtClean="0"/>
              <a:t>Result from intra articular OA , RA or </a:t>
            </a:r>
            <a:r>
              <a:rPr lang="en-US" dirty="0" err="1" smtClean="0"/>
              <a:t>peri</a:t>
            </a:r>
            <a:r>
              <a:rPr lang="en-US" dirty="0" smtClean="0"/>
              <a:t> articular  and may referred from hip pathology .</a:t>
            </a:r>
          </a:p>
          <a:p>
            <a:pPr>
              <a:buNone/>
            </a:pPr>
            <a:r>
              <a:rPr lang="en-US" dirty="0" smtClean="0"/>
              <a:t>Bony swelling of the knee joint commonly results from hypertrophic  osseous  changes seen in OA.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45719"/>
            <a:ext cx="76200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52400"/>
            <a:ext cx="8686800" cy="6553200"/>
          </a:xfrm>
        </p:spPr>
        <p:txBody>
          <a:bodyPr/>
          <a:lstStyle/>
          <a:p>
            <a:r>
              <a:rPr lang="en-US" dirty="0" smtClean="0"/>
              <a:t>Hip joint is best evaluated  by observing  the patient’s gait and assessing range of motion.</a:t>
            </a:r>
          </a:p>
          <a:p>
            <a:r>
              <a:rPr lang="en-US" dirty="0" smtClean="0"/>
              <a:t>Localizing hip pain or radiated down the </a:t>
            </a:r>
            <a:r>
              <a:rPr lang="en-US" dirty="0" err="1" smtClean="0"/>
              <a:t>postero</a:t>
            </a:r>
            <a:r>
              <a:rPr lang="en-US" dirty="0" smtClean="0"/>
              <a:t> lateral aspect of the thigh   and may not associated  with back  pain caused by degenerative arthritis or involvement of nerve roots between L4  S1.</a:t>
            </a:r>
          </a:p>
          <a:p>
            <a:r>
              <a:rPr lang="en-US" dirty="0" err="1" smtClean="0"/>
              <a:t>Siatica</a:t>
            </a:r>
            <a:r>
              <a:rPr lang="en-US" dirty="0" smtClean="0"/>
              <a:t> is caused by </a:t>
            </a:r>
            <a:r>
              <a:rPr lang="en-US" dirty="0" err="1" smtClean="0"/>
              <a:t>impingment</a:t>
            </a:r>
            <a:r>
              <a:rPr lang="en-US" dirty="0" smtClean="0"/>
              <a:t> of  L4, L5 , S1 and manifests as unilateral neuropathic  pain 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22860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4" name="Content Placeholder 3" descr="harr_c331f005.gif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96388" y="228600"/>
            <a:ext cx="8239410" cy="5791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1534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 smtClean="0"/>
              <a:t>Laboratory investigation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914400"/>
            <a:ext cx="8686800" cy="5715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Laboratory tests should be used to confirm a specific clinical diagnosis and not to be used to screen or evaluate patient with vague complaints. </a:t>
            </a:r>
          </a:p>
          <a:p>
            <a:pPr>
              <a:buNone/>
            </a:pPr>
            <a:r>
              <a:rPr lang="en-US" sz="2400" dirty="0" smtClean="0"/>
              <a:t>Monoarticular conditions , traumatic , inflammatory or condition accompanied by neurologic manifestations or symptoms persists more than 6 weeks required lab investigations.</a:t>
            </a:r>
          </a:p>
          <a:p>
            <a:pPr>
              <a:buNone/>
            </a:pPr>
            <a:r>
              <a:rPr lang="en-US" sz="2400" dirty="0" smtClean="0"/>
              <a:t>ESR &amp; CRP which can be useful in discriminating inflammatory to Noninflammatory disorders but not as much sensitive can raised in many other conditions .</a:t>
            </a:r>
          </a:p>
          <a:p>
            <a:pPr>
              <a:buNone/>
            </a:pPr>
            <a:r>
              <a:rPr lang="en-US" sz="2400" dirty="0" err="1" smtClean="0"/>
              <a:t>Sr</a:t>
            </a:r>
            <a:r>
              <a:rPr lang="en-US" sz="2400" dirty="0" smtClean="0"/>
              <a:t> uric acid level is a important in diagnosis of gout and monitoring the response to </a:t>
            </a:r>
            <a:r>
              <a:rPr lang="en-US" sz="2400" dirty="0" err="1" smtClean="0"/>
              <a:t>urate</a:t>
            </a:r>
            <a:r>
              <a:rPr lang="en-US" sz="2400" dirty="0" smtClean="0"/>
              <a:t> lowering drugs .some time levels do not correlate with severity of articular disease my be increased in other conditions 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20027" y="8228"/>
            <a:ext cx="8229600" cy="72202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Rheumatoid factor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0" y="857250"/>
            <a:ext cx="9144000" cy="6000750"/>
          </a:xfrm>
        </p:spPr>
        <p:txBody>
          <a:bodyPr>
            <a:normAutofit/>
          </a:bodyPr>
          <a:lstStyle/>
          <a:p>
            <a:r>
              <a:rPr lang="en-US" sz="2400" dirty="0"/>
              <a:t>A positive RF result was strongly associated with </a:t>
            </a:r>
            <a:r>
              <a:rPr lang="en-US" sz="2400" b="1" dirty="0"/>
              <a:t>rheumatoid</a:t>
            </a:r>
            <a:r>
              <a:rPr lang="en-US" sz="2400" dirty="0"/>
              <a:t> arthritis or another rheumatic disease. For </a:t>
            </a:r>
            <a:r>
              <a:rPr lang="en-US" sz="2400" b="1" dirty="0"/>
              <a:t>rheumatoid</a:t>
            </a:r>
            <a:r>
              <a:rPr lang="en-US" sz="2400" dirty="0"/>
              <a:t> arthritis, sensitivity = 0.28 </a:t>
            </a:r>
            <a:r>
              <a:rPr lang="en-US" sz="2400" dirty="0" smtClean="0"/>
              <a:t>and </a:t>
            </a:r>
            <a:r>
              <a:rPr lang="en-US" sz="2400" b="1" dirty="0" smtClean="0"/>
              <a:t>specificity</a:t>
            </a:r>
            <a:r>
              <a:rPr lang="en-US" sz="2400" dirty="0"/>
              <a:t> = 0.87, while for any rheumatic disease, sensitivity = 0.29 </a:t>
            </a:r>
            <a:r>
              <a:rPr lang="en-US" sz="2400" dirty="0" smtClean="0"/>
              <a:t>and </a:t>
            </a:r>
            <a:r>
              <a:rPr lang="en-US" sz="2400" b="1" dirty="0" smtClean="0"/>
              <a:t>specificity</a:t>
            </a:r>
            <a:r>
              <a:rPr lang="en-US" sz="2400" dirty="0"/>
              <a:t> = </a:t>
            </a:r>
            <a:r>
              <a:rPr lang="en-US" sz="2400" dirty="0" smtClean="0"/>
              <a:t>0.88.</a:t>
            </a:r>
          </a:p>
          <a:p>
            <a:r>
              <a:rPr lang="en-US" sz="2400" dirty="0" smtClean="0"/>
              <a:t>Other diseases in which it is positive :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>
              <a:solidFill>
                <a:srgbClr val="000000"/>
              </a:solidFill>
              <a:hlinkClick r:id="rId2"/>
            </a:endParaRPr>
          </a:p>
          <a:p>
            <a:endParaRPr lang="en-US" dirty="0">
              <a:solidFill>
                <a:srgbClr val="000000"/>
              </a:solidFill>
              <a:hlinkClick r:id="rId2"/>
            </a:endParaRPr>
          </a:p>
          <a:p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60664787"/>
              </p:ext>
            </p:extLst>
          </p:nvPr>
        </p:nvGraphicFramePr>
        <p:xfrm>
          <a:off x="520027" y="2952750"/>
          <a:ext cx="7846098" cy="3312912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923049"/>
                <a:gridCol w="3923049"/>
              </a:tblGrid>
              <a:tr h="354053">
                <a:tc>
                  <a:txBody>
                    <a:bodyPr/>
                    <a:lstStyle/>
                    <a:p>
                      <a:r>
                        <a:rPr lang="en-US" b="0" dirty="0" smtClean="0"/>
                        <a:t>SLE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Primary biliary cirrhosis</a:t>
                      </a:r>
                      <a:endParaRPr lang="en-US" b="0" dirty="0"/>
                    </a:p>
                  </a:txBody>
                  <a:tcPr/>
                </a:tc>
              </a:tr>
              <a:tr h="61110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Sjogrens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Essential mixed </a:t>
                      </a:r>
                      <a:r>
                        <a:rPr lang="en-US" dirty="0" err="1" smtClean="0"/>
                        <a:t>cryoglobulinemia</a:t>
                      </a:r>
                      <a:endParaRPr lang="en-US" dirty="0"/>
                    </a:p>
                  </a:txBody>
                  <a:tcPr/>
                </a:tc>
              </a:tr>
              <a:tr h="354053">
                <a:tc>
                  <a:txBody>
                    <a:bodyPr/>
                    <a:lstStyle/>
                    <a:p>
                      <a:r>
                        <a:rPr lang="en-US" dirty="0" smtClean="0"/>
                        <a:t>Interstitial pulmonary fibrosis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Bacterial endocarditis</a:t>
                      </a:r>
                      <a:endParaRPr lang="en-US" dirty="0"/>
                    </a:p>
                  </a:txBody>
                  <a:tcPr/>
                </a:tc>
              </a:tr>
              <a:tr h="87300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Hepatitis</a:t>
                      </a:r>
                      <a:r>
                        <a:rPr lang="en-US" baseline="0" dirty="0" smtClean="0"/>
                        <a:t> B, chronic liver disease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leprosy</a:t>
                      </a:r>
                      <a:endParaRPr lang="en-US" dirty="0"/>
                    </a:p>
                  </a:txBody>
                  <a:tcPr/>
                </a:tc>
              </a:tr>
              <a:tr h="354053">
                <a:tc>
                  <a:txBody>
                    <a:bodyPr/>
                    <a:lstStyle/>
                    <a:p>
                      <a:r>
                        <a:rPr lang="en-US" dirty="0" smtClean="0"/>
                        <a:t>Infectious mononucleosis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sarcoidosis</a:t>
                      </a:r>
                      <a:endParaRPr lang="en-US" dirty="0"/>
                    </a:p>
                  </a:txBody>
                  <a:tcPr/>
                </a:tc>
              </a:tr>
              <a:tr h="354053">
                <a:tc>
                  <a:txBody>
                    <a:bodyPr/>
                    <a:lstStyle/>
                    <a:p>
                      <a:r>
                        <a:rPr lang="en-US" dirty="0" smtClean="0"/>
                        <a:t>malaria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tuberculosis</a:t>
                      </a:r>
                      <a:endParaRPr lang="en-US" dirty="0"/>
                    </a:p>
                  </a:txBody>
                  <a:tcPr/>
                </a:tc>
              </a:tr>
              <a:tr h="354053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leukaemia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syphilis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4633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-46038"/>
            <a:ext cx="8305800" cy="460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228600"/>
            <a:ext cx="8686800" cy="64008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Arthritis</a:t>
            </a:r>
            <a:r>
              <a:rPr lang="en-US" sz="2800" dirty="0" smtClean="0"/>
              <a:t> is a term often used to mean any disorder that affects joints .Symptoms generally include joint pain and stiffness .Other symptoms may include redness, warmth, swelling , and decreased range of motion of the affected joints .In some types other organs are also affected . Onset can be gradual or sudden.</a:t>
            </a:r>
          </a:p>
          <a:p>
            <a:pPr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62"/>
          </a:xfrm>
        </p:spPr>
        <p:txBody>
          <a:bodyPr/>
          <a:lstStyle/>
          <a:p>
            <a:r>
              <a:rPr lang="en-US" dirty="0" smtClean="0"/>
              <a:t>Anti -CCP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174750"/>
            <a:ext cx="9144000" cy="5794375"/>
          </a:xfrm>
        </p:spPr>
        <p:txBody>
          <a:bodyPr>
            <a:normAutofit/>
          </a:bodyPr>
          <a:lstStyle/>
          <a:p>
            <a:r>
              <a:rPr lang="en-US" sz="2800" dirty="0"/>
              <a:t>The sensitivity and specificity of anti-CCP reactivity for the diagnosis of rheumatoid arthritis (RA) were </a:t>
            </a:r>
            <a:r>
              <a:rPr lang="en-US" sz="2800" b="1" dirty="0"/>
              <a:t>66.0% and 90.4%</a:t>
            </a:r>
            <a:r>
              <a:rPr lang="en-US" sz="2800" dirty="0"/>
              <a:t>, respectively. </a:t>
            </a:r>
            <a:endParaRPr lang="en-US" dirty="0"/>
          </a:p>
          <a:p>
            <a:r>
              <a:rPr lang="en-US" dirty="0" smtClean="0"/>
              <a:t>Rheumatoid arthritis</a:t>
            </a:r>
          </a:p>
          <a:p>
            <a:r>
              <a:rPr lang="en-US" dirty="0" smtClean="0"/>
              <a:t>Psoriatic arthritis</a:t>
            </a:r>
          </a:p>
          <a:p>
            <a:r>
              <a:rPr lang="en-US" dirty="0" err="1" smtClean="0"/>
              <a:t>Sjogrens</a:t>
            </a:r>
            <a:r>
              <a:rPr lang="en-US" dirty="0" smtClean="0"/>
              <a:t> syndrome</a:t>
            </a:r>
          </a:p>
          <a:p>
            <a:r>
              <a:rPr lang="en-US" dirty="0" smtClean="0"/>
              <a:t>Polymyalgia </a:t>
            </a:r>
            <a:r>
              <a:rPr lang="en-US" dirty="0" err="1" smtClean="0"/>
              <a:t>rheumatica</a:t>
            </a:r>
            <a:endParaRPr lang="en-US" dirty="0" smtClean="0"/>
          </a:p>
          <a:p>
            <a:r>
              <a:rPr lang="en-US" dirty="0" err="1" smtClean="0"/>
              <a:t>Palidromic</a:t>
            </a:r>
            <a:r>
              <a:rPr lang="en-US" dirty="0" smtClean="0"/>
              <a:t> rheumatism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1325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39700" y="233363"/>
            <a:ext cx="4040188" cy="639762"/>
          </a:xfrm>
        </p:spPr>
        <p:txBody>
          <a:bodyPr/>
          <a:lstStyle/>
          <a:p>
            <a:r>
              <a:rPr lang="en-US" dirty="0" smtClean="0"/>
              <a:t>ASO TITRE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4497388" y="276226"/>
            <a:ext cx="4041775" cy="639762"/>
          </a:xfrm>
        </p:spPr>
        <p:txBody>
          <a:bodyPr/>
          <a:lstStyle/>
          <a:p>
            <a:r>
              <a:rPr lang="en-US" dirty="0" smtClean="0"/>
              <a:t>ANA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39700" y="873125"/>
            <a:ext cx="4357688" cy="52530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Group A streptococcus infections used for rheumatic fever.</a:t>
            </a:r>
          </a:p>
          <a:p>
            <a:pPr marL="0" indent="0">
              <a:buNone/>
            </a:pPr>
            <a:r>
              <a:rPr lang="en-US" dirty="0" smtClean="0"/>
              <a:t>Also positive in :</a:t>
            </a:r>
            <a:endParaRPr lang="en-US" dirty="0"/>
          </a:p>
          <a:p>
            <a:r>
              <a:rPr lang="en-US" dirty="0" smtClean="0"/>
              <a:t>Ear </a:t>
            </a:r>
            <a:r>
              <a:rPr lang="en-US" dirty="0"/>
              <a:t>infection</a:t>
            </a:r>
          </a:p>
          <a:p>
            <a:r>
              <a:rPr lang="en-US" dirty="0"/>
              <a:t>Glomerulonephritis</a:t>
            </a:r>
          </a:p>
          <a:p>
            <a:r>
              <a:rPr lang="en-US" dirty="0" err="1"/>
              <a:t>Guttate</a:t>
            </a:r>
            <a:r>
              <a:rPr lang="en-US" dirty="0"/>
              <a:t> psoriasis</a:t>
            </a:r>
          </a:p>
          <a:p>
            <a:r>
              <a:rPr lang="en-US" dirty="0" err="1"/>
              <a:t>Mastoiditis</a:t>
            </a:r>
            <a:endParaRPr lang="en-US" dirty="0"/>
          </a:p>
          <a:p>
            <a:r>
              <a:rPr lang="en-US" dirty="0" err="1"/>
              <a:t>Peritonsillar</a:t>
            </a:r>
            <a:r>
              <a:rPr lang="en-US" dirty="0"/>
              <a:t> abscess</a:t>
            </a:r>
          </a:p>
          <a:p>
            <a:r>
              <a:rPr lang="en-US" dirty="0"/>
              <a:t>Rheumatic fever</a:t>
            </a:r>
          </a:p>
          <a:p>
            <a:r>
              <a:rPr lang="en-US" dirty="0"/>
              <a:t>Scarlet fever</a:t>
            </a:r>
          </a:p>
          <a:p>
            <a:r>
              <a:rPr lang="en-US" dirty="0" smtClean="0"/>
              <a:t>Sinusitis</a:t>
            </a:r>
          </a:p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4"/>
          </p:nvPr>
        </p:nvSpPr>
        <p:spPr>
          <a:xfrm>
            <a:off x="4302125" y="1079500"/>
            <a:ext cx="4384675" cy="5046663"/>
          </a:xfrm>
        </p:spPr>
        <p:txBody>
          <a:bodyPr/>
          <a:lstStyle/>
          <a:p>
            <a:r>
              <a:rPr lang="en-US" dirty="0" smtClean="0"/>
              <a:t>SLE</a:t>
            </a:r>
          </a:p>
          <a:p>
            <a:r>
              <a:rPr lang="en-US" dirty="0" err="1" smtClean="0"/>
              <a:t>Sjogrens</a:t>
            </a:r>
            <a:endParaRPr lang="en-US" dirty="0" smtClean="0"/>
          </a:p>
          <a:p>
            <a:r>
              <a:rPr lang="en-US" dirty="0" smtClean="0"/>
              <a:t>Scleroderma</a:t>
            </a:r>
          </a:p>
          <a:p>
            <a:r>
              <a:rPr lang="en-US" dirty="0" smtClean="0"/>
              <a:t>Mixed connective tissue disorder</a:t>
            </a:r>
          </a:p>
          <a:p>
            <a:r>
              <a:rPr lang="en-US" dirty="0" err="1" smtClean="0"/>
              <a:t>Polymyositis</a:t>
            </a:r>
            <a:endParaRPr lang="en-US" dirty="0" smtClean="0"/>
          </a:p>
          <a:p>
            <a:r>
              <a:rPr lang="en-US" dirty="0" err="1" smtClean="0"/>
              <a:t>Dermatomyositis</a:t>
            </a:r>
            <a:endParaRPr lang="en-US" dirty="0" smtClean="0"/>
          </a:p>
          <a:p>
            <a:r>
              <a:rPr lang="en-US" dirty="0" smtClean="0"/>
              <a:t>Autoimmune </a:t>
            </a:r>
            <a:r>
              <a:rPr lang="en-US" dirty="0" err="1" smtClean="0"/>
              <a:t>hepatits</a:t>
            </a:r>
            <a:endParaRPr lang="en-US" dirty="0" smtClean="0"/>
          </a:p>
          <a:p>
            <a:r>
              <a:rPr lang="en-US" dirty="0" smtClean="0"/>
              <a:t>Drug induced lupus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0047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HLA B 27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Specific for:</a:t>
            </a:r>
          </a:p>
          <a:p>
            <a:r>
              <a:rPr lang="en-US" dirty="0" smtClean="0"/>
              <a:t>Psoriasis</a:t>
            </a:r>
          </a:p>
          <a:p>
            <a:r>
              <a:rPr lang="en-US" dirty="0" err="1" smtClean="0"/>
              <a:t>Ankylosing</a:t>
            </a:r>
            <a:r>
              <a:rPr lang="en-US" dirty="0" smtClean="0"/>
              <a:t> Spondylitis</a:t>
            </a:r>
          </a:p>
          <a:p>
            <a:r>
              <a:rPr lang="en-US" dirty="0" smtClean="0"/>
              <a:t>Inflammatory bowel disease</a:t>
            </a:r>
          </a:p>
          <a:p>
            <a:r>
              <a:rPr lang="en-US" dirty="0" smtClean="0"/>
              <a:t>Reactive arthritis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4837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41484"/>
            <a:ext cx="9086360" cy="6520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7955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6962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SYNOVIAL FLUID ANALYSIS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838200"/>
            <a:ext cx="8610600" cy="5715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Always indicated  In acute monarthritis  or infectious or crystal induced  </a:t>
            </a:r>
            <a:r>
              <a:rPr lang="en-US" dirty="0" err="1" smtClean="0"/>
              <a:t>arthopathy</a:t>
            </a:r>
            <a:r>
              <a:rPr lang="en-US" dirty="0" smtClean="0"/>
              <a:t>  is suspected .</a:t>
            </a:r>
          </a:p>
          <a:p>
            <a:pPr>
              <a:buNone/>
            </a:pPr>
            <a:r>
              <a:rPr lang="en-US" dirty="0" smtClean="0"/>
              <a:t>Test for Glucose , protein ,LDH , lactic acid ,auto antibodies are not recommended as they have no diagnostic value .</a:t>
            </a:r>
          </a:p>
          <a:p>
            <a:pPr>
              <a:buNone/>
            </a:pPr>
            <a:r>
              <a:rPr lang="en-US" dirty="0" smtClean="0"/>
              <a:t>Normal synovial fluid is clear , viscous  with a WBC count of &lt;2000/UL and predominance of mononuclear cells.</a:t>
            </a:r>
          </a:p>
          <a:p>
            <a:pPr>
              <a:buNone/>
            </a:pPr>
            <a:r>
              <a:rPr lang="en-US" dirty="0" smtClean="0"/>
              <a:t>Inflammatory  fluid is turbid and yellow with an increased cell count of 2000-50000/UL and reduced viscosity. (RA &amp; GOUT)</a:t>
            </a:r>
          </a:p>
          <a:p>
            <a:pPr>
              <a:buNone/>
            </a:pPr>
            <a:r>
              <a:rPr lang="en-US" dirty="0" smtClean="0"/>
              <a:t>Septic fluid opaque and purulent and WBC count &gt;50000/UL with</a:t>
            </a:r>
          </a:p>
          <a:p>
            <a:pPr>
              <a:buNone/>
            </a:pPr>
            <a:r>
              <a:rPr lang="en-US" dirty="0" smtClean="0"/>
              <a:t>predominance of </a:t>
            </a:r>
            <a:r>
              <a:rPr lang="en-US" dirty="0" err="1" smtClean="0"/>
              <a:t>polymormhoneuclear</a:t>
            </a:r>
            <a:r>
              <a:rPr lang="en-US" dirty="0" smtClean="0"/>
              <a:t> leukocytes  and low viscosity.</a:t>
            </a:r>
          </a:p>
          <a:p>
            <a:pPr>
              <a:buNone/>
            </a:pPr>
            <a:r>
              <a:rPr lang="en-US" dirty="0" smtClean="0"/>
              <a:t>Hemorrhagic synovial fluid may be seen in trauma , </a:t>
            </a:r>
            <a:r>
              <a:rPr lang="en-US" dirty="0" err="1" smtClean="0"/>
              <a:t>hemarthrosis</a:t>
            </a:r>
            <a:r>
              <a:rPr lang="en-US" dirty="0" smtClean="0"/>
              <a:t> .</a:t>
            </a:r>
          </a:p>
          <a:p>
            <a:pPr>
              <a:buNone/>
            </a:pPr>
            <a:r>
              <a:rPr lang="en-US" dirty="0" smtClean="0"/>
              <a:t>Monosodium </a:t>
            </a:r>
            <a:r>
              <a:rPr lang="en-US" dirty="0" err="1" smtClean="0"/>
              <a:t>urate</a:t>
            </a:r>
            <a:r>
              <a:rPr lang="en-US" dirty="0" smtClean="0"/>
              <a:t> crystals are seen in gout.</a:t>
            </a:r>
          </a:p>
          <a:p>
            <a:pPr>
              <a:buNone/>
            </a:pPr>
            <a:r>
              <a:rPr lang="en-US" dirty="0" smtClean="0"/>
              <a:t>When infection is suspected synovial fluid is should  be  gram stained and culture  appropriately 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DAYAN\Desktop\harr_c331f006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3657600" cy="715962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IMAGNG STUDY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990600"/>
            <a:ext cx="8610600" cy="5638800"/>
          </a:xfrm>
        </p:spPr>
        <p:txBody>
          <a:bodyPr>
            <a:normAutofit/>
          </a:bodyPr>
          <a:lstStyle/>
          <a:p>
            <a:r>
              <a:rPr lang="en-US" dirty="0" smtClean="0"/>
              <a:t>Conventional radiography has been a valuable  tool in diagnosis and staging of articular disease.</a:t>
            </a:r>
          </a:p>
          <a:p>
            <a:r>
              <a:rPr lang="en-US" b="1" dirty="0" smtClean="0"/>
              <a:t>X RAY </a:t>
            </a:r>
            <a:r>
              <a:rPr lang="en-US" dirty="0" smtClean="0"/>
              <a:t>are most widely used when there is history of trauma ,chronic infection , progressive disability, mono articular involvement or when baseline assessment is desired to rule out chronic cases.</a:t>
            </a:r>
          </a:p>
          <a:p>
            <a:r>
              <a:rPr lang="en-US" dirty="0" smtClean="0"/>
              <a:t>However in acute inflammatory arthritis is early radiography is  rarely helpful in establishing a diagnosis </a:t>
            </a:r>
          </a:p>
          <a:p>
            <a:r>
              <a:rPr lang="en-US" dirty="0" smtClean="0"/>
              <a:t>As the disease process progress  calcification , joint space narrowing , erosion , bony </a:t>
            </a:r>
            <a:r>
              <a:rPr lang="en-US" dirty="0" err="1" smtClean="0"/>
              <a:t>ankylosing</a:t>
            </a:r>
            <a:r>
              <a:rPr lang="en-US" dirty="0" smtClean="0"/>
              <a:t>  , </a:t>
            </a:r>
            <a:r>
              <a:rPr lang="en-US" dirty="0" err="1" smtClean="0"/>
              <a:t>subchondral</a:t>
            </a:r>
            <a:r>
              <a:rPr lang="en-US" dirty="0" smtClean="0"/>
              <a:t> cyst and suggest specific clinical entities .</a:t>
            </a:r>
          </a:p>
          <a:p>
            <a:r>
              <a:rPr lang="en-US" b="1" dirty="0" err="1" smtClean="0"/>
              <a:t>Ultrasonograhy</a:t>
            </a:r>
            <a:r>
              <a:rPr lang="en-US" b="1" dirty="0" smtClean="0"/>
              <a:t> </a:t>
            </a:r>
            <a:r>
              <a:rPr lang="en-US" dirty="0" smtClean="0"/>
              <a:t> is useful in detection of  soft tissue abnormalities such as </a:t>
            </a:r>
            <a:r>
              <a:rPr lang="en-US" dirty="0" err="1" smtClean="0"/>
              <a:t>tenosynovitis</a:t>
            </a:r>
            <a:r>
              <a:rPr lang="en-US" dirty="0" smtClean="0"/>
              <a:t>  ,rotator cuff tear , tendinitis and tendon </a:t>
            </a:r>
            <a:r>
              <a:rPr lang="en-US" dirty="0" err="1" smtClean="0"/>
              <a:t>njury</a:t>
            </a:r>
            <a:r>
              <a:rPr lang="en-US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304800"/>
            <a:ext cx="77724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228600"/>
            <a:ext cx="8686800" cy="6400800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Radionucleotide</a:t>
            </a:r>
            <a:r>
              <a:rPr lang="en-US" b="1" dirty="0" smtClean="0"/>
              <a:t>  </a:t>
            </a:r>
            <a:r>
              <a:rPr lang="en-US" b="1" dirty="0" err="1" smtClean="0"/>
              <a:t>scintingraphy</a:t>
            </a:r>
            <a:r>
              <a:rPr lang="en-US" b="1" dirty="0" smtClean="0"/>
              <a:t>  </a:t>
            </a:r>
            <a:r>
              <a:rPr lang="en-US" dirty="0" smtClean="0"/>
              <a:t>provides  useful information regarding the metabolic status of bone. Its is very sensitive but poorly specific  means of detecting inflammatory  or metabolic alteration in bone or </a:t>
            </a:r>
            <a:r>
              <a:rPr lang="en-US" dirty="0" err="1" smtClean="0"/>
              <a:t>prearticular</a:t>
            </a:r>
            <a:r>
              <a:rPr lang="en-US" dirty="0" smtClean="0"/>
              <a:t> soft tissue structure.</a:t>
            </a:r>
          </a:p>
          <a:p>
            <a:r>
              <a:rPr lang="en-US" b="1" dirty="0" smtClean="0"/>
              <a:t>CT</a:t>
            </a:r>
            <a:r>
              <a:rPr lang="en-US" dirty="0" smtClean="0"/>
              <a:t> provides detailed visualization of the axial skeleton .</a:t>
            </a:r>
          </a:p>
          <a:p>
            <a:pPr>
              <a:buNone/>
            </a:pPr>
            <a:r>
              <a:rPr lang="en-US" dirty="0" smtClean="0"/>
              <a:t>Articulations like </a:t>
            </a:r>
            <a:r>
              <a:rPr lang="en-US" dirty="0" err="1" smtClean="0"/>
              <a:t>zygapophyaseal</a:t>
            </a:r>
            <a:r>
              <a:rPr lang="en-US" dirty="0" smtClean="0"/>
              <a:t> ,  sacroiliac , </a:t>
            </a:r>
            <a:r>
              <a:rPr lang="en-US" dirty="0" err="1" smtClean="0"/>
              <a:t>sternoclavicular</a:t>
            </a:r>
            <a:r>
              <a:rPr lang="en-US" dirty="0" smtClean="0"/>
              <a:t>  joints was difficult to visualize  by radiography can be effectively  evaluating CT.</a:t>
            </a:r>
          </a:p>
          <a:p>
            <a:pPr>
              <a:buNone/>
            </a:pPr>
            <a:r>
              <a:rPr lang="en-US" dirty="0" smtClean="0"/>
              <a:t>Useful in demonstrated  spinal </a:t>
            </a:r>
            <a:r>
              <a:rPr lang="en-US" dirty="0" err="1" smtClean="0"/>
              <a:t>stenosis</a:t>
            </a:r>
            <a:r>
              <a:rPr lang="en-US" dirty="0" smtClean="0"/>
              <a:t>  vs. herniated disk , </a:t>
            </a:r>
            <a:r>
              <a:rPr lang="en-US" dirty="0" err="1" smtClean="0"/>
              <a:t>sarcoiliitis</a:t>
            </a:r>
            <a:r>
              <a:rPr lang="en-US" dirty="0" smtClean="0"/>
              <a:t> , osteoid </a:t>
            </a:r>
            <a:r>
              <a:rPr lang="en-US" dirty="0" err="1" smtClean="0"/>
              <a:t>osteoma</a:t>
            </a:r>
            <a:r>
              <a:rPr lang="en-US" dirty="0" smtClean="0"/>
              <a:t> and stress fracture .</a:t>
            </a:r>
          </a:p>
          <a:p>
            <a:pPr>
              <a:buNone/>
            </a:pPr>
            <a:r>
              <a:rPr lang="en-US" dirty="0" smtClean="0"/>
              <a:t>Helical or spiral CT with our without contrast is novel technique , cost effective and sensitive in  diagnosing  obscure fracture .</a:t>
            </a:r>
          </a:p>
          <a:p>
            <a:pPr>
              <a:buNone/>
            </a:pPr>
            <a:r>
              <a:rPr lang="en-US" dirty="0" smtClean="0"/>
              <a:t>Positron emission tomography(PET)and single photon emission CT (SPECT) is useful in metastatic evaluation 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381000"/>
            <a:ext cx="7467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304800"/>
            <a:ext cx="8686800" cy="6248400"/>
          </a:xfrm>
        </p:spPr>
        <p:txBody>
          <a:bodyPr/>
          <a:lstStyle/>
          <a:p>
            <a:r>
              <a:rPr lang="en-US" dirty="0" smtClean="0"/>
              <a:t>MRI can image fascia ,vessels , nerve , muscle , cartilage , ligaments , tendons , synovial effusion and bone marrow.</a:t>
            </a:r>
          </a:p>
          <a:p>
            <a:r>
              <a:rPr lang="en-US" dirty="0" smtClean="0"/>
              <a:t>Visualization of particular structures can be enhanced by altering the pulse </a:t>
            </a:r>
            <a:r>
              <a:rPr lang="en-US" dirty="0" err="1" smtClean="0"/>
              <a:t>sequance</a:t>
            </a:r>
            <a:r>
              <a:rPr lang="en-US" dirty="0" smtClean="0"/>
              <a:t> to produce either  T1- T2 weighted  spin.</a:t>
            </a:r>
          </a:p>
          <a:p>
            <a:r>
              <a:rPr lang="en-US" dirty="0" smtClean="0"/>
              <a:t>Because of its sensitivity to changes in marrow fat MRI  is sensitive but nonspecific  means to detecting osteonecrosis , osteomyelitis and marrow inflammation indicating </a:t>
            </a:r>
            <a:r>
              <a:rPr lang="en-US" dirty="0" err="1" smtClean="0"/>
              <a:t>osteitis</a:t>
            </a:r>
            <a:r>
              <a:rPr lang="en-US" dirty="0" smtClean="0"/>
              <a:t> .</a:t>
            </a:r>
          </a:p>
          <a:p>
            <a:r>
              <a:rPr lang="en-US" dirty="0" smtClean="0"/>
              <a:t>MRI  is more sensitive than arthrography and  CT Scan in the diagnosis of soft tissue  injuries 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229600" cy="1143000"/>
          </a:xfrm>
        </p:spPr>
        <p:txBody>
          <a:bodyPr/>
          <a:lstStyle/>
          <a:p>
            <a:r>
              <a:rPr lang="en-US" dirty="0" smtClean="0"/>
              <a:t>                      THANKYOU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153400" cy="868362"/>
          </a:xfrm>
        </p:spPr>
        <p:txBody>
          <a:bodyPr/>
          <a:lstStyle/>
          <a:p>
            <a:r>
              <a:rPr lang="en-US" dirty="0" smtClean="0"/>
              <a:t>EVALUATION OF ARTHRITIS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066800"/>
            <a:ext cx="8610600" cy="5562600"/>
          </a:xfrm>
        </p:spPr>
        <p:txBody>
          <a:bodyPr/>
          <a:lstStyle/>
          <a:p>
            <a:r>
              <a:rPr lang="en-US" dirty="0" smtClean="0"/>
              <a:t> Articular or Nonarticular </a:t>
            </a:r>
          </a:p>
          <a:p>
            <a:r>
              <a:rPr lang="en-US" dirty="0" smtClean="0"/>
              <a:t> Inflammatory or Noninflammatory </a:t>
            </a:r>
          </a:p>
          <a:p>
            <a:r>
              <a:rPr lang="en-US" dirty="0" smtClean="0"/>
              <a:t> Acute or chronic </a:t>
            </a:r>
          </a:p>
          <a:p>
            <a:r>
              <a:rPr lang="en-US" dirty="0" smtClean="0"/>
              <a:t> Monoarticular or polyarticular  </a:t>
            </a:r>
          </a:p>
          <a:p>
            <a:r>
              <a:rPr lang="en-US" dirty="0" smtClean="0"/>
              <a:t>Extra articular signs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762000" y="-46038"/>
            <a:ext cx="7772400" cy="460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4" name="Content Placeholder 3" descr="there-are-two-ways-in-which-the-muscles-controlling-the-fingers-can-be-classified-the-first-is-by-location_finger-anatomy-understanding-muscle-movement-joints-and-nerves-on-hip-jointanatomymovement-muscle-involvem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977900" y="762000"/>
            <a:ext cx="7416800" cy="5562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 flipV="1">
            <a:off x="381000" y="-23019"/>
            <a:ext cx="8229600" cy="460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04800" y="228600"/>
            <a:ext cx="4040188" cy="639762"/>
          </a:xfrm>
        </p:spPr>
        <p:txBody>
          <a:bodyPr/>
          <a:lstStyle/>
          <a:p>
            <a:pPr algn="ctr"/>
            <a:r>
              <a:rPr lang="en-US" dirty="0" smtClean="0"/>
              <a:t>Articular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4648200" y="228600"/>
            <a:ext cx="4041775" cy="639762"/>
          </a:xfrm>
        </p:spPr>
        <p:txBody>
          <a:bodyPr/>
          <a:lstStyle/>
          <a:p>
            <a:pPr algn="ctr"/>
            <a:r>
              <a:rPr lang="en-US" dirty="0" smtClean="0"/>
              <a:t>Nonarticular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04800" y="1143000"/>
            <a:ext cx="4114800" cy="541020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/>
              <a:t>Involved structure </a:t>
            </a:r>
            <a:r>
              <a:rPr lang="en-US" dirty="0" smtClean="0"/>
              <a:t>:</a:t>
            </a:r>
          </a:p>
          <a:p>
            <a:r>
              <a:rPr lang="en-US" dirty="0" smtClean="0"/>
              <a:t>synovium , synovial fluid , articular cartilage , intra articular ligaments ,joint capsule , juxtaarticular bone</a:t>
            </a:r>
          </a:p>
          <a:p>
            <a:r>
              <a:rPr lang="en-US" b="1" dirty="0" smtClean="0"/>
              <a:t>Symptoms </a:t>
            </a:r>
          </a:p>
          <a:p>
            <a:pPr>
              <a:buNone/>
            </a:pPr>
            <a:r>
              <a:rPr lang="en-US" b="1" dirty="0" smtClean="0"/>
              <a:t> </a:t>
            </a:r>
            <a:r>
              <a:rPr lang="en-US" dirty="0" smtClean="0"/>
              <a:t>Deep or diffuse pain. </a:t>
            </a:r>
          </a:p>
          <a:p>
            <a:pPr>
              <a:buNone/>
            </a:pPr>
            <a:r>
              <a:rPr lang="en-US" dirty="0" smtClean="0"/>
              <a:t> Painful or limited range of movement  in  both active and passive .</a:t>
            </a:r>
          </a:p>
          <a:p>
            <a:pPr>
              <a:buNone/>
            </a:pPr>
            <a:r>
              <a:rPr lang="en-US" b="1" dirty="0" smtClean="0"/>
              <a:t>SIGNS</a:t>
            </a:r>
          </a:p>
          <a:p>
            <a:pPr>
              <a:buNone/>
            </a:pPr>
            <a:r>
              <a:rPr lang="en-US" dirty="0" smtClean="0"/>
              <a:t> Swelling of  joint</a:t>
            </a:r>
          </a:p>
          <a:p>
            <a:pPr>
              <a:buNone/>
            </a:pPr>
            <a:r>
              <a:rPr lang="en-US" dirty="0" smtClean="0"/>
              <a:t> Crepitation. </a:t>
            </a:r>
          </a:p>
          <a:p>
            <a:pPr>
              <a:buNone/>
            </a:pPr>
            <a:r>
              <a:rPr lang="en-US" dirty="0" smtClean="0"/>
              <a:t> Joint instability. </a:t>
            </a:r>
          </a:p>
          <a:p>
            <a:pPr>
              <a:buNone/>
            </a:pPr>
            <a:r>
              <a:rPr lang="en-US" dirty="0" smtClean="0"/>
              <a:t>Locking of joint. </a:t>
            </a:r>
          </a:p>
          <a:p>
            <a:pPr>
              <a:buNone/>
            </a:pPr>
            <a:r>
              <a:rPr lang="en-US" dirty="0" smtClean="0"/>
              <a:t>Deformity.</a:t>
            </a:r>
          </a:p>
          <a:p>
            <a:endParaRPr lang="en-US" b="1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4"/>
          </p:nvPr>
        </p:nvSpPr>
        <p:spPr>
          <a:xfrm>
            <a:off x="4572000" y="838200"/>
            <a:ext cx="4191000" cy="5715000"/>
          </a:xfrm>
        </p:spPr>
        <p:txBody>
          <a:bodyPr>
            <a:normAutofit/>
          </a:bodyPr>
          <a:lstStyle/>
          <a:p>
            <a:r>
              <a:rPr lang="en-US" dirty="0" smtClean="0"/>
              <a:t>Involved structure :</a:t>
            </a:r>
          </a:p>
          <a:p>
            <a:r>
              <a:rPr lang="en-US" sz="2400" dirty="0" smtClean="0"/>
              <a:t>extraartucular  ligaments, tendons , bursae ,muscle, fascia , bone ,nerve , overlying skin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Symptoms </a:t>
            </a:r>
          </a:p>
          <a:p>
            <a:pPr>
              <a:buNone/>
            </a:pPr>
            <a:r>
              <a:rPr lang="en-US" sz="2200" dirty="0" smtClean="0"/>
              <a:t>localized pain </a:t>
            </a:r>
          </a:p>
          <a:p>
            <a:pPr>
              <a:buNone/>
            </a:pPr>
            <a:r>
              <a:rPr lang="en-US" sz="2200" dirty="0" smtClean="0"/>
              <a:t> Point or local tenderness </a:t>
            </a:r>
          </a:p>
          <a:p>
            <a:pPr>
              <a:buNone/>
            </a:pPr>
            <a:r>
              <a:rPr lang="en-US" sz="2200" dirty="0" smtClean="0"/>
              <a:t> Painful  active movements but not on passive  </a:t>
            </a:r>
          </a:p>
          <a:p>
            <a:pPr>
              <a:buNone/>
            </a:pPr>
            <a:r>
              <a:rPr lang="en-US" sz="2200" dirty="0" smtClean="0"/>
              <a:t>Physical findings are remote from joint capsule. </a:t>
            </a:r>
          </a:p>
          <a:p>
            <a:pPr>
              <a:buNone/>
            </a:pPr>
            <a:r>
              <a:rPr lang="en-US" sz="2200" dirty="0" smtClean="0"/>
              <a:t>swelling , crepitation ,joint instability, deformity are rare.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 flipV="1">
            <a:off x="457200" y="-46038"/>
            <a:ext cx="8229600" cy="460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81000" y="152400"/>
            <a:ext cx="4040188" cy="639762"/>
          </a:xfrm>
        </p:spPr>
        <p:txBody>
          <a:bodyPr/>
          <a:lstStyle/>
          <a:p>
            <a:pPr algn="ctr"/>
            <a:r>
              <a:rPr lang="en-US" dirty="0" smtClean="0"/>
              <a:t>Inflammatory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half" idx="3"/>
          </p:nvPr>
        </p:nvSpPr>
        <p:spPr>
          <a:xfrm>
            <a:off x="4724400" y="228600"/>
            <a:ext cx="4041775" cy="639762"/>
          </a:xfrm>
        </p:spPr>
        <p:txBody>
          <a:bodyPr/>
          <a:lstStyle/>
          <a:p>
            <a:pPr algn="ctr"/>
            <a:r>
              <a:rPr lang="en-US" dirty="0" smtClean="0"/>
              <a:t>Noninflammatory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838200"/>
            <a:ext cx="4040188" cy="5867400"/>
          </a:xfrm>
        </p:spPr>
        <p:txBody>
          <a:bodyPr>
            <a:normAutofit/>
          </a:bodyPr>
          <a:lstStyle/>
          <a:p>
            <a:r>
              <a:rPr lang="en-US" dirty="0" smtClean="0"/>
              <a:t>infectious , crystal induced , immune related , reactive or idiopathic.</a:t>
            </a:r>
          </a:p>
          <a:p>
            <a:r>
              <a:rPr lang="en-US" dirty="0" smtClean="0"/>
              <a:t>Cardinal signs </a:t>
            </a:r>
          </a:p>
          <a:p>
            <a:r>
              <a:rPr lang="en-US" dirty="0" smtClean="0"/>
              <a:t>Systemic  symptoms.</a:t>
            </a:r>
          </a:p>
          <a:p>
            <a:r>
              <a:rPr lang="en-US" dirty="0" smtClean="0"/>
              <a:t>Morning stiffness , (precipitated by prolonged rest  , lasts for hours and improve with activity and anti inflammatory drugs )</a:t>
            </a:r>
          </a:p>
          <a:p>
            <a:r>
              <a:rPr lang="en-US" dirty="0" smtClean="0"/>
              <a:t>lab evidences shows: </a:t>
            </a:r>
          </a:p>
          <a:p>
            <a:pPr>
              <a:buNone/>
            </a:pPr>
            <a:r>
              <a:rPr lang="en-US" dirty="0" smtClean="0"/>
              <a:t>     ESR ,CRP , </a:t>
            </a:r>
            <a:r>
              <a:rPr lang="en-US" dirty="0" err="1" smtClean="0"/>
              <a:t>Thrombocytosis</a:t>
            </a:r>
            <a:r>
              <a:rPr lang="en-US" dirty="0" smtClean="0"/>
              <a:t> </a:t>
            </a:r>
            <a:r>
              <a:rPr lang="en-US" dirty="0" err="1" smtClean="0"/>
              <a:t>anaemia</a:t>
            </a:r>
            <a:r>
              <a:rPr lang="en-US" dirty="0" smtClean="0"/>
              <a:t>, </a:t>
            </a:r>
            <a:r>
              <a:rPr lang="en-US" dirty="0" err="1" smtClean="0"/>
              <a:t>hypoalbuminemia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4"/>
          </p:nvPr>
        </p:nvSpPr>
        <p:spPr>
          <a:xfrm>
            <a:off x="4645025" y="838200"/>
            <a:ext cx="4041775" cy="5791200"/>
          </a:xfrm>
        </p:spPr>
        <p:txBody>
          <a:bodyPr>
            <a:normAutofit/>
          </a:bodyPr>
          <a:lstStyle/>
          <a:p>
            <a:r>
              <a:rPr lang="en-US" dirty="0" smtClean="0"/>
              <a:t>Trauma, </a:t>
            </a:r>
            <a:r>
              <a:rPr lang="en-US" dirty="0" err="1" smtClean="0"/>
              <a:t>degenaration</a:t>
            </a:r>
            <a:r>
              <a:rPr lang="en-US" dirty="0" smtClean="0"/>
              <a:t> ,  ineffective repair  ,neoplasm , repetitive use .</a:t>
            </a:r>
          </a:p>
          <a:p>
            <a:r>
              <a:rPr lang="en-US" dirty="0" smtClean="0"/>
              <a:t>No Cardinal signs .</a:t>
            </a:r>
          </a:p>
          <a:p>
            <a:r>
              <a:rPr lang="en-US" dirty="0" smtClean="0"/>
              <a:t>No Systemic  symptoms .</a:t>
            </a:r>
          </a:p>
          <a:p>
            <a:r>
              <a:rPr lang="en-US" dirty="0" smtClean="0"/>
              <a:t>Intermittent stiffness precipitated by brief period of rest , usually lasts for 60 min and </a:t>
            </a:r>
            <a:r>
              <a:rPr lang="en-US" dirty="0" err="1" smtClean="0"/>
              <a:t>exacerbeted</a:t>
            </a:r>
            <a:r>
              <a:rPr lang="en-US" dirty="0" smtClean="0"/>
              <a:t> by activity.</a:t>
            </a:r>
          </a:p>
          <a:p>
            <a:r>
              <a:rPr lang="en-US" dirty="0" smtClean="0"/>
              <a:t>No such findings in lab </a:t>
            </a:r>
            <a:r>
              <a:rPr lang="en-US" dirty="0" err="1" smtClean="0"/>
              <a:t>investigastions</a:t>
            </a:r>
            <a:r>
              <a:rPr lang="en-US" dirty="0" smtClean="0"/>
              <a:t> 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Acute or chronic </a:t>
            </a: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acute- &lt; 6 wks  </a:t>
            </a:r>
            <a:r>
              <a:rPr lang="en-US" dirty="0" err="1" smtClean="0"/>
              <a:t>eg.infectious</a:t>
            </a:r>
            <a:r>
              <a:rPr lang="en-US" dirty="0" smtClean="0"/>
              <a:t> arthritis crystal </a:t>
            </a:r>
            <a:r>
              <a:rPr lang="en-US" dirty="0" err="1" smtClean="0"/>
              <a:t>arthropathy</a:t>
            </a:r>
            <a:r>
              <a:rPr lang="en-US" dirty="0" smtClean="0"/>
              <a:t> reactive arthritis. </a:t>
            </a:r>
          </a:p>
          <a:p>
            <a:r>
              <a:rPr lang="en-US" dirty="0" smtClean="0"/>
              <a:t>Chronic - &gt;6 wks </a:t>
            </a:r>
            <a:r>
              <a:rPr lang="en-US" dirty="0" err="1" smtClean="0"/>
              <a:t>eg</a:t>
            </a:r>
            <a:r>
              <a:rPr lang="en-US" dirty="0" smtClean="0"/>
              <a:t>. Non </a:t>
            </a:r>
            <a:r>
              <a:rPr lang="en-US" dirty="0" err="1" smtClean="0"/>
              <a:t>inflamatory</a:t>
            </a:r>
            <a:r>
              <a:rPr lang="en-US" dirty="0" smtClean="0"/>
              <a:t> arthritis  (OA) Inflammatory arthritis(RA) ,Fibromyalgia.</a:t>
            </a:r>
          </a:p>
          <a:p>
            <a:pPr>
              <a:buNone/>
            </a:pPr>
            <a:r>
              <a:rPr lang="en-US" dirty="0" smtClean="0"/>
              <a:t>EVOLUTION – </a:t>
            </a:r>
          </a:p>
          <a:p>
            <a:r>
              <a:rPr lang="en-US" dirty="0" smtClean="0"/>
              <a:t>        chronic </a:t>
            </a:r>
            <a:r>
              <a:rPr lang="en-US" dirty="0" err="1" smtClean="0"/>
              <a:t>eg.OA</a:t>
            </a:r>
            <a:endParaRPr lang="en-US" dirty="0" smtClean="0"/>
          </a:p>
          <a:p>
            <a:r>
              <a:rPr lang="en-US" dirty="0" smtClean="0"/>
              <a:t>        intermittent </a:t>
            </a:r>
            <a:r>
              <a:rPr lang="en-US" dirty="0" err="1" smtClean="0"/>
              <a:t>eg</a:t>
            </a:r>
            <a:r>
              <a:rPr lang="en-US" dirty="0" smtClean="0"/>
              <a:t>. Crystal / </a:t>
            </a:r>
            <a:r>
              <a:rPr lang="en-US" dirty="0" err="1" smtClean="0"/>
              <a:t>lymes</a:t>
            </a:r>
            <a:r>
              <a:rPr lang="en-US" dirty="0" smtClean="0"/>
              <a:t> arthritis</a:t>
            </a:r>
          </a:p>
          <a:p>
            <a:r>
              <a:rPr lang="en-US" dirty="0" smtClean="0"/>
              <a:t>        migratory arthritis </a:t>
            </a:r>
            <a:r>
              <a:rPr lang="en-US" dirty="0" err="1" smtClean="0"/>
              <a:t>eg.Rheumaticfever</a:t>
            </a:r>
            <a:r>
              <a:rPr lang="en-US" dirty="0" smtClean="0"/>
              <a:t>, </a:t>
            </a:r>
            <a:r>
              <a:rPr lang="en-US" dirty="0" err="1" smtClean="0"/>
              <a:t>Gonococcal</a:t>
            </a:r>
            <a:r>
              <a:rPr lang="en-US" dirty="0" smtClean="0"/>
              <a:t>,        viral arthritis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-46038"/>
            <a:ext cx="8229600" cy="460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228600"/>
            <a:ext cx="8686800" cy="6324600"/>
          </a:xfrm>
        </p:spPr>
        <p:txBody>
          <a:bodyPr>
            <a:normAutofit/>
          </a:bodyPr>
          <a:lstStyle/>
          <a:p>
            <a:r>
              <a:rPr lang="en-US" dirty="0" smtClean="0"/>
              <a:t>Monoarticular or polyarticular</a:t>
            </a:r>
          </a:p>
          <a:p>
            <a:pPr>
              <a:buNone/>
            </a:pPr>
            <a:r>
              <a:rPr lang="en-US" sz="2400" dirty="0" smtClean="0"/>
              <a:t>The extend of distribution of articular involvement is often classified by number of joints are involved </a:t>
            </a:r>
          </a:p>
          <a:p>
            <a:pPr>
              <a:buNone/>
            </a:pPr>
            <a:r>
              <a:rPr lang="en-US" sz="2400" dirty="0" smtClean="0"/>
              <a:t>Monoarticular(1 joint )  crystal and infectious  </a:t>
            </a:r>
          </a:p>
          <a:p>
            <a:pPr>
              <a:buNone/>
            </a:pPr>
            <a:r>
              <a:rPr lang="en-US" sz="2400" dirty="0" err="1" smtClean="0"/>
              <a:t>Oligoarticular</a:t>
            </a:r>
            <a:r>
              <a:rPr lang="en-US" sz="2400" dirty="0" smtClean="0"/>
              <a:t> / </a:t>
            </a:r>
            <a:r>
              <a:rPr lang="en-US" sz="2400" dirty="0" err="1" smtClean="0"/>
              <a:t>pauciarticular</a:t>
            </a:r>
            <a:r>
              <a:rPr lang="en-US" sz="2400" dirty="0" smtClean="0"/>
              <a:t> (2-3 </a:t>
            </a:r>
            <a:r>
              <a:rPr lang="en-US" sz="2400" dirty="0" err="1" smtClean="0"/>
              <a:t>jont</a:t>
            </a:r>
            <a:r>
              <a:rPr lang="en-US" sz="2400" dirty="0" smtClean="0"/>
              <a:t>) OA &amp; RA</a:t>
            </a:r>
          </a:p>
          <a:p>
            <a:pPr>
              <a:buNone/>
            </a:pPr>
            <a:r>
              <a:rPr lang="en-US" sz="2400" dirty="0" smtClean="0"/>
              <a:t>Polyarticular (more than 4 joint)</a:t>
            </a:r>
          </a:p>
          <a:p>
            <a:r>
              <a:rPr lang="en-US" dirty="0" smtClean="0"/>
              <a:t>Symmetric and Asymmetric </a:t>
            </a:r>
          </a:p>
          <a:p>
            <a:pPr>
              <a:buNone/>
            </a:pPr>
            <a:r>
              <a:rPr lang="en-US" sz="2400" dirty="0" smtClean="0"/>
              <a:t>RA tends to be symmetric where as OA </a:t>
            </a:r>
            <a:r>
              <a:rPr lang="en-US" sz="2400" dirty="0" err="1" smtClean="0"/>
              <a:t>spondyloarthropathies</a:t>
            </a:r>
            <a:r>
              <a:rPr lang="en-US" sz="2400" dirty="0" smtClean="0"/>
              <a:t>  , gout are often asymmetric </a:t>
            </a:r>
            <a:endParaRPr lang="en-US" dirty="0" smtClean="0"/>
          </a:p>
          <a:p>
            <a:r>
              <a:rPr lang="en-US" dirty="0" smtClean="0"/>
              <a:t>Extra articular signs Constitutional symptoms  Skin rashes  Mucous membrane lesions  Ocular  Nails  </a:t>
            </a:r>
            <a:r>
              <a:rPr lang="en-US" dirty="0" err="1" smtClean="0"/>
              <a:t>Raynauds</a:t>
            </a:r>
            <a:r>
              <a:rPr lang="en-US" dirty="0" smtClean="0"/>
              <a:t>  </a:t>
            </a:r>
            <a:r>
              <a:rPr lang="en-US" dirty="0" err="1" smtClean="0"/>
              <a:t>Serositis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45719"/>
            <a:ext cx="83058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4" name="Content Placeholder 3" descr="harr_c331f001.gif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81000" y="0"/>
            <a:ext cx="8153400" cy="692269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825</TotalTime>
  <Words>1475</Words>
  <Application>Microsoft Office PowerPoint</Application>
  <PresentationFormat>On-screen Show (4:3)</PresentationFormat>
  <Paragraphs>190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Equity</vt:lpstr>
      <vt:lpstr>APPROACH TO ARTHRITS </vt:lpstr>
      <vt:lpstr>Slide 2</vt:lpstr>
      <vt:lpstr>EVALUATION OF ARTHRITIS</vt:lpstr>
      <vt:lpstr>Slide 4</vt:lpstr>
      <vt:lpstr>Slide 5</vt:lpstr>
      <vt:lpstr>Slide 6</vt:lpstr>
      <vt:lpstr>Acute or chronic   </vt:lpstr>
      <vt:lpstr>Slide 8</vt:lpstr>
      <vt:lpstr>Slide 9</vt:lpstr>
      <vt:lpstr>Clinical history </vt:lpstr>
      <vt:lpstr>Slide 11</vt:lpstr>
      <vt:lpstr>Approach to regional complaints </vt:lpstr>
      <vt:lpstr>Slide 13</vt:lpstr>
      <vt:lpstr>Focal wrist pain </vt:lpstr>
      <vt:lpstr>Slide 15</vt:lpstr>
      <vt:lpstr>Slide 16</vt:lpstr>
      <vt:lpstr>Slide 17</vt:lpstr>
      <vt:lpstr>Laboratory investigation </vt:lpstr>
      <vt:lpstr>Rheumatoid factor</vt:lpstr>
      <vt:lpstr>Anti -CCP</vt:lpstr>
      <vt:lpstr>Slide 21</vt:lpstr>
      <vt:lpstr>HLA B 27</vt:lpstr>
      <vt:lpstr>Slide 23</vt:lpstr>
      <vt:lpstr>SYNOVIAL FLUID ANALYSIS </vt:lpstr>
      <vt:lpstr>Slide 25</vt:lpstr>
      <vt:lpstr>IMAGNG STUDY </vt:lpstr>
      <vt:lpstr>Slide 27</vt:lpstr>
      <vt:lpstr>Slide 28</vt:lpstr>
      <vt:lpstr>                      THANKYOU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APPROACH to ARTHRITS </dc:title>
  <dc:creator>UDAYAN</dc:creator>
  <cp:lastModifiedBy>Priti</cp:lastModifiedBy>
  <cp:revision>84</cp:revision>
  <dcterms:created xsi:type="dcterms:W3CDTF">2006-08-16T00:00:00Z</dcterms:created>
  <dcterms:modified xsi:type="dcterms:W3CDTF">2018-03-07T05:31:20Z</dcterms:modified>
</cp:coreProperties>
</file>