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87" r:id="rId6"/>
    <p:sldId id="260" r:id="rId7"/>
    <p:sldId id="288" r:id="rId8"/>
    <p:sldId id="289" r:id="rId9"/>
    <p:sldId id="290" r:id="rId10"/>
    <p:sldId id="291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07/10/18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07/10/18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07/10/18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07/10/18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07/10/18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07/10/18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07/10/18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07/10/18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07/10/18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07/10/18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07/10/18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07/10/18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568174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effectLst/>
              </a:rPr>
              <a:t>Bedaquiline</a:t>
            </a:r>
            <a:r>
              <a:rPr lang="en-US" b="1" dirty="0">
                <a:effectLst/>
              </a:rPr>
              <a:t> and </a:t>
            </a:r>
            <a:r>
              <a:rPr lang="en-US" b="1" dirty="0" err="1">
                <a:effectLst/>
              </a:rPr>
              <a:t>Delamanid</a:t>
            </a:r>
            <a:r>
              <a:rPr lang="en-US" b="1" dirty="0">
                <a:effectLst/>
              </a:rPr>
              <a:t> Combination Treatment of 5 Patients with Pulmonary Extensively Drug-Resistant Tuberculosis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3051" y="4741669"/>
            <a:ext cx="7406640" cy="1752600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Sanjana</a:t>
            </a:r>
            <a:r>
              <a:rPr lang="en-US" dirty="0" smtClean="0"/>
              <a:t> Bhagwat</a:t>
            </a:r>
          </a:p>
          <a:p>
            <a:r>
              <a:rPr lang="en-US" dirty="0" smtClean="0"/>
              <a:t>Moderator : Dr. S. </a:t>
            </a:r>
            <a:r>
              <a:rPr lang="en-US" dirty="0" err="1" smtClean="0"/>
              <a:t>Jotkar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9531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837" y="-1"/>
            <a:ext cx="8134163" cy="6685881"/>
          </a:xfrm>
        </p:spPr>
        <p:txBody>
          <a:bodyPr/>
          <a:lstStyle/>
          <a:p>
            <a:pPr marL="82296" indent="0">
              <a:buNone/>
            </a:pPr>
            <a:r>
              <a:rPr lang="en-US" u="sng" dirty="0" err="1" smtClean="0"/>
              <a:t>Delamanid</a:t>
            </a:r>
            <a:r>
              <a:rPr lang="en-US" u="sng" dirty="0" smtClean="0"/>
              <a:t> 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nitroimidazole</a:t>
            </a:r>
            <a:r>
              <a:rPr lang="en-US" dirty="0" smtClean="0"/>
              <a:t> </a:t>
            </a:r>
            <a:r>
              <a:rPr lang="en-US" dirty="0"/>
              <a:t>derivative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It acts by inhibiting the synthesis of mycobacterial cell wall </a:t>
            </a:r>
            <a:r>
              <a:rPr lang="en-US" dirty="0" smtClean="0"/>
              <a:t>components – Bactericidal.</a:t>
            </a:r>
          </a:p>
          <a:p>
            <a:r>
              <a:rPr lang="en-US" dirty="0" smtClean="0"/>
              <a:t>Dosage : 100mg </a:t>
            </a:r>
            <a:r>
              <a:rPr lang="en-US" dirty="0"/>
              <a:t>twice a day for 24 weeks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Adverse effects : </a:t>
            </a:r>
          </a:p>
          <a:p>
            <a:pPr marL="82296" indent="0">
              <a:buNone/>
            </a:pPr>
            <a:r>
              <a:rPr lang="en-US" dirty="0" smtClean="0"/>
              <a:t>Dizziness</a:t>
            </a:r>
            <a:r>
              <a:rPr lang="en-US" dirty="0"/>
              <a:t>, insomnia, </a:t>
            </a:r>
            <a:r>
              <a:rPr lang="en-US" dirty="0" err="1"/>
              <a:t>paraesthesia</a:t>
            </a:r>
            <a:r>
              <a:rPr lang="en-US" dirty="0"/>
              <a:t>, </a:t>
            </a:r>
            <a:r>
              <a:rPr lang="en-US" dirty="0" smtClean="0"/>
              <a:t>tremor, </a:t>
            </a:r>
            <a:r>
              <a:rPr lang="en-US" dirty="0" err="1" smtClean="0"/>
              <a:t>haemoptysis</a:t>
            </a:r>
            <a:r>
              <a:rPr lang="en-US" dirty="0" smtClean="0"/>
              <a:t>, </a:t>
            </a:r>
            <a:r>
              <a:rPr lang="en-US" dirty="0" err="1" smtClean="0"/>
              <a:t>anaemia</a:t>
            </a:r>
            <a:r>
              <a:rPr lang="en-US" dirty="0"/>
              <a:t>, eosinophilia, </a:t>
            </a:r>
            <a:r>
              <a:rPr lang="en-US" dirty="0" err="1"/>
              <a:t>thrombocytopaenia</a:t>
            </a:r>
            <a:r>
              <a:rPr lang="en-US" dirty="0"/>
              <a:t>, </a:t>
            </a:r>
            <a:r>
              <a:rPr lang="en-US" dirty="0" err="1" smtClean="0"/>
              <a:t>leucopaenia</a:t>
            </a:r>
            <a:r>
              <a:rPr lang="en-US" dirty="0" smtClean="0"/>
              <a:t>, increased LFTs, </a:t>
            </a:r>
            <a:r>
              <a:rPr lang="en-US" dirty="0" err="1" smtClean="0"/>
              <a:t>QTc</a:t>
            </a:r>
            <a:r>
              <a:rPr lang="en-US" dirty="0" smtClean="0"/>
              <a:t> </a:t>
            </a:r>
            <a:r>
              <a:rPr lang="en-US" dirty="0"/>
              <a:t>prolongation </a:t>
            </a:r>
          </a:p>
        </p:txBody>
      </p:sp>
    </p:spTree>
    <p:extLst>
      <p:ext uri="{BB962C8B-B14F-4D97-AF65-F5344CB8AC3E}">
        <p14:creationId xmlns:p14="http://schemas.microsoft.com/office/powerpoint/2010/main" val="2799379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340" y="1361654"/>
            <a:ext cx="8057660" cy="5496345"/>
          </a:xfrm>
        </p:spPr>
        <p:txBody>
          <a:bodyPr>
            <a:normAutofit/>
          </a:bodyPr>
          <a:lstStyle/>
          <a:p>
            <a:r>
              <a:rPr lang="en-US" dirty="0"/>
              <a:t>Although these drugs are increasingly used in </a:t>
            </a:r>
            <a:r>
              <a:rPr lang="en-US" dirty="0" smtClean="0"/>
              <a:t>combination </a:t>
            </a:r>
            <a:r>
              <a:rPr lang="en-US" dirty="0"/>
              <a:t>in complicated </a:t>
            </a:r>
            <a:r>
              <a:rPr lang="en-US" dirty="0" smtClean="0"/>
              <a:t>cases, </a:t>
            </a:r>
            <a:r>
              <a:rPr lang="en-US" dirty="0" smtClean="0"/>
              <a:t>there are concerns </a:t>
            </a:r>
            <a:r>
              <a:rPr lang="en-US" dirty="0"/>
              <a:t>that the co-administration of </a:t>
            </a:r>
            <a:r>
              <a:rPr lang="en-US" dirty="0" err="1"/>
              <a:t>bedaquiline</a:t>
            </a:r>
            <a:r>
              <a:rPr lang="en-US" dirty="0"/>
              <a:t> and </a:t>
            </a:r>
            <a:r>
              <a:rPr lang="en-US" dirty="0" err="1"/>
              <a:t>delamanid</a:t>
            </a:r>
            <a:r>
              <a:rPr lang="en-US" dirty="0"/>
              <a:t> could increase the occurrence of adverse events, particularly for QT </a:t>
            </a:r>
            <a:r>
              <a:rPr lang="en-US" dirty="0" smtClean="0"/>
              <a:t>prolongation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953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531" y="1438153"/>
            <a:ext cx="8302469" cy="5140631"/>
          </a:xfrm>
        </p:spPr>
        <p:txBody>
          <a:bodyPr/>
          <a:lstStyle/>
          <a:p>
            <a:r>
              <a:rPr lang="en-US" dirty="0"/>
              <a:t>Only 2 reports describe the co-administration of these </a:t>
            </a:r>
            <a:r>
              <a:rPr lang="en-US" dirty="0" smtClean="0"/>
              <a:t>drugs. </a:t>
            </a:r>
          </a:p>
          <a:p>
            <a:r>
              <a:rPr lang="en-US" dirty="0" smtClean="0"/>
              <a:t>As </a:t>
            </a:r>
            <a:r>
              <a:rPr lang="en-US" dirty="0"/>
              <a:t>of July 2017, the WHO does not recommend their combined use, given the lack of evidence regarding their </a:t>
            </a:r>
            <a:r>
              <a:rPr lang="en-US" dirty="0" smtClean="0"/>
              <a:t>safety.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4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843" y="275391"/>
            <a:ext cx="7770845" cy="5973009"/>
          </a:xfrm>
        </p:spPr>
        <p:txBody>
          <a:bodyPr/>
          <a:lstStyle/>
          <a:p>
            <a:r>
              <a:rPr lang="en-US" dirty="0"/>
              <a:t>MDR TB reference centers belonging to the </a:t>
            </a:r>
            <a:r>
              <a:rPr lang="en-US" dirty="0" smtClean="0"/>
              <a:t>International </a:t>
            </a:r>
            <a:r>
              <a:rPr lang="en-US" dirty="0" err="1"/>
              <a:t>Bedaquiline</a:t>
            </a:r>
            <a:r>
              <a:rPr lang="en-US" dirty="0"/>
              <a:t> Study Group performed a large study </a:t>
            </a:r>
            <a:r>
              <a:rPr lang="en-US" dirty="0" smtClean="0"/>
              <a:t>investigating </a:t>
            </a:r>
            <a:r>
              <a:rPr lang="en-US" dirty="0"/>
              <a:t>safety, tolerability, and effectiveness of </a:t>
            </a:r>
            <a:r>
              <a:rPr lang="en-US" dirty="0" err="1"/>
              <a:t>bedaquiline</a:t>
            </a:r>
            <a:r>
              <a:rPr lang="en-US" dirty="0"/>
              <a:t>- containing regimens for MDR and XDR TB patients treated through and not through national TB programs.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778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739" y="198893"/>
            <a:ext cx="8088261" cy="6659107"/>
          </a:xfrm>
        </p:spPr>
        <p:txBody>
          <a:bodyPr/>
          <a:lstStyle/>
          <a:p>
            <a:r>
              <a:rPr lang="en-US" dirty="0"/>
              <a:t>However, no information on co-administration of </a:t>
            </a:r>
            <a:r>
              <a:rPr lang="en-US" dirty="0" err="1"/>
              <a:t>bedaquiline</a:t>
            </a:r>
            <a:r>
              <a:rPr lang="en-US" dirty="0"/>
              <a:t> and </a:t>
            </a:r>
            <a:r>
              <a:rPr lang="en-US" dirty="0" err="1"/>
              <a:t>delamanid</a:t>
            </a:r>
            <a:r>
              <a:rPr lang="en-US" dirty="0"/>
              <a:t> was included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 A retrospective </a:t>
            </a:r>
            <a:r>
              <a:rPr lang="en-US" dirty="0"/>
              <a:t>and observational </a:t>
            </a:r>
            <a:r>
              <a:rPr lang="en-US" dirty="0" err="1"/>
              <a:t>subanalysis</a:t>
            </a:r>
            <a:r>
              <a:rPr lang="en-US" dirty="0"/>
              <a:t> </a:t>
            </a:r>
            <a:r>
              <a:rPr lang="en-US" dirty="0" smtClean="0"/>
              <a:t>was conducted which consisted of </a:t>
            </a:r>
            <a:r>
              <a:rPr lang="en-US" dirty="0"/>
              <a:t>patients from the </a:t>
            </a:r>
            <a:r>
              <a:rPr lang="en-US" dirty="0" smtClean="0"/>
              <a:t>International </a:t>
            </a:r>
            <a:r>
              <a:rPr lang="en-US" dirty="0" err="1"/>
              <a:t>Bedaquiline</a:t>
            </a:r>
            <a:r>
              <a:rPr lang="en-US" dirty="0"/>
              <a:t> Study Group study who were undergoing treatment with </a:t>
            </a:r>
            <a:r>
              <a:rPr lang="en-US" dirty="0" err="1"/>
              <a:t>bedaquiline</a:t>
            </a:r>
            <a:r>
              <a:rPr lang="en-US" dirty="0"/>
              <a:t> and </a:t>
            </a:r>
            <a:r>
              <a:rPr lang="en-US" dirty="0" err="1"/>
              <a:t>delamanid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892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The Study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study enrolled </a:t>
            </a:r>
            <a:r>
              <a:rPr lang="en-US" dirty="0"/>
              <a:t>patients ≥15 years of age from the International </a:t>
            </a:r>
            <a:r>
              <a:rPr lang="en-US" dirty="0" err="1"/>
              <a:t>Bedaquiline</a:t>
            </a:r>
            <a:r>
              <a:rPr lang="en-US" dirty="0"/>
              <a:t> Study Group study who </a:t>
            </a:r>
            <a:r>
              <a:rPr lang="en-US" dirty="0" smtClean="0"/>
              <a:t>underwent </a:t>
            </a:r>
            <a:r>
              <a:rPr lang="en-US" dirty="0"/>
              <a:t>treatment during January 1, 2008–August 30, 2016, on the basis of their exposure to both </a:t>
            </a:r>
            <a:r>
              <a:rPr lang="en-US" dirty="0" err="1"/>
              <a:t>bedaquiline</a:t>
            </a:r>
            <a:r>
              <a:rPr lang="en-US" dirty="0"/>
              <a:t> and </a:t>
            </a:r>
            <a:r>
              <a:rPr lang="en-US" dirty="0" err="1"/>
              <a:t>delamanid</a:t>
            </a:r>
            <a:r>
              <a:rPr lang="en-US" dirty="0"/>
              <a:t> during the intensive and/or continuation phase of the study. </a:t>
            </a:r>
            <a:endParaRPr lang="en-US" dirty="0" smtClean="0"/>
          </a:p>
          <a:p>
            <a:r>
              <a:rPr lang="en-US" dirty="0" err="1"/>
              <a:t>Bedaquiline</a:t>
            </a:r>
            <a:r>
              <a:rPr lang="en-US" dirty="0"/>
              <a:t> was administered at the </a:t>
            </a:r>
            <a:r>
              <a:rPr lang="en-US" dirty="0" err="1"/>
              <a:t>recom</a:t>
            </a:r>
            <a:r>
              <a:rPr lang="en-US" dirty="0"/>
              <a:t>- mended dosage of 400 mg/d for 14 days and then 200 mg 3×/</a:t>
            </a:r>
            <a:r>
              <a:rPr lang="en-US" dirty="0" err="1"/>
              <a:t>wk</a:t>
            </a:r>
            <a:r>
              <a:rPr lang="en-US" dirty="0"/>
              <a:t> with </a:t>
            </a:r>
            <a:r>
              <a:rPr lang="en-US" dirty="0" err="1"/>
              <a:t>delamanid</a:t>
            </a:r>
            <a:r>
              <a:rPr lang="en-US" dirty="0"/>
              <a:t> at 200 mg/d.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42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641" y="611979"/>
            <a:ext cx="8042359" cy="6058601"/>
          </a:xfrm>
        </p:spPr>
        <p:txBody>
          <a:bodyPr/>
          <a:lstStyle/>
          <a:p>
            <a:r>
              <a:rPr lang="en-US" dirty="0" err="1" smtClean="0"/>
              <a:t>Ethhics</a:t>
            </a:r>
            <a:r>
              <a:rPr lang="en-US" dirty="0" smtClean="0"/>
              <a:t> approval was obtained for </a:t>
            </a:r>
            <a:r>
              <a:rPr lang="en-US" dirty="0"/>
              <a:t>this retrospective research from the coordinating center and each clinical center that enrolled the </a:t>
            </a:r>
            <a:r>
              <a:rPr lang="en-US" dirty="0" smtClean="0"/>
              <a:t>patients.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76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542" y="137695"/>
            <a:ext cx="7996458" cy="6720305"/>
          </a:xfrm>
        </p:spPr>
        <p:txBody>
          <a:bodyPr/>
          <a:lstStyle/>
          <a:p>
            <a:pPr marL="82296" indent="0">
              <a:buNone/>
            </a:pPr>
            <a:r>
              <a:rPr lang="en-US" dirty="0" smtClean="0"/>
              <a:t>The </a:t>
            </a:r>
            <a:r>
              <a:rPr lang="en-US" dirty="0"/>
              <a:t>following were considered adverse events: 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absolute QT interval corrected with </a:t>
            </a:r>
            <a:r>
              <a:rPr lang="en-US" dirty="0" err="1"/>
              <a:t>Fridericia’s</a:t>
            </a:r>
            <a:r>
              <a:rPr lang="en-US" dirty="0"/>
              <a:t> </a:t>
            </a:r>
            <a:r>
              <a:rPr lang="en-US" dirty="0" smtClean="0"/>
              <a:t>formula </a:t>
            </a:r>
            <a:r>
              <a:rPr lang="en-US" dirty="0"/>
              <a:t>(</a:t>
            </a:r>
            <a:r>
              <a:rPr lang="en-US" dirty="0" err="1"/>
              <a:t>QTcF</a:t>
            </a:r>
            <a:r>
              <a:rPr lang="en-US" dirty="0"/>
              <a:t>) prolongation of &gt;500 </a:t>
            </a:r>
            <a:r>
              <a:rPr lang="en-US" dirty="0" err="1"/>
              <a:t>ms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cardiac </a:t>
            </a:r>
            <a:r>
              <a:rPr lang="en-US" dirty="0"/>
              <a:t>arrest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ventricular </a:t>
            </a:r>
            <a:r>
              <a:rPr lang="en-US" dirty="0"/>
              <a:t>tachycardia or atrial fibrillation; </a:t>
            </a:r>
            <a:endParaRPr lang="en-US" dirty="0" smtClean="0"/>
          </a:p>
          <a:p>
            <a:r>
              <a:rPr lang="en-US" dirty="0" smtClean="0"/>
              <a:t>syncope;</a:t>
            </a:r>
          </a:p>
          <a:p>
            <a:r>
              <a:rPr lang="en-US" dirty="0" smtClean="0"/>
              <a:t> </a:t>
            </a:r>
            <a:r>
              <a:rPr lang="en-US" dirty="0"/>
              <a:t>and events suggestive of arrhythmia, dizziness, seizures, and </a:t>
            </a:r>
            <a:r>
              <a:rPr lang="en-US" dirty="0" smtClean="0"/>
              <a:t>palpitations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60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242" y="152995"/>
            <a:ext cx="7895091" cy="6563485"/>
          </a:xfrm>
        </p:spPr>
        <p:txBody>
          <a:bodyPr>
            <a:normAutofit/>
          </a:bodyPr>
          <a:lstStyle/>
          <a:p>
            <a:r>
              <a:rPr lang="en-US" dirty="0"/>
              <a:t>Of the 428 patients with culture-confirmed MDR TB who were treated with </a:t>
            </a:r>
            <a:r>
              <a:rPr lang="en-US" dirty="0" err="1"/>
              <a:t>bedaquiline</a:t>
            </a:r>
            <a:r>
              <a:rPr lang="en-US" dirty="0"/>
              <a:t>, 5 received combined treatment with </a:t>
            </a:r>
            <a:r>
              <a:rPr lang="en-US" dirty="0" err="1"/>
              <a:t>delamanid</a:t>
            </a:r>
            <a:r>
              <a:rPr lang="en-US" dirty="0"/>
              <a:t>. 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Considering the long half-life of </a:t>
            </a:r>
            <a:r>
              <a:rPr lang="en-US" dirty="0" err="1"/>
              <a:t>bedaquiline</a:t>
            </a:r>
            <a:r>
              <a:rPr lang="en-US" dirty="0"/>
              <a:t> (&gt;5 months), 2 additional patients could have also been considered to have combined treatment; they were treated with </a:t>
            </a:r>
            <a:r>
              <a:rPr lang="en-US" dirty="0" err="1"/>
              <a:t>delamanid</a:t>
            </a:r>
            <a:r>
              <a:rPr lang="en-US" dirty="0"/>
              <a:t> shortly after </a:t>
            </a:r>
            <a:r>
              <a:rPr lang="en-US" dirty="0" err="1" smtClean="0"/>
              <a:t>bedaquiline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9739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Bedaquiline</a:t>
            </a:r>
            <a:r>
              <a:rPr lang="en-US" dirty="0"/>
              <a:t> and </a:t>
            </a:r>
            <a:r>
              <a:rPr lang="en-US" dirty="0" err="1"/>
              <a:t>delamanid</a:t>
            </a:r>
            <a:r>
              <a:rPr lang="en-US" dirty="0"/>
              <a:t> were given concurrently to 5 patients with pulmonary XDR TB who lived in Russia (2), India (2), or the Netherlands </a:t>
            </a:r>
          </a:p>
          <a:p>
            <a:endParaRPr lang="en-US" dirty="0" smtClean="0"/>
          </a:p>
          <a:p>
            <a:r>
              <a:rPr lang="en-US" dirty="0" smtClean="0"/>
              <a:t>The characteristics of the patients were as shown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704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340" y="229492"/>
            <a:ext cx="8057660" cy="6628508"/>
          </a:xfrm>
        </p:spPr>
        <p:txBody>
          <a:bodyPr/>
          <a:lstStyle/>
          <a:p>
            <a:r>
              <a:rPr lang="en-US" dirty="0" smtClean="0"/>
              <a:t>Published in October 2017 in the CDC (Centers for disease Prevention and Control) Emerging Infectious Diseases Journal </a:t>
            </a:r>
          </a:p>
          <a:p>
            <a:r>
              <a:rPr lang="en-US" dirty="0"/>
              <a:t>EID’s 2017 impact factor is 7.42, first among open-access infectious disease journals and fourth among the 88 tracked infectious disease </a:t>
            </a:r>
            <a:r>
              <a:rPr lang="en-US" dirty="0" smtClean="0"/>
              <a:t>journals</a:t>
            </a:r>
          </a:p>
          <a:p>
            <a:r>
              <a:rPr lang="en-US" dirty="0" smtClean="0"/>
              <a:t>International circulation</a:t>
            </a:r>
          </a:p>
          <a:p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68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9000"/>
            <a:ext cx="9144000" cy="507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237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438" y="260091"/>
            <a:ext cx="8103562" cy="6597909"/>
          </a:xfrm>
        </p:spPr>
        <p:txBody>
          <a:bodyPr/>
          <a:lstStyle/>
          <a:p>
            <a:r>
              <a:rPr lang="en-US" dirty="0"/>
              <a:t>Chest radiographs indicated that 3 patients had extensive bilateral cavities, 1 had bilateral lesions (without cavities), and 1 had </a:t>
            </a:r>
            <a:r>
              <a:rPr lang="en-US" dirty="0" err="1"/>
              <a:t>monolateral</a:t>
            </a:r>
            <a:r>
              <a:rPr lang="en-US" dirty="0"/>
              <a:t> </a:t>
            </a:r>
            <a:r>
              <a:rPr lang="en-US" dirty="0" err="1"/>
              <a:t>cavitary</a:t>
            </a:r>
            <a:r>
              <a:rPr lang="en-US" dirty="0"/>
              <a:t> lung disease. </a:t>
            </a:r>
            <a:endParaRPr lang="en-US" dirty="0" smtClean="0"/>
          </a:p>
          <a:p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r>
              <a:rPr lang="en-US" dirty="0" smtClean="0"/>
              <a:t>All </a:t>
            </a:r>
            <a:r>
              <a:rPr lang="en-US" dirty="0"/>
              <a:t>patients were sputum-smear and culture positive for mycobacteria and had been potentially </a:t>
            </a:r>
            <a:r>
              <a:rPr lang="en-US" dirty="0" smtClean="0"/>
              <a:t>infectious </a:t>
            </a:r>
            <a:r>
              <a:rPr lang="en-US" dirty="0"/>
              <a:t>for a mean of 65 weeks.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2389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832" y="458985"/>
            <a:ext cx="8415310" cy="6399015"/>
          </a:xfrm>
        </p:spPr>
        <p:txBody>
          <a:bodyPr/>
          <a:lstStyle/>
          <a:p>
            <a:r>
              <a:rPr lang="en-US" dirty="0"/>
              <a:t>The resistance patterns of the isolated </a:t>
            </a:r>
            <a:r>
              <a:rPr lang="en-US" i="1" dirty="0" smtClean="0"/>
              <a:t>Mycobacterium </a:t>
            </a:r>
            <a:r>
              <a:rPr lang="en-US" i="1" dirty="0"/>
              <a:t>tuberculosis </a:t>
            </a:r>
            <a:r>
              <a:rPr lang="en-US" dirty="0"/>
              <a:t>strains were extensive, ranging from 5 to 10 drugs </a:t>
            </a:r>
            <a:endParaRPr lang="en-US" dirty="0" smtClean="0"/>
          </a:p>
          <a:p>
            <a:endParaRPr lang="en-US" dirty="0"/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Salvage regimens were designed for each patient on the basis of their unique resistance </a:t>
            </a:r>
            <a:r>
              <a:rPr lang="en-US" dirty="0" smtClean="0"/>
              <a:t>patterns</a:t>
            </a:r>
            <a:r>
              <a:rPr lang="en-US" dirty="0"/>
              <a:t>, which lead to their treatments including </a:t>
            </a:r>
            <a:r>
              <a:rPr lang="en-US" dirty="0" err="1"/>
              <a:t>bedaquiline</a:t>
            </a:r>
            <a:r>
              <a:rPr lang="en-US" dirty="0"/>
              <a:t> and </a:t>
            </a:r>
            <a:r>
              <a:rPr lang="en-US" dirty="0" err="1"/>
              <a:t>delamanid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68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98600"/>
            <a:ext cx="9144000" cy="384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494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438" y="229492"/>
            <a:ext cx="8103562" cy="6628508"/>
          </a:xfrm>
        </p:spPr>
        <p:txBody>
          <a:bodyPr/>
          <a:lstStyle/>
          <a:p>
            <a:pPr marL="82296" indent="0">
              <a:buNone/>
            </a:pPr>
            <a:r>
              <a:rPr lang="en-US" dirty="0"/>
              <a:t>All regimens included another QT-prolonging drug in addition to </a:t>
            </a:r>
            <a:r>
              <a:rPr lang="en-US" dirty="0" err="1"/>
              <a:t>bedaquiline</a:t>
            </a:r>
            <a:r>
              <a:rPr lang="en-US" dirty="0"/>
              <a:t> and </a:t>
            </a:r>
            <a:r>
              <a:rPr lang="en-US" dirty="0" err="1" smtClean="0"/>
              <a:t>delamanid</a:t>
            </a:r>
            <a:r>
              <a:rPr lang="en-US" dirty="0" smtClean="0"/>
              <a:t> : </a:t>
            </a:r>
          </a:p>
          <a:p>
            <a:r>
              <a:rPr lang="en-US" dirty="0" err="1" smtClean="0"/>
              <a:t>moxifloxacin</a:t>
            </a:r>
            <a:r>
              <a:rPr lang="en-US" dirty="0" smtClean="0"/>
              <a:t> </a:t>
            </a:r>
            <a:r>
              <a:rPr lang="en-US" dirty="0"/>
              <a:t>(patients 1 and 3) </a:t>
            </a:r>
            <a:r>
              <a:rPr lang="en-US" dirty="0" smtClean="0"/>
              <a:t>or</a:t>
            </a:r>
          </a:p>
          <a:p>
            <a:r>
              <a:rPr lang="en-US" dirty="0" smtClean="0"/>
              <a:t> </a:t>
            </a:r>
            <a:r>
              <a:rPr lang="en-US" dirty="0" err="1"/>
              <a:t>clofazimine</a:t>
            </a:r>
            <a:r>
              <a:rPr lang="en-US" dirty="0"/>
              <a:t> (patients 2, 4, and 5). 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68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040" y="137695"/>
            <a:ext cx="8072960" cy="6720305"/>
          </a:xfrm>
        </p:spPr>
        <p:txBody>
          <a:bodyPr>
            <a:normAutofit/>
          </a:bodyPr>
          <a:lstStyle/>
          <a:p>
            <a:r>
              <a:rPr lang="en-US" dirty="0"/>
              <a:t>As of April 28, 2017, patient 3 had been declared cured; </a:t>
            </a:r>
            <a:endParaRPr lang="en-US" dirty="0" smtClean="0"/>
          </a:p>
          <a:p>
            <a:r>
              <a:rPr lang="en-US" dirty="0" smtClean="0"/>
              <a:t>patients </a:t>
            </a:r>
            <a:r>
              <a:rPr lang="en-US" dirty="0"/>
              <a:t>2, 4, and 5 were continuing therapy, </a:t>
            </a:r>
            <a:r>
              <a:rPr lang="en-US" dirty="0" smtClean="0"/>
              <a:t>although </a:t>
            </a:r>
            <a:r>
              <a:rPr lang="en-US" dirty="0"/>
              <a:t>patient 2 was receiving a different drug regimen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Patient 1 had received 4 months of salvage therapy, but treatment failed, and she died from respiratory </a:t>
            </a:r>
            <a:r>
              <a:rPr lang="en-US" dirty="0" smtClean="0"/>
              <a:t>insufficiency</a:t>
            </a:r>
            <a:r>
              <a:rPr lang="en-US" dirty="0"/>
              <a:t>. </a:t>
            </a:r>
          </a:p>
          <a:p>
            <a:r>
              <a:rPr lang="en-US" dirty="0"/>
              <a:t>Patient 2 switched therapies because </a:t>
            </a:r>
            <a:r>
              <a:rPr lang="en-US" dirty="0" err="1"/>
              <a:t>bedaquiline</a:t>
            </a:r>
            <a:r>
              <a:rPr lang="en-US" dirty="0"/>
              <a:t> and </a:t>
            </a:r>
            <a:r>
              <a:rPr lang="en-US" dirty="0" err="1"/>
              <a:t>delamanid</a:t>
            </a:r>
            <a:r>
              <a:rPr lang="en-US" dirty="0"/>
              <a:t> had been already administered for a fixed period of 168 days as recommended by WHO.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64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the </a:t>
            </a:r>
            <a:r>
              <a:rPr lang="en-US" dirty="0" smtClean="0"/>
              <a:t>exception </a:t>
            </a:r>
            <a:r>
              <a:rPr lang="en-US" dirty="0"/>
              <a:t>of patient 1, who remained sputum-smear and culture positive, the other 4 patients’ sputum smears converted to negative after 18–435 days, and cultures converted after 28–218 days.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1870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837" y="137695"/>
            <a:ext cx="8134163" cy="6578785"/>
          </a:xfrm>
        </p:spPr>
        <p:txBody>
          <a:bodyPr>
            <a:normAutofit/>
          </a:bodyPr>
          <a:lstStyle/>
          <a:p>
            <a:r>
              <a:rPr lang="en-US" dirty="0"/>
              <a:t>As recommended, all patients underwent </a:t>
            </a:r>
            <a:r>
              <a:rPr lang="en-US" dirty="0" err="1"/>
              <a:t>QTcF</a:t>
            </a:r>
            <a:r>
              <a:rPr lang="en-US" dirty="0"/>
              <a:t>-</a:t>
            </a:r>
            <a:r>
              <a:rPr lang="en-US" dirty="0" smtClean="0"/>
              <a:t>interval </a:t>
            </a:r>
            <a:r>
              <a:rPr lang="en-US" dirty="0"/>
              <a:t>monitoring at baseline, at 2 weeks, and then </a:t>
            </a:r>
            <a:r>
              <a:rPr lang="en-US" dirty="0" smtClean="0"/>
              <a:t>monthly, </a:t>
            </a:r>
            <a:r>
              <a:rPr lang="en-US" dirty="0"/>
              <a:t>even though no patient had a history of heart problems or electrocardiogram abnormalities. 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A </a:t>
            </a:r>
            <a:r>
              <a:rPr lang="en-US" dirty="0" err="1"/>
              <a:t>QTc</a:t>
            </a:r>
            <a:r>
              <a:rPr lang="en-US" dirty="0"/>
              <a:t> interval &gt;500 </a:t>
            </a:r>
            <a:r>
              <a:rPr lang="en-US" dirty="0" err="1"/>
              <a:t>ms</a:t>
            </a:r>
            <a:r>
              <a:rPr lang="en-US" dirty="0"/>
              <a:t> is considered a risk factor for fatal arrhythmia;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this sign is found in patients, clinicians should either stop treatment with &gt;1 </a:t>
            </a:r>
            <a:r>
              <a:rPr lang="en-US" dirty="0" err="1"/>
              <a:t>QTc</a:t>
            </a:r>
            <a:r>
              <a:rPr lang="en-US" dirty="0"/>
              <a:t>-prolonging drugs and start </a:t>
            </a:r>
            <a:r>
              <a:rPr lang="en-US" dirty="0" err="1" smtClean="0"/>
              <a:t>verapimil</a:t>
            </a:r>
            <a:r>
              <a:rPr lang="en-US" dirty="0" smtClean="0"/>
              <a:t> </a:t>
            </a:r>
            <a:r>
              <a:rPr lang="en-US" dirty="0"/>
              <a:t>or watch and closely monitor.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240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438" y="214193"/>
            <a:ext cx="7893250" cy="6349292"/>
          </a:xfrm>
        </p:spPr>
        <p:txBody>
          <a:bodyPr>
            <a:normAutofit/>
          </a:bodyPr>
          <a:lstStyle/>
          <a:p>
            <a:r>
              <a:rPr lang="en-US" dirty="0"/>
              <a:t>The baseline </a:t>
            </a:r>
            <a:r>
              <a:rPr lang="en-US" dirty="0" err="1"/>
              <a:t>QTcF</a:t>
            </a:r>
            <a:r>
              <a:rPr lang="en-US" dirty="0"/>
              <a:t> intervals were &lt;500 (range 340–449) </a:t>
            </a:r>
            <a:r>
              <a:rPr lang="en-US" dirty="0" err="1"/>
              <a:t>ms</a:t>
            </a:r>
            <a:r>
              <a:rPr lang="en-US" dirty="0"/>
              <a:t> for all patients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Patients 1, 2, and 3 did not report adverse events for </a:t>
            </a:r>
            <a:r>
              <a:rPr lang="en-US" dirty="0" err="1" smtClean="0"/>
              <a:t>bedaquiline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err="1"/>
              <a:t>delamanid</a:t>
            </a:r>
            <a:r>
              <a:rPr lang="en-US" dirty="0"/>
              <a:t>, and their </a:t>
            </a:r>
            <a:r>
              <a:rPr lang="en-US" dirty="0" err="1"/>
              <a:t>QTcF</a:t>
            </a:r>
            <a:r>
              <a:rPr lang="en-US" dirty="0"/>
              <a:t> intervals remained below the threshold. </a:t>
            </a:r>
          </a:p>
          <a:p>
            <a:r>
              <a:rPr lang="en-US" dirty="0"/>
              <a:t>Patient 5’s </a:t>
            </a:r>
            <a:r>
              <a:rPr lang="en-US" dirty="0" err="1"/>
              <a:t>QTcF</a:t>
            </a:r>
            <a:r>
              <a:rPr lang="en-US" dirty="0"/>
              <a:t> interval reached 520 </a:t>
            </a:r>
            <a:r>
              <a:rPr lang="en-US" dirty="0" err="1"/>
              <a:t>ms</a:t>
            </a:r>
            <a:r>
              <a:rPr lang="en-US" dirty="0"/>
              <a:t> at week 16, which required a dose adjustment and the introduction of </a:t>
            </a:r>
            <a:r>
              <a:rPr lang="en-US" dirty="0" smtClean="0"/>
              <a:t>verapamil.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6214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438" y="0"/>
            <a:ext cx="8103562" cy="6858000"/>
          </a:xfrm>
        </p:spPr>
        <p:txBody>
          <a:bodyPr>
            <a:normAutofit/>
          </a:bodyPr>
          <a:lstStyle/>
          <a:p>
            <a:r>
              <a:rPr lang="en-US" dirty="0"/>
              <a:t>Patient 5’s treatment continued without further problems; she continued </a:t>
            </a:r>
            <a:r>
              <a:rPr lang="en-US" dirty="0" smtClean="0"/>
              <a:t>improving </a:t>
            </a:r>
            <a:r>
              <a:rPr lang="en-US" dirty="0"/>
              <a:t>clinically, with improved chest radiograph findings and continuously negative sputum smears and cultures. 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Patient 4 had a </a:t>
            </a:r>
            <a:r>
              <a:rPr lang="en-US" dirty="0" err="1"/>
              <a:t>QTcF</a:t>
            </a:r>
            <a:r>
              <a:rPr lang="en-US" dirty="0"/>
              <a:t> interval of 509 </a:t>
            </a:r>
            <a:r>
              <a:rPr lang="en-US" dirty="0" err="1"/>
              <a:t>ms</a:t>
            </a:r>
            <a:r>
              <a:rPr lang="en-US" dirty="0"/>
              <a:t> twice. Each time the treating physician practiced closer clinical observation with more frequent electrocardiogram monitoring, and her </a:t>
            </a:r>
            <a:r>
              <a:rPr lang="en-US" dirty="0" err="1"/>
              <a:t>QTcF</a:t>
            </a:r>
            <a:r>
              <a:rPr lang="en-US" dirty="0"/>
              <a:t> interval normalized spontaneously without changes in treatment.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339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438" y="1"/>
            <a:ext cx="8103562" cy="6858000"/>
          </a:xfrm>
        </p:spPr>
        <p:txBody>
          <a:bodyPr/>
          <a:lstStyle/>
          <a:p>
            <a:r>
              <a:rPr lang="en-US" dirty="0" smtClean="0"/>
              <a:t>Authors : </a:t>
            </a:r>
            <a:r>
              <a:rPr lang="en-US" dirty="0" err="1" smtClean="0"/>
              <a:t>Andrey</a:t>
            </a:r>
            <a:r>
              <a:rPr lang="en-US" dirty="0" smtClean="0"/>
              <a:t> </a:t>
            </a:r>
            <a:r>
              <a:rPr lang="en-US" dirty="0" err="1"/>
              <a:t>Maryandyshev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err="1" smtClean="0"/>
              <a:t>Emanuele</a:t>
            </a:r>
            <a:r>
              <a:rPr lang="en-US" dirty="0" smtClean="0"/>
              <a:t> </a:t>
            </a:r>
            <a:r>
              <a:rPr lang="en-US" dirty="0" err="1"/>
              <a:t>Pontali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Simon </a:t>
            </a:r>
            <a:r>
              <a:rPr lang="en-US" dirty="0" err="1"/>
              <a:t>Tiberi</a:t>
            </a:r>
            <a:r>
              <a:rPr lang="en-US" dirty="0" smtClean="0"/>
              <a:t>, </a:t>
            </a:r>
            <a:r>
              <a:rPr lang="en-US" dirty="0" err="1"/>
              <a:t>Onno</a:t>
            </a:r>
            <a:r>
              <a:rPr lang="en-US" dirty="0"/>
              <a:t> </a:t>
            </a:r>
            <a:r>
              <a:rPr lang="en-US" dirty="0" err="1"/>
              <a:t>Akkerman</a:t>
            </a:r>
            <a:r>
              <a:rPr lang="en-US" dirty="0" smtClean="0"/>
              <a:t>, </a:t>
            </a:r>
            <a:r>
              <a:rPr lang="en-US" dirty="0" err="1"/>
              <a:t>Shashank</a:t>
            </a:r>
            <a:r>
              <a:rPr lang="en-US" dirty="0"/>
              <a:t> </a:t>
            </a:r>
            <a:r>
              <a:rPr lang="en-US" dirty="0" err="1" smtClean="0"/>
              <a:t>Ganatra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/>
              <a:t>Tsetan</a:t>
            </a:r>
            <a:r>
              <a:rPr lang="en-US" dirty="0"/>
              <a:t> </a:t>
            </a:r>
            <a:r>
              <a:rPr lang="en-US" dirty="0" err="1"/>
              <a:t>Dorji</a:t>
            </a:r>
            <a:r>
              <a:rPr lang="en-US" dirty="0"/>
              <a:t> </a:t>
            </a:r>
            <a:r>
              <a:rPr lang="en-US" dirty="0" err="1"/>
              <a:t>Sadutshang</a:t>
            </a:r>
            <a:r>
              <a:rPr lang="en-US" dirty="0" smtClean="0"/>
              <a:t>, </a:t>
            </a:r>
            <a:r>
              <a:rPr lang="en-US" dirty="0"/>
              <a:t>Jan-Willem </a:t>
            </a:r>
            <a:r>
              <a:rPr lang="en-US" dirty="0" err="1"/>
              <a:t>Alffenaar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err="1" smtClean="0"/>
              <a:t>Rohit</a:t>
            </a:r>
            <a:r>
              <a:rPr lang="en-US" dirty="0" smtClean="0"/>
              <a:t> </a:t>
            </a:r>
            <a:r>
              <a:rPr lang="en-US" dirty="0" err="1"/>
              <a:t>Amale</a:t>
            </a:r>
            <a:r>
              <a:rPr lang="en-US" dirty="0"/>
              <a:t>, Jai </a:t>
            </a:r>
            <a:r>
              <a:rPr lang="en-US" dirty="0" err="1"/>
              <a:t>Mullerpattan</a:t>
            </a:r>
            <a:r>
              <a:rPr lang="en-US" dirty="0"/>
              <a:t>, </a:t>
            </a:r>
            <a:r>
              <a:rPr lang="en-US" dirty="0" err="1"/>
              <a:t>Sonam</a:t>
            </a:r>
            <a:r>
              <a:rPr lang="en-US" dirty="0"/>
              <a:t> </a:t>
            </a:r>
            <a:r>
              <a:rPr lang="en-US" dirty="0" err="1"/>
              <a:t>Topgyal</a:t>
            </a:r>
            <a:r>
              <a:rPr lang="en-US" dirty="0"/>
              <a:t>, </a:t>
            </a:r>
            <a:r>
              <a:rPr lang="en-US" dirty="0" err="1"/>
              <a:t>Zarir</a:t>
            </a:r>
            <a:r>
              <a:rPr lang="en-US" dirty="0"/>
              <a:t> </a:t>
            </a:r>
            <a:r>
              <a:rPr lang="en-US" dirty="0" err="1"/>
              <a:t>Farokh</a:t>
            </a:r>
            <a:r>
              <a:rPr lang="en-US" dirty="0"/>
              <a:t> </a:t>
            </a:r>
            <a:r>
              <a:rPr lang="en-US" dirty="0" err="1"/>
              <a:t>Udwadia</a:t>
            </a:r>
            <a:r>
              <a:rPr lang="en-US" dirty="0"/>
              <a:t>, Rosella </a:t>
            </a:r>
            <a:r>
              <a:rPr lang="en-US" dirty="0" err="1"/>
              <a:t>Centis</a:t>
            </a:r>
            <a:r>
              <a:rPr lang="en-US" dirty="0" smtClean="0"/>
              <a:t>, </a:t>
            </a:r>
            <a:r>
              <a:rPr lang="en-US" dirty="0" err="1"/>
              <a:t>Lia</a:t>
            </a:r>
            <a:r>
              <a:rPr lang="en-US" dirty="0"/>
              <a:t> </a:t>
            </a:r>
            <a:r>
              <a:rPr lang="en-US" dirty="0" err="1"/>
              <a:t>D’Ambrosio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Giovanni </a:t>
            </a:r>
            <a:r>
              <a:rPr lang="en-US" dirty="0" err="1"/>
              <a:t>Sotgiu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Giovanni </a:t>
            </a:r>
            <a:r>
              <a:rPr lang="en-US" dirty="0"/>
              <a:t>Battista </a:t>
            </a:r>
            <a:r>
              <a:rPr lang="en-US" dirty="0" err="1"/>
              <a:t>Migliori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511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Conclusions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report that of 5 patients receiving </a:t>
            </a:r>
            <a:r>
              <a:rPr lang="en-US" dirty="0" err="1"/>
              <a:t>bedaquiline</a:t>
            </a:r>
            <a:r>
              <a:rPr lang="en-US" dirty="0"/>
              <a:t> and </a:t>
            </a:r>
            <a:r>
              <a:rPr lang="en-US" dirty="0" err="1" smtClean="0"/>
              <a:t>delamanid</a:t>
            </a:r>
            <a:r>
              <a:rPr lang="en-US" dirty="0" smtClean="0"/>
              <a:t> </a:t>
            </a:r>
            <a:r>
              <a:rPr lang="en-US" dirty="0"/>
              <a:t>in combination 2 had potentially life-threatening </a:t>
            </a:r>
            <a:r>
              <a:rPr lang="en-US" dirty="0" err="1"/>
              <a:t>QTcF</a:t>
            </a:r>
            <a:r>
              <a:rPr lang="en-US" dirty="0"/>
              <a:t> prolongation. 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/>
              <a:t>The clinical centers took the necessary precautions and acted promptly to manage the problem, and no arrhythmias occurred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9946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040" y="198893"/>
            <a:ext cx="8072960" cy="6659107"/>
          </a:xfrm>
        </p:spPr>
        <p:txBody>
          <a:bodyPr/>
          <a:lstStyle/>
          <a:p>
            <a:r>
              <a:rPr lang="en-US" dirty="0"/>
              <a:t>When patients received </a:t>
            </a:r>
            <a:r>
              <a:rPr lang="en-US" dirty="0" err="1"/>
              <a:t>bedaquiline</a:t>
            </a:r>
            <a:r>
              <a:rPr lang="en-US" dirty="0"/>
              <a:t>, </a:t>
            </a:r>
            <a:r>
              <a:rPr lang="en-US" dirty="0" err="1"/>
              <a:t>delamanid</a:t>
            </a:r>
            <a:r>
              <a:rPr lang="en-US" dirty="0"/>
              <a:t>, and another </a:t>
            </a:r>
            <a:r>
              <a:rPr lang="en-US" dirty="0" err="1"/>
              <a:t>QTc</a:t>
            </a:r>
            <a:r>
              <a:rPr lang="en-US" dirty="0"/>
              <a:t>-prolonging agent, clinically significant cardiac events and permanent discontinuation of </a:t>
            </a:r>
            <a:r>
              <a:rPr lang="en-US" dirty="0" err="1"/>
              <a:t>bedaquiline</a:t>
            </a:r>
            <a:r>
              <a:rPr lang="en-US" dirty="0"/>
              <a:t> and </a:t>
            </a:r>
            <a:r>
              <a:rPr lang="en-US" dirty="0" err="1"/>
              <a:t>delamanid</a:t>
            </a:r>
            <a:r>
              <a:rPr lang="en-US" dirty="0"/>
              <a:t> did not </a:t>
            </a:r>
            <a:r>
              <a:rPr lang="en-US" dirty="0" smtClean="0"/>
              <a:t>occur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9848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433" y="137695"/>
            <a:ext cx="8491813" cy="6720305"/>
          </a:xfrm>
        </p:spPr>
        <p:txBody>
          <a:bodyPr/>
          <a:lstStyle/>
          <a:p>
            <a:r>
              <a:rPr lang="en-US" dirty="0"/>
              <a:t>For patient 1, additional resistance to </a:t>
            </a:r>
            <a:r>
              <a:rPr lang="en-US" dirty="0" err="1"/>
              <a:t>ethionamide</a:t>
            </a:r>
            <a:r>
              <a:rPr lang="en-US" dirty="0"/>
              <a:t> and linezolid was detected in a drug susceptibility test in the final phase. </a:t>
            </a:r>
            <a:endParaRPr lang="en-US" dirty="0" smtClean="0"/>
          </a:p>
          <a:p>
            <a:endParaRPr lang="en-US" dirty="0"/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This treatment failure highlights that great care is needed when deciding drug regimens; the resistance threshold of both repurposed and new drugs still needs to be determined. </a:t>
            </a:r>
          </a:p>
        </p:txBody>
      </p:sp>
    </p:spTree>
    <p:extLst>
      <p:ext uri="{BB962C8B-B14F-4D97-AF65-F5344CB8AC3E}">
        <p14:creationId xmlns:p14="http://schemas.microsoft.com/office/powerpoint/2010/main" val="38444903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242" y="137695"/>
            <a:ext cx="8011758" cy="6594084"/>
          </a:xfrm>
        </p:spPr>
        <p:txBody>
          <a:bodyPr/>
          <a:lstStyle/>
          <a:p>
            <a:r>
              <a:rPr lang="en-US" dirty="0"/>
              <a:t>Although these data are preliminary and more work is needed, the findings from this cohort </a:t>
            </a:r>
            <a:r>
              <a:rPr lang="en-US" dirty="0" smtClean="0"/>
              <a:t>suggest </a:t>
            </a:r>
            <a:r>
              <a:rPr lang="en-US" dirty="0"/>
              <a:t>that providing </a:t>
            </a:r>
            <a:r>
              <a:rPr lang="en-US" dirty="0" err="1"/>
              <a:t>bedaquiline</a:t>
            </a:r>
            <a:r>
              <a:rPr lang="en-US" dirty="0"/>
              <a:t> and </a:t>
            </a:r>
            <a:r>
              <a:rPr lang="en-US" dirty="0" err="1"/>
              <a:t>delamanid</a:t>
            </a:r>
            <a:r>
              <a:rPr lang="en-US" dirty="0"/>
              <a:t> in </a:t>
            </a:r>
            <a:r>
              <a:rPr lang="en-US" dirty="0" smtClean="0"/>
              <a:t>combination </a:t>
            </a:r>
            <a:r>
              <a:rPr lang="en-US" dirty="0"/>
              <a:t>as part of therapy against XDR TB is justified when clinical options are limited. 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8489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537" y="260091"/>
            <a:ext cx="8032796" cy="6364592"/>
          </a:xfrm>
        </p:spPr>
        <p:txBody>
          <a:bodyPr/>
          <a:lstStyle/>
          <a:p>
            <a:r>
              <a:rPr lang="en-US" dirty="0"/>
              <a:t>Two ongoing randomized </a:t>
            </a:r>
            <a:r>
              <a:rPr lang="en-US" dirty="0" smtClean="0"/>
              <a:t>controlled </a:t>
            </a:r>
            <a:r>
              <a:rPr lang="en-US" dirty="0"/>
              <a:t>trials </a:t>
            </a:r>
            <a:r>
              <a:rPr lang="en-US" dirty="0" smtClean="0"/>
              <a:t>have </a:t>
            </a:r>
            <a:r>
              <a:rPr lang="en-US" dirty="0"/>
              <a:t>experimental arms containing these drugs in combination, so additional datasets will be </a:t>
            </a:r>
            <a:r>
              <a:rPr lang="en-US" dirty="0" smtClean="0"/>
              <a:t>available </a:t>
            </a:r>
            <a:r>
              <a:rPr lang="en-US" dirty="0"/>
              <a:t>in the future. 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2418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9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837" y="1417639"/>
            <a:ext cx="8134163" cy="5329440"/>
          </a:xfrm>
        </p:spPr>
        <p:txBody>
          <a:bodyPr>
            <a:normAutofit/>
          </a:bodyPr>
          <a:lstStyle/>
          <a:p>
            <a:pPr marL="402336" lvl="1" indent="0">
              <a:buNone/>
            </a:pPr>
            <a:r>
              <a:rPr lang="en-US" dirty="0"/>
              <a:t>According to the World Health Organization (WHO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4,80,000 </a:t>
            </a:r>
            <a:r>
              <a:rPr lang="en-US" dirty="0"/>
              <a:t>multidrug-resistant (MDR) tuberculosis (TB) and </a:t>
            </a:r>
            <a:r>
              <a:rPr lang="en-US" dirty="0" smtClean="0"/>
              <a:t>1,00,000 </a:t>
            </a:r>
            <a:r>
              <a:rPr lang="en-US" dirty="0"/>
              <a:t>rifampin-resistant TB cases, and </a:t>
            </a:r>
            <a:r>
              <a:rPr lang="en-US" dirty="0" smtClean="0"/>
              <a:t>2,50,000 </a:t>
            </a:r>
            <a:r>
              <a:rPr lang="en-US" dirty="0"/>
              <a:t>deaths attributable to these 2 conditions, occurred </a:t>
            </a:r>
            <a:r>
              <a:rPr lang="en-US" dirty="0" smtClean="0"/>
              <a:t>globally </a:t>
            </a:r>
            <a:r>
              <a:rPr lang="en-US" dirty="0"/>
              <a:t>in </a:t>
            </a:r>
            <a:r>
              <a:rPr lang="en-US" dirty="0" smtClean="0"/>
              <a:t>2015.</a:t>
            </a:r>
          </a:p>
          <a:p>
            <a:pPr lvl="1"/>
            <a:r>
              <a:rPr lang="en-US" dirty="0" smtClean="0"/>
              <a:t>6,00,000 new </a:t>
            </a:r>
            <a:r>
              <a:rPr lang="en-US" dirty="0"/>
              <a:t>cases of MDR/RR-TB estimated in </a:t>
            </a:r>
            <a:r>
              <a:rPr lang="en-US" dirty="0" smtClean="0"/>
              <a:t>2016.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5193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040" y="107095"/>
            <a:ext cx="7862648" cy="6639983"/>
          </a:xfrm>
        </p:spPr>
        <p:txBody>
          <a:bodyPr/>
          <a:lstStyle/>
          <a:p>
            <a:pPr lvl="1"/>
            <a:r>
              <a:rPr lang="en-US" u="sng" dirty="0"/>
              <a:t>Multidrug-resistant TB (MDR TB</a:t>
            </a:r>
            <a:r>
              <a:rPr lang="en-US" u="sng" dirty="0" smtClean="0"/>
              <a:t>)</a:t>
            </a:r>
            <a:r>
              <a:rPr lang="en-US" dirty="0" smtClean="0"/>
              <a:t> : </a:t>
            </a:r>
          </a:p>
          <a:p>
            <a:pPr marL="402336" lvl="1" indent="0">
              <a:buNone/>
            </a:pPr>
            <a:r>
              <a:rPr lang="en-US" dirty="0" smtClean="0"/>
              <a:t>caused </a:t>
            </a:r>
            <a:r>
              <a:rPr lang="en-US" dirty="0"/>
              <a:t>by an organism that is resistant to at least isoniazid and </a:t>
            </a:r>
            <a:r>
              <a:rPr lang="en-US" dirty="0" smtClean="0"/>
              <a:t>rifampin.</a:t>
            </a:r>
          </a:p>
          <a:p>
            <a:pPr marL="402336" lvl="1" indent="0">
              <a:buNone/>
            </a:pPr>
            <a:endParaRPr lang="en-US" dirty="0" smtClean="0"/>
          </a:p>
          <a:p>
            <a:pPr lvl="1"/>
            <a:r>
              <a:rPr lang="en-US" u="sng" dirty="0" smtClean="0"/>
              <a:t>Extensively </a:t>
            </a:r>
            <a:r>
              <a:rPr lang="en-US" u="sng" dirty="0"/>
              <a:t>drug resistant TB (XDR </a:t>
            </a:r>
            <a:r>
              <a:rPr lang="en-US" u="sng" dirty="0" smtClean="0"/>
              <a:t>TB)</a:t>
            </a:r>
            <a:r>
              <a:rPr lang="en-US" dirty="0" smtClean="0"/>
              <a:t> :</a:t>
            </a:r>
          </a:p>
          <a:p>
            <a:pPr marL="402336" lvl="1" indent="0">
              <a:buNone/>
            </a:pPr>
            <a:r>
              <a:rPr lang="en-US" dirty="0" smtClean="0"/>
              <a:t>caused by an organism resistant </a:t>
            </a:r>
            <a:r>
              <a:rPr lang="en-US" dirty="0"/>
              <a:t>to isoniazid and rifampin, plus any </a:t>
            </a:r>
            <a:r>
              <a:rPr lang="en-US" dirty="0" err="1"/>
              <a:t>fluoroquinolone</a:t>
            </a:r>
            <a:r>
              <a:rPr lang="en-US" dirty="0"/>
              <a:t> and at least one of three injectable second-line drugs (i.e., </a:t>
            </a:r>
            <a:r>
              <a:rPr lang="en-US" dirty="0" err="1"/>
              <a:t>amikacin</a:t>
            </a:r>
            <a:r>
              <a:rPr lang="en-US" dirty="0"/>
              <a:t>, kanamycin, or </a:t>
            </a:r>
            <a:r>
              <a:rPr lang="en-US" dirty="0" err="1"/>
              <a:t>capreomycin</a:t>
            </a:r>
            <a:r>
              <a:rPr lang="en-US" dirty="0"/>
              <a:t>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53520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438" y="152995"/>
            <a:ext cx="8103562" cy="6705005"/>
          </a:xfrm>
        </p:spPr>
        <p:txBody>
          <a:bodyPr>
            <a:normAutofit/>
          </a:bodyPr>
          <a:lstStyle/>
          <a:p>
            <a:r>
              <a:rPr lang="en-US" dirty="0"/>
              <a:t>MDR TB and XDR TB treatments are of long </a:t>
            </a:r>
            <a:r>
              <a:rPr lang="en-US" dirty="0" smtClean="0"/>
              <a:t>duration</a:t>
            </a:r>
            <a:r>
              <a:rPr lang="en-US" dirty="0"/>
              <a:t>, expensive, and complicated by a high rate of adverse events, making determining an effective drug regimen </a:t>
            </a:r>
            <a:r>
              <a:rPr lang="en-US" dirty="0" smtClean="0"/>
              <a:t>often difficult considering </a:t>
            </a:r>
            <a:r>
              <a:rPr lang="en-US" dirty="0"/>
              <a:t>that a minimum of 4 active drugs are required according to WHO </a:t>
            </a:r>
            <a:r>
              <a:rPr lang="en-US" dirty="0" smtClean="0"/>
              <a:t>recommendations. </a:t>
            </a:r>
          </a:p>
          <a:p>
            <a:r>
              <a:rPr lang="en-US" dirty="0" smtClean="0"/>
              <a:t>In </a:t>
            </a:r>
            <a:r>
              <a:rPr lang="en-US" dirty="0"/>
              <a:t>this regard, </a:t>
            </a:r>
            <a:r>
              <a:rPr lang="en-US" dirty="0" err="1"/>
              <a:t>bedaquiline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/>
              <a:t>delamanid</a:t>
            </a:r>
            <a:r>
              <a:rPr lang="en-US" dirty="0"/>
              <a:t> </a:t>
            </a:r>
            <a:r>
              <a:rPr lang="en-US" dirty="0" smtClean="0"/>
              <a:t>might </a:t>
            </a:r>
            <a:r>
              <a:rPr lang="en-US" dirty="0"/>
              <a:t>be crucial for designing effective treatment regimens.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729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438" y="107095"/>
            <a:ext cx="8103562" cy="6624683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u="sng" dirty="0" err="1" smtClean="0"/>
              <a:t>Bedaquiline</a:t>
            </a:r>
            <a:r>
              <a:rPr lang="en-US" u="sng" dirty="0" smtClean="0"/>
              <a:t>:</a:t>
            </a:r>
          </a:p>
          <a:p>
            <a:r>
              <a:rPr lang="en-US" dirty="0" smtClean="0"/>
              <a:t>It is the first drug to be specifically introduced for MDRTB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It targets the mycobacterial ATP-synthase and inhibits its activity. </a:t>
            </a:r>
          </a:p>
          <a:p>
            <a:r>
              <a:rPr lang="en-US" dirty="0" smtClean="0"/>
              <a:t>100 </a:t>
            </a:r>
            <a:r>
              <a:rPr lang="en-US" dirty="0"/>
              <a:t>mg tablet for oral administration. </a:t>
            </a:r>
            <a:endParaRPr lang="en-US" dirty="0" smtClean="0"/>
          </a:p>
          <a:p>
            <a:r>
              <a:rPr lang="en-US" dirty="0" smtClean="0"/>
              <a:t>T1</a:t>
            </a:r>
            <a:r>
              <a:rPr lang="en-US" dirty="0" smtClean="0"/>
              <a:t>/2 of about 30 hours and a terminal half-life of 4-5 months.</a:t>
            </a:r>
          </a:p>
        </p:txBody>
      </p:sp>
    </p:spTree>
    <p:extLst>
      <p:ext uri="{BB962C8B-B14F-4D97-AF65-F5344CB8AC3E}">
        <p14:creationId xmlns:p14="http://schemas.microsoft.com/office/powerpoint/2010/main" val="4016283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138" y="152995"/>
            <a:ext cx="8231704" cy="6705005"/>
          </a:xfrm>
        </p:spPr>
        <p:txBody>
          <a:bodyPr>
            <a:normAutofit/>
          </a:bodyPr>
          <a:lstStyle/>
          <a:p>
            <a:r>
              <a:rPr lang="en-US" b="1" dirty="0"/>
              <a:t>Recommended Dose</a:t>
            </a:r>
            <a:endParaRPr lang="en-US" dirty="0"/>
          </a:p>
          <a:p>
            <a:r>
              <a:rPr lang="en-US" dirty="0"/>
              <a:t>The recommended dose of </a:t>
            </a:r>
            <a:r>
              <a:rPr lang="en-US" dirty="0" err="1"/>
              <a:t>bedaquiline</a:t>
            </a:r>
            <a:r>
              <a:rPr lang="en-US" dirty="0"/>
              <a:t> for the treatment of pulmonary MDR in adults is: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Weeks 1 – 2</a:t>
            </a:r>
            <a:r>
              <a:rPr lang="en-US" dirty="0" smtClean="0"/>
              <a:t>:  </a:t>
            </a:r>
            <a:r>
              <a:rPr lang="en-US" dirty="0"/>
              <a:t>400 mg </a:t>
            </a:r>
            <a:r>
              <a:rPr lang="en-US" dirty="0" smtClean="0"/>
              <a:t>once </a:t>
            </a:r>
            <a:r>
              <a:rPr lang="en-US" dirty="0"/>
              <a:t>daily</a:t>
            </a:r>
          </a:p>
          <a:p>
            <a:r>
              <a:rPr lang="en-US" dirty="0">
                <a:solidFill>
                  <a:srgbClr val="18579B"/>
                </a:solidFill>
              </a:rPr>
              <a:t>Weeks 3 – 24</a:t>
            </a:r>
            <a:r>
              <a:rPr lang="en-US" dirty="0"/>
              <a:t>: 200 mg </a:t>
            </a:r>
            <a:r>
              <a:rPr lang="en-US" dirty="0" smtClean="0"/>
              <a:t>3 times/week </a:t>
            </a:r>
            <a:r>
              <a:rPr lang="en-US" dirty="0" err="1" smtClean="0"/>
              <a:t>Bedaquiline</a:t>
            </a:r>
            <a:r>
              <a:rPr lang="en-US" dirty="0" smtClean="0"/>
              <a:t> </a:t>
            </a:r>
            <a:r>
              <a:rPr lang="en-US" dirty="0"/>
              <a:t>is to be used for a period of 24 weeks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discontinue </a:t>
            </a:r>
            <a:r>
              <a:rPr lang="en-US" dirty="0" err="1"/>
              <a:t>bedaquiline</a:t>
            </a:r>
            <a:r>
              <a:rPr lang="en-US" dirty="0"/>
              <a:t> 4–5 months prior to discontinuing other drugs in </a:t>
            </a:r>
            <a:r>
              <a:rPr lang="en-US" dirty="0" smtClean="0"/>
              <a:t>regimen avoid </a:t>
            </a:r>
            <a:r>
              <a:rPr lang="en-US" dirty="0"/>
              <a:t>an extended period of exposure to low levels of </a:t>
            </a:r>
            <a:r>
              <a:rPr lang="en-US" dirty="0" err="1"/>
              <a:t>bedaquiline</a:t>
            </a:r>
            <a:r>
              <a:rPr lang="en-US" dirty="0"/>
              <a:t> as a single drug and subsequent acquired resistance.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04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138" y="0"/>
            <a:ext cx="8118862" cy="685800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/>
              <a:t>Adverse effects :</a:t>
            </a:r>
          </a:p>
          <a:p>
            <a:r>
              <a:rPr lang="en-US" dirty="0"/>
              <a:t>Nausea / Vomiting</a:t>
            </a:r>
          </a:p>
          <a:p>
            <a:r>
              <a:rPr lang="en-US" dirty="0"/>
              <a:t>Dizziness</a:t>
            </a:r>
          </a:p>
          <a:p>
            <a:r>
              <a:rPr lang="en-US" dirty="0"/>
              <a:t>Headache</a:t>
            </a:r>
          </a:p>
          <a:p>
            <a:r>
              <a:rPr lang="en-US" dirty="0"/>
              <a:t>Hemoptysis</a:t>
            </a:r>
          </a:p>
          <a:p>
            <a:r>
              <a:rPr lang="en-US" dirty="0"/>
              <a:t>Increased blood amylase</a:t>
            </a:r>
          </a:p>
          <a:p>
            <a:r>
              <a:rPr lang="en-US" dirty="0"/>
              <a:t>Increased serum transaminases</a:t>
            </a:r>
          </a:p>
          <a:p>
            <a:r>
              <a:rPr lang="en-US" dirty="0"/>
              <a:t>Rash</a:t>
            </a:r>
          </a:p>
          <a:p>
            <a:r>
              <a:rPr lang="en-US" dirty="0"/>
              <a:t>Arthralgia </a:t>
            </a:r>
            <a:r>
              <a:rPr lang="en-US" dirty="0" smtClean="0"/>
              <a:t>/ </a:t>
            </a:r>
            <a:r>
              <a:rPr lang="en-US" dirty="0"/>
              <a:t>Myalgia </a:t>
            </a:r>
            <a:endParaRPr lang="en-US" dirty="0"/>
          </a:p>
          <a:p>
            <a:r>
              <a:rPr lang="en-US" dirty="0" smtClean="0"/>
              <a:t>Chest </a:t>
            </a:r>
            <a:r>
              <a:rPr lang="en-US" dirty="0"/>
              <a:t>pain</a:t>
            </a:r>
          </a:p>
          <a:p>
            <a:r>
              <a:rPr lang="en-US" dirty="0"/>
              <a:t>Anorexia, </a:t>
            </a:r>
            <a:r>
              <a:rPr lang="en-US" dirty="0" smtClean="0"/>
              <a:t>fatigue, </a:t>
            </a:r>
            <a:r>
              <a:rPr lang="en-US" dirty="0" smtClean="0"/>
              <a:t>jaundice</a:t>
            </a:r>
          </a:p>
          <a:p>
            <a:r>
              <a:rPr lang="en-US" dirty="0"/>
              <a:t>Important cardiovascular adverse effect is QT </a:t>
            </a:r>
            <a:r>
              <a:rPr lang="en-US" dirty="0" smtClean="0"/>
              <a:t>prolongation</a:t>
            </a:r>
            <a:endParaRPr lang="en-US" dirty="0"/>
          </a:p>
          <a:p>
            <a:pPr marL="82296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9136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1538</TotalTime>
  <Words>1598</Words>
  <Application>Microsoft Macintosh PowerPoint</Application>
  <PresentationFormat>On-screen Show (4:3)</PresentationFormat>
  <Paragraphs>108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Solstice</vt:lpstr>
      <vt:lpstr>Bedaquiline and Delamanid Combination Treatment of 5 Patients with Pulmonary Extensively Drug-Resistant Tuberculosis  </vt:lpstr>
      <vt:lpstr>PowerPoint Presentation</vt:lpstr>
      <vt:lpstr>PowerPoint Presentation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Study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  </vt:lpstr>
      <vt:lpstr>PowerPoint Presentation</vt:lpstr>
      <vt:lpstr>PowerPoint Presentation</vt:lpstr>
      <vt:lpstr>PowerPoint Presentation</vt:lpstr>
      <vt:lpstr>PowerPoint Presentation</vt:lpstr>
      <vt:lpstr>Thank you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Bedaquiline and Delamanid Combination Treatment of 5 Patients with Pulmonary Extensively Drug-Resistant Tuberculosis  </dc:title>
  <dc:creator>vaishali bhagwat</dc:creator>
  <cp:lastModifiedBy>vaishali bhagwat</cp:lastModifiedBy>
  <cp:revision>14</cp:revision>
  <dcterms:created xsi:type="dcterms:W3CDTF">2018-10-06T04:00:20Z</dcterms:created>
  <dcterms:modified xsi:type="dcterms:W3CDTF">2018-10-07T07:35:07Z</dcterms:modified>
</cp:coreProperties>
</file>