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6" autoAdjust="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22/02/18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diabetes.co.uk/conditions/diabetes-and-constipation.html" TargetMode="External"/><Relationship Id="rId3" Type="http://schemas.openxmlformats.org/officeDocument/2006/relationships/hyperlink" Target="https://www.diabetes.co.uk/Diabetes-and-cholesterol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SGLT2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12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CANVAS TRIAL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32866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9231" y="219518"/>
            <a:ext cx="8497295" cy="6271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Randomized</a:t>
            </a:r>
            <a:r>
              <a:rPr lang="en-US" dirty="0"/>
              <a:t>, Multicenter, Double-</a:t>
            </a:r>
            <a:r>
              <a:rPr lang="en-US" dirty="0" smtClean="0"/>
              <a:t>Blind</a:t>
            </a:r>
            <a:r>
              <a:rPr lang="en-US" dirty="0"/>
              <a:t> </a:t>
            </a:r>
            <a:r>
              <a:rPr lang="en-US" dirty="0" smtClean="0"/>
              <a:t>Study </a:t>
            </a:r>
            <a:r>
              <a:rPr lang="en-US" dirty="0"/>
              <a:t>of the Effects of </a:t>
            </a:r>
            <a:r>
              <a:rPr lang="en-US" dirty="0" err="1" smtClean="0"/>
              <a:t>Canagliflozin</a:t>
            </a:r>
            <a:r>
              <a:rPr lang="en-US" dirty="0" smtClean="0"/>
              <a:t> </a:t>
            </a:r>
            <a:r>
              <a:rPr lang="en-US" dirty="0"/>
              <a:t>on Cardiovascular Outcomes in </a:t>
            </a:r>
            <a:r>
              <a:rPr lang="en-US" dirty="0" smtClean="0"/>
              <a:t>Patients with </a:t>
            </a:r>
            <a:r>
              <a:rPr lang="en-US" dirty="0"/>
              <a:t>Type 2 Diabetes </a:t>
            </a:r>
            <a:r>
              <a:rPr lang="en-US" dirty="0" smtClean="0"/>
              <a:t>Mellitus</a:t>
            </a:r>
          </a:p>
          <a:p>
            <a:r>
              <a:rPr lang="en-US" dirty="0"/>
              <a:t>comprised of data from two sister trials </a:t>
            </a:r>
          </a:p>
          <a:p>
            <a:r>
              <a:rPr lang="en-US" dirty="0" smtClean="0"/>
              <a:t>The </a:t>
            </a:r>
            <a:r>
              <a:rPr lang="en-US" dirty="0"/>
              <a:t>p</a:t>
            </a:r>
            <a:r>
              <a:rPr lang="en-US" dirty="0" smtClean="0"/>
              <a:t>articipants </a:t>
            </a:r>
            <a:r>
              <a:rPr lang="en-US" dirty="0"/>
              <a:t>in CANVAS randomized in a 1:1:1 </a:t>
            </a:r>
            <a:r>
              <a:rPr lang="en-US" dirty="0" smtClean="0"/>
              <a:t>ratio were given: </a:t>
            </a:r>
            <a:endParaRPr lang="en-US" dirty="0"/>
          </a:p>
          <a:p>
            <a:r>
              <a:rPr lang="en-US" b="1" dirty="0" err="1"/>
              <a:t>Canagliflozin</a:t>
            </a:r>
            <a:r>
              <a:rPr lang="en-US" b="1" dirty="0"/>
              <a:t> 300 mg</a:t>
            </a:r>
            <a:endParaRPr lang="en-US" dirty="0"/>
          </a:p>
          <a:p>
            <a:r>
              <a:rPr lang="en-US" b="1" dirty="0" err="1"/>
              <a:t>Canagliflozin</a:t>
            </a:r>
            <a:r>
              <a:rPr lang="en-US" b="1" dirty="0"/>
              <a:t> 100 mg</a:t>
            </a:r>
            <a:endParaRPr lang="en-US" dirty="0"/>
          </a:p>
          <a:p>
            <a:r>
              <a:rPr lang="en-US" b="1" dirty="0"/>
              <a:t>Placebo</a:t>
            </a:r>
            <a:endParaRPr lang="en-US" dirty="0"/>
          </a:p>
          <a:p>
            <a:r>
              <a:rPr lang="en-US" dirty="0"/>
              <a:t>Participants in CANVAS-R randomized in 1:1 </a:t>
            </a:r>
            <a:r>
              <a:rPr lang="en-US" dirty="0" smtClean="0"/>
              <a:t>ratio were given:</a:t>
            </a:r>
            <a:endParaRPr lang="en-US" dirty="0"/>
          </a:p>
          <a:p>
            <a:r>
              <a:rPr lang="en-US" b="1" dirty="0" err="1"/>
              <a:t>Canagliflozin</a:t>
            </a:r>
            <a:r>
              <a:rPr lang="en-US" b="1" dirty="0"/>
              <a:t> at initial dose of 100 mg daily with optional increase to 300 mg at week 13</a:t>
            </a:r>
            <a:endParaRPr lang="en-US" dirty="0"/>
          </a:p>
          <a:p>
            <a:r>
              <a:rPr lang="en-US" b="1" dirty="0"/>
              <a:t>Placebo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3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330" y="329278"/>
            <a:ext cx="8418908" cy="6162204"/>
          </a:xfrm>
        </p:spPr>
        <p:txBody>
          <a:bodyPr/>
          <a:lstStyle/>
          <a:p>
            <a:r>
              <a:rPr lang="en-US" dirty="0" smtClean="0"/>
              <a:t>Time </a:t>
            </a:r>
            <a:r>
              <a:rPr lang="en-US" dirty="0"/>
              <a:t>to </a:t>
            </a:r>
            <a:r>
              <a:rPr lang="en-US" dirty="0" smtClean="0"/>
              <a:t>first occurrence </a:t>
            </a:r>
            <a:r>
              <a:rPr lang="en-US" dirty="0"/>
              <a:t>of </a:t>
            </a:r>
            <a:r>
              <a:rPr lang="en-US" dirty="0" smtClean="0"/>
              <a:t>major </a:t>
            </a:r>
            <a:r>
              <a:rPr lang="en-US" dirty="0"/>
              <a:t>a</a:t>
            </a:r>
            <a:r>
              <a:rPr lang="en-US" dirty="0" smtClean="0"/>
              <a:t>dverse </a:t>
            </a:r>
            <a:r>
              <a:rPr lang="en-US" dirty="0"/>
              <a:t>c</a:t>
            </a:r>
            <a:r>
              <a:rPr lang="en-US" dirty="0" smtClean="0"/>
              <a:t>ardiovascular </a:t>
            </a:r>
            <a:r>
              <a:rPr lang="en-US" dirty="0"/>
              <a:t>Events, </a:t>
            </a:r>
            <a:r>
              <a:rPr lang="en-US" dirty="0" smtClean="0"/>
              <a:t>including </a:t>
            </a:r>
            <a:r>
              <a:rPr lang="en-US" dirty="0"/>
              <a:t>CV Death, </a:t>
            </a:r>
            <a:r>
              <a:rPr lang="en-US" dirty="0" smtClean="0"/>
              <a:t>nonfatal </a:t>
            </a:r>
            <a:r>
              <a:rPr lang="en-US" dirty="0"/>
              <a:t>Myocardial Infarction (MI), and Nonfatal </a:t>
            </a:r>
            <a:r>
              <a:rPr lang="en-US" dirty="0" smtClean="0"/>
              <a:t>Stroke</a:t>
            </a:r>
          </a:p>
          <a:p>
            <a:r>
              <a:rPr lang="en-US" dirty="0" smtClean="0"/>
              <a:t> </a:t>
            </a:r>
            <a:r>
              <a:rPr lang="en-US" dirty="0"/>
              <a:t> Time Frame: Baseline, time to event up to end of study (approximately 8 years) </a:t>
            </a:r>
            <a:endParaRPr lang="en-US" dirty="0" smtClean="0"/>
          </a:p>
          <a:p>
            <a:r>
              <a:rPr lang="en-US" dirty="0"/>
              <a:t>statistically significant </a:t>
            </a:r>
            <a:r>
              <a:rPr lang="en-US" dirty="0" smtClean="0"/>
              <a:t>reduction in cardiovascular </a:t>
            </a:r>
            <a:r>
              <a:rPr lang="en-US" dirty="0"/>
              <a:t>death, heart attacks, strokes, and total </a:t>
            </a:r>
            <a:r>
              <a:rPr lang="en-US" dirty="0" smtClean="0"/>
              <a:t>mortality were noted as also   in </a:t>
            </a:r>
            <a:r>
              <a:rPr lang="en-US" dirty="0"/>
              <a:t>kidney endpoints, specifically albuminuria.</a:t>
            </a:r>
          </a:p>
          <a:p>
            <a:pPr marL="0" indent="0">
              <a:buNone/>
            </a:pPr>
            <a:r>
              <a:rPr lang="en-US" dirty="0" smtClean="0"/>
              <a:t>statistically </a:t>
            </a:r>
            <a:r>
              <a:rPr lang="en-US" dirty="0"/>
              <a:t>significant, approximate doubling in the risk of amputations seen with </a:t>
            </a:r>
            <a:r>
              <a:rPr lang="en-US" dirty="0" err="1"/>
              <a:t>canagliflozin</a:t>
            </a:r>
            <a:r>
              <a:rPr lang="en-US" dirty="0"/>
              <a:t> in the CANVAS trial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955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10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SGLT 2 RECEPTORS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586" y="1787510"/>
            <a:ext cx="8356198" cy="4500133"/>
          </a:xfrm>
        </p:spPr>
        <p:txBody>
          <a:bodyPr>
            <a:normAutofit fontScale="92500"/>
          </a:bodyPr>
          <a:lstStyle/>
          <a:p>
            <a:r>
              <a:rPr lang="en-US" dirty="0"/>
              <a:t>Sodium-glucose co-</a:t>
            </a:r>
            <a:r>
              <a:rPr lang="en-US" dirty="0" smtClean="0"/>
              <a:t>transporters are </a:t>
            </a:r>
            <a:r>
              <a:rPr lang="en-US" dirty="0" err="1" smtClean="0"/>
              <a:t>symporters</a:t>
            </a:r>
            <a:r>
              <a:rPr lang="en-US" dirty="0" smtClean="0"/>
              <a:t> and are of 2 types – SGLT 1 and SGLT 2.</a:t>
            </a:r>
          </a:p>
          <a:p>
            <a:r>
              <a:rPr lang="en-US" dirty="0" smtClean="0"/>
              <a:t>The SGLT proteins use the energy created by the downhill sodium ion gradient by the </a:t>
            </a:r>
            <a:r>
              <a:rPr lang="en-US" dirty="0"/>
              <a:t>Na</a:t>
            </a:r>
            <a:r>
              <a:rPr lang="en-US" baseline="30000" dirty="0"/>
              <a:t>+-</a:t>
            </a:r>
            <a:r>
              <a:rPr lang="en-US" dirty="0"/>
              <a:t> K</a:t>
            </a:r>
            <a:r>
              <a:rPr lang="en-US" baseline="30000" dirty="0"/>
              <a:t>+</a:t>
            </a:r>
            <a:r>
              <a:rPr lang="en-US" dirty="0"/>
              <a:t> pump </a:t>
            </a:r>
            <a:r>
              <a:rPr lang="en-US" dirty="0" smtClean="0"/>
              <a:t>to transport glucose across the apical membrane against an uphill glucose gradient.</a:t>
            </a:r>
          </a:p>
          <a:p>
            <a:r>
              <a:rPr lang="en-US" dirty="0" smtClean="0"/>
              <a:t>This is an example of secondary active transport.</a:t>
            </a:r>
          </a:p>
          <a:p>
            <a:r>
              <a:rPr lang="en-US" dirty="0" smtClean="0"/>
              <a:t>Members of the GLUT family then transport the glucose across the </a:t>
            </a:r>
            <a:r>
              <a:rPr lang="en-US" dirty="0" err="1" smtClean="0"/>
              <a:t>basolateral</a:t>
            </a:r>
            <a:r>
              <a:rPr lang="en-US" dirty="0" smtClean="0"/>
              <a:t> membrane and into the </a:t>
            </a:r>
            <a:r>
              <a:rPr lang="en-US" dirty="0" err="1" smtClean="0"/>
              <a:t>peritubular</a:t>
            </a:r>
            <a:r>
              <a:rPr lang="en-US" dirty="0" smtClean="0"/>
              <a:t> capillaries.</a:t>
            </a:r>
          </a:p>
          <a:p>
            <a:r>
              <a:rPr lang="en-US" dirty="0"/>
              <a:t>SGLT2 is the major </a:t>
            </a:r>
            <a:r>
              <a:rPr lang="en-US" dirty="0" err="1"/>
              <a:t>cotransporter</a:t>
            </a:r>
            <a:r>
              <a:rPr lang="en-US" dirty="0"/>
              <a:t> </a:t>
            </a:r>
            <a:r>
              <a:rPr lang="en-US" dirty="0" smtClean="0"/>
              <a:t>involved </a:t>
            </a:r>
            <a:r>
              <a:rPr lang="en-US" dirty="0"/>
              <a:t>in glucose reabsorption in the </a:t>
            </a:r>
            <a:r>
              <a:rPr lang="en-US" dirty="0" smtClean="0"/>
              <a:t>kidney.</a:t>
            </a:r>
          </a:p>
          <a:p>
            <a:endParaRPr lang="en-US" dirty="0" smtClean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13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87" y="250878"/>
            <a:ext cx="8481618" cy="627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71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SGLT 2 INHIBITORS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619" y="1787510"/>
            <a:ext cx="8246453" cy="4547173"/>
          </a:xfrm>
        </p:spPr>
        <p:txBody>
          <a:bodyPr/>
          <a:lstStyle/>
          <a:p>
            <a:r>
              <a:rPr lang="en-US" dirty="0" smtClean="0"/>
              <a:t>SGLT 2 inhibitors are called </a:t>
            </a:r>
            <a:r>
              <a:rPr lang="en-US" dirty="0" err="1" smtClean="0"/>
              <a:t>gliflozins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Examples are </a:t>
            </a:r>
            <a:r>
              <a:rPr lang="en-US" dirty="0" err="1"/>
              <a:t>C</a:t>
            </a:r>
            <a:r>
              <a:rPr lang="en-US" dirty="0" err="1" smtClean="0"/>
              <a:t>anagliflozin</a:t>
            </a:r>
            <a:r>
              <a:rPr lang="en-US" dirty="0"/>
              <a:t>, </a:t>
            </a:r>
            <a:r>
              <a:rPr lang="en-US" dirty="0" err="1"/>
              <a:t>D</a:t>
            </a:r>
            <a:r>
              <a:rPr lang="en-US" dirty="0" err="1" smtClean="0"/>
              <a:t>apagliflozin</a:t>
            </a:r>
            <a:r>
              <a:rPr lang="en-US" dirty="0"/>
              <a:t>, and </a:t>
            </a:r>
            <a:r>
              <a:rPr lang="en-US" dirty="0" err="1"/>
              <a:t>E</a:t>
            </a:r>
            <a:r>
              <a:rPr lang="en-US" dirty="0" err="1" smtClean="0"/>
              <a:t>mpagliflozin</a:t>
            </a:r>
            <a:r>
              <a:rPr lang="en-US" dirty="0" smtClean="0"/>
              <a:t>.</a:t>
            </a:r>
          </a:p>
          <a:p>
            <a:r>
              <a:rPr lang="en-US" dirty="0"/>
              <a:t>By inhibiting SGLT-2, medications of the </a:t>
            </a:r>
            <a:r>
              <a:rPr lang="en-US" dirty="0" err="1"/>
              <a:t>gliflozin</a:t>
            </a:r>
            <a:r>
              <a:rPr lang="en-US" dirty="0"/>
              <a:t> class prevent the kidneys' reuptake of glucose from the glomerular filtrate and subsequently lower the glucose level in the blood and promote the excretion of glucose in the urine (</a:t>
            </a:r>
            <a:r>
              <a:rPr lang="en-US" dirty="0" err="1"/>
              <a:t>glucosuria</a:t>
            </a:r>
            <a:r>
              <a:rPr lang="en-US" dirty="0" smtClean="0"/>
              <a:t>)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3213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CANAGLIFLOZIN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049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1942" y="297918"/>
            <a:ext cx="8497296" cy="6224924"/>
          </a:xfrm>
        </p:spPr>
        <p:txBody>
          <a:bodyPr/>
          <a:lstStyle/>
          <a:p>
            <a:r>
              <a:rPr lang="en-US" dirty="0" smtClean="0"/>
              <a:t>It is a SGLT 2 inhibitor used for glycemic control in type 2 diabetes mellitus.</a:t>
            </a:r>
          </a:p>
          <a:p>
            <a:r>
              <a:rPr lang="en-US" b="1" u="sng" dirty="0" smtClean="0"/>
              <a:t>CONTRAINDICATIONS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type 1 diabetes mellitus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End stage renal disease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patients on dialysis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Diabetic ketoacidosis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Pregnancy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Volume depletion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50504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BENEFITS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231" y="1709110"/>
            <a:ext cx="8403229" cy="4703973"/>
          </a:xfrm>
        </p:spPr>
        <p:txBody>
          <a:bodyPr/>
          <a:lstStyle/>
          <a:p>
            <a:r>
              <a:rPr lang="en-US" dirty="0" smtClean="0"/>
              <a:t>Glycemic control</a:t>
            </a:r>
          </a:p>
          <a:p>
            <a:r>
              <a:rPr lang="en-US" dirty="0" smtClean="0"/>
              <a:t>Body weight reduction</a:t>
            </a:r>
          </a:p>
          <a:p>
            <a:r>
              <a:rPr lang="en-US" dirty="0" smtClean="0"/>
              <a:t>Decreases blood pressure due to osmotic diuresis</a:t>
            </a:r>
          </a:p>
          <a:p>
            <a:r>
              <a:rPr lang="en-US" dirty="0" smtClean="0"/>
              <a:t>Reduction in cardiovascular risk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50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198" y="297918"/>
            <a:ext cx="8434586" cy="5989725"/>
          </a:xfrm>
        </p:spPr>
        <p:txBody>
          <a:bodyPr/>
          <a:lstStyle/>
          <a:p>
            <a:r>
              <a:rPr lang="en-US" dirty="0" smtClean="0"/>
              <a:t>Caution is advised when to be used in patients of CHF, elderly, alcohol abuse, risk of ketoacidosis, prior amputation history, PVD, neuropathy.</a:t>
            </a:r>
          </a:p>
          <a:p>
            <a:endParaRPr lang="en-US" dirty="0"/>
          </a:p>
          <a:p>
            <a:r>
              <a:rPr lang="en-US" b="1" u="sng" dirty="0" smtClean="0"/>
              <a:t>DOSE</a:t>
            </a:r>
          </a:p>
          <a:p>
            <a:r>
              <a:rPr lang="en-US" dirty="0" smtClean="0"/>
              <a:t>Recommended to start at a dose of 100mg OD</a:t>
            </a:r>
          </a:p>
          <a:p>
            <a:r>
              <a:rPr lang="en-US" dirty="0" smtClean="0"/>
              <a:t>If patient requires additional dosing to maintain glycemic control and if the </a:t>
            </a:r>
            <a:r>
              <a:rPr lang="en-US" dirty="0" err="1" smtClean="0"/>
              <a:t>egfr</a:t>
            </a:r>
            <a:r>
              <a:rPr lang="en-US" dirty="0" smtClean="0"/>
              <a:t> is &gt;60/ml/min/1.73m</a:t>
            </a:r>
            <a:r>
              <a:rPr lang="en-US" baseline="30000" dirty="0" smtClean="0"/>
              <a:t>2 </a:t>
            </a:r>
            <a:r>
              <a:rPr lang="en-US" dirty="0" err="1" smtClean="0"/>
              <a:t>thn</a:t>
            </a:r>
            <a:r>
              <a:rPr lang="en-US" dirty="0" smtClean="0"/>
              <a:t> dose can be increased to 300 mg once a day.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95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586" y="266558"/>
            <a:ext cx="8199421" cy="6068125"/>
          </a:xfrm>
        </p:spPr>
        <p:txBody>
          <a:bodyPr>
            <a:normAutofit/>
          </a:bodyPr>
          <a:lstStyle/>
          <a:p>
            <a:r>
              <a:rPr lang="en-US" b="1" u="sng" dirty="0" smtClean="0"/>
              <a:t>SIDE-EFFECTS</a:t>
            </a:r>
            <a:r>
              <a:rPr lang="en-US" b="1" u="sng" dirty="0"/>
              <a:t> </a:t>
            </a:r>
            <a:r>
              <a:rPr lang="en-US" b="1" u="sng" dirty="0" smtClean="0"/>
              <a:t>:</a:t>
            </a:r>
          </a:p>
          <a:p>
            <a:r>
              <a:rPr lang="en-US" dirty="0" smtClean="0"/>
              <a:t>Hypoglycemia</a:t>
            </a:r>
          </a:p>
          <a:p>
            <a:r>
              <a:rPr lang="en-US" dirty="0" smtClean="0"/>
              <a:t>Hypotension </a:t>
            </a:r>
          </a:p>
          <a:p>
            <a:r>
              <a:rPr lang="en-US" dirty="0" smtClean="0">
                <a:solidFill>
                  <a:srgbClr val="2F2B20"/>
                </a:solidFill>
              </a:rPr>
              <a:t>Genital thrush (</a:t>
            </a:r>
            <a:r>
              <a:rPr lang="en-US" dirty="0" err="1" smtClean="0">
                <a:solidFill>
                  <a:srgbClr val="2F2B20"/>
                </a:solidFill>
              </a:rPr>
              <a:t>vulvovaginal</a:t>
            </a:r>
            <a:r>
              <a:rPr lang="en-US" dirty="0" smtClean="0">
                <a:solidFill>
                  <a:srgbClr val="2F2B20"/>
                </a:solidFill>
              </a:rPr>
              <a:t> candidiasis)</a:t>
            </a:r>
          </a:p>
          <a:p>
            <a:r>
              <a:rPr lang="en-US" dirty="0" smtClean="0">
                <a:solidFill>
                  <a:srgbClr val="2F2B20"/>
                </a:solidFill>
              </a:rPr>
              <a:t>Increased incidence of UTI</a:t>
            </a:r>
          </a:p>
          <a:p>
            <a:r>
              <a:rPr lang="en-US" dirty="0" smtClean="0">
                <a:solidFill>
                  <a:srgbClr val="2F2B20"/>
                </a:solidFill>
              </a:rPr>
              <a:t>Polyuria </a:t>
            </a:r>
          </a:p>
          <a:p>
            <a:r>
              <a:rPr lang="en-US" dirty="0" smtClean="0">
                <a:solidFill>
                  <a:srgbClr val="2F2B20"/>
                </a:solidFill>
              </a:rPr>
              <a:t>Constipation</a:t>
            </a:r>
            <a:endParaRPr lang="en-US" u="sng" dirty="0">
              <a:solidFill>
                <a:srgbClr val="2F2B20"/>
              </a:solidFill>
              <a:hlinkClick r:id="rId2"/>
            </a:endParaRPr>
          </a:p>
          <a:p>
            <a:r>
              <a:rPr lang="en-US" dirty="0" smtClean="0">
                <a:solidFill>
                  <a:srgbClr val="2F2B20"/>
                </a:solidFill>
              </a:rPr>
              <a:t>Nausea </a:t>
            </a:r>
          </a:p>
          <a:p>
            <a:r>
              <a:rPr lang="en-US" dirty="0" smtClean="0">
                <a:solidFill>
                  <a:srgbClr val="2F2B20"/>
                </a:solidFill>
              </a:rPr>
              <a:t> Increases LDL </a:t>
            </a:r>
            <a:r>
              <a:rPr lang="en-US" dirty="0" err="1" smtClean="0">
                <a:solidFill>
                  <a:srgbClr val="2F2B20"/>
                </a:solidFill>
              </a:rPr>
              <a:t>colesterol</a:t>
            </a:r>
            <a:endParaRPr lang="en-US" dirty="0">
              <a:solidFill>
                <a:srgbClr val="2F2B20"/>
              </a:solidFill>
              <a:hlinkClick r:id="rId3"/>
            </a:endParaRPr>
          </a:p>
          <a:p>
            <a:r>
              <a:rPr lang="en-US" dirty="0">
                <a:solidFill>
                  <a:srgbClr val="2F2B20"/>
                </a:solidFill>
              </a:rPr>
              <a:t>Decrease in kidney function (a lowering of </a:t>
            </a:r>
            <a:r>
              <a:rPr lang="en-US" dirty="0" err="1">
                <a:solidFill>
                  <a:srgbClr val="2F2B20"/>
                </a:solidFill>
              </a:rPr>
              <a:t>eGFR</a:t>
            </a:r>
            <a:r>
              <a:rPr lang="en-US" dirty="0">
                <a:solidFill>
                  <a:srgbClr val="2F2B20"/>
                </a:solidFill>
              </a:rPr>
              <a:t>)</a:t>
            </a:r>
            <a:endParaRPr lang="en-US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624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952</TotalTime>
  <Words>378</Words>
  <Application>Microsoft Macintosh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Capital</vt:lpstr>
      <vt:lpstr>SGLT2 </vt:lpstr>
      <vt:lpstr>SGLT 2 RECEPTORS</vt:lpstr>
      <vt:lpstr>PowerPoint Presentation</vt:lpstr>
      <vt:lpstr>SGLT 2 INHIBITORS</vt:lpstr>
      <vt:lpstr>CANAGLIFLOZIN</vt:lpstr>
      <vt:lpstr>PowerPoint Presentation</vt:lpstr>
      <vt:lpstr>BENEFITS</vt:lpstr>
      <vt:lpstr>PowerPoint Presentation</vt:lpstr>
      <vt:lpstr>PowerPoint Presentation</vt:lpstr>
      <vt:lpstr>CANVAS TRIAL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SGLT2 </dc:title>
  <dc:creator>vaishali bhagwat</dc:creator>
  <cp:lastModifiedBy>vaishali bhagwat</cp:lastModifiedBy>
  <cp:revision>10</cp:revision>
  <dcterms:created xsi:type="dcterms:W3CDTF">2018-02-22T17:47:49Z</dcterms:created>
  <dcterms:modified xsi:type="dcterms:W3CDTF">2018-02-23T09:39:57Z</dcterms:modified>
</cp:coreProperties>
</file>