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31/01/18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7C3F878-F5E8-489B-AC8A-64F2A7E22C28}" type="datetimeFigureOut">
              <a:rPr lang="en-US" smtClean="0"/>
              <a:pPr/>
              <a:t>31/01/18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551"/>
            <a:ext cx="8077200" cy="1673352"/>
          </a:xfrm>
        </p:spPr>
        <p:txBody>
          <a:bodyPr>
            <a:normAutofit/>
          </a:bodyPr>
          <a:lstStyle/>
          <a:p>
            <a:r>
              <a:rPr lang="en-US" sz="5400" u="sng" dirty="0" smtClean="0"/>
              <a:t>ANTICOAGULANTS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144332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on warfarin can be switched to </a:t>
            </a:r>
            <a:r>
              <a:rPr lang="en-US" dirty="0" err="1" smtClean="0"/>
              <a:t>dabigatran</a:t>
            </a:r>
            <a:r>
              <a:rPr lang="en-US" dirty="0" smtClean="0"/>
              <a:t> once INR falls to &lt;2.</a:t>
            </a:r>
          </a:p>
          <a:p>
            <a:r>
              <a:rPr lang="en-US" dirty="0" smtClean="0"/>
              <a:t>To switch from a parenteral anticoagulant, </a:t>
            </a:r>
            <a:r>
              <a:rPr lang="en-US" dirty="0" err="1" smtClean="0"/>
              <a:t>dabigatran</a:t>
            </a:r>
            <a:r>
              <a:rPr lang="en-US" dirty="0" smtClean="0"/>
              <a:t> is to be administered 2 hours before the dose of the parenteral drug is due.</a:t>
            </a:r>
          </a:p>
          <a:p>
            <a:r>
              <a:rPr lang="en-US" dirty="0" smtClean="0"/>
              <a:t>If patient is to be switched from </a:t>
            </a:r>
            <a:r>
              <a:rPr lang="en-US" dirty="0" err="1" smtClean="0"/>
              <a:t>dabigatran</a:t>
            </a:r>
            <a:r>
              <a:rPr lang="en-US" dirty="0" smtClean="0"/>
              <a:t> to parenteral anticoagulant, wait for 24 hours after the last dose and then start the parenteral drug.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8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Idarucizumab</a:t>
            </a:r>
            <a:r>
              <a:rPr lang="en-US" dirty="0" smtClean="0"/>
              <a:t> has recently been approved as a reversal agent for </a:t>
            </a:r>
            <a:r>
              <a:rPr lang="en-US" dirty="0" err="1" smtClean="0"/>
              <a:t>dabigatran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7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338" b="-29338"/>
          <a:stretch/>
        </p:blipFill>
        <p:spPr>
          <a:xfrm>
            <a:off x="111254" y="492125"/>
            <a:ext cx="9032746" cy="6744866"/>
          </a:xfrm>
        </p:spPr>
      </p:pic>
    </p:spTree>
    <p:extLst>
      <p:ext uri="{BB962C8B-B14F-4D97-AF65-F5344CB8AC3E}">
        <p14:creationId xmlns:p14="http://schemas.microsoft.com/office/powerpoint/2010/main" val="34031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DABIGATRAN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235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Dabigatran</a:t>
            </a:r>
            <a:r>
              <a:rPr lang="en-US" dirty="0" smtClean="0"/>
              <a:t> </a:t>
            </a:r>
            <a:r>
              <a:rPr lang="en-US" dirty="0" err="1" smtClean="0"/>
              <a:t>etexilate</a:t>
            </a:r>
            <a:r>
              <a:rPr lang="en-US" dirty="0" smtClean="0"/>
              <a:t> is a </a:t>
            </a:r>
            <a:r>
              <a:rPr lang="en-US" dirty="0" err="1" smtClean="0"/>
              <a:t>prodrug</a:t>
            </a:r>
            <a:r>
              <a:rPr lang="en-US" dirty="0" smtClean="0"/>
              <a:t> which after oral administration is rapidly </a:t>
            </a:r>
            <a:r>
              <a:rPr lang="en-US" dirty="0" err="1" smtClean="0"/>
              <a:t>hydrolysed</a:t>
            </a:r>
            <a:r>
              <a:rPr lang="en-US" dirty="0" smtClean="0"/>
              <a:t> to </a:t>
            </a:r>
            <a:r>
              <a:rPr lang="en-US" dirty="0" err="1" smtClean="0"/>
              <a:t>dabigatran</a:t>
            </a:r>
            <a:r>
              <a:rPr lang="en-US" dirty="0" smtClean="0"/>
              <a:t>, an oral direct thrombin inhibitor.</a:t>
            </a:r>
          </a:p>
          <a:p>
            <a:r>
              <a:rPr lang="en-US" dirty="0" smtClean="0"/>
              <a:t>It reversibly blocks the catalytic site of thrombin and thus produces a rapid anticoagulant effect.</a:t>
            </a:r>
          </a:p>
          <a:p>
            <a:r>
              <a:rPr lang="en-US" dirty="0" smtClean="0"/>
              <a:t>It acts within 2 hours of administration.</a:t>
            </a:r>
          </a:p>
          <a:p>
            <a:r>
              <a:rPr lang="en-US" dirty="0" smtClean="0"/>
              <a:t>Oral bioavailability is low (about 6%)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t1/2 is 12-14 hours and duration of action is 24 hours.</a:t>
            </a:r>
          </a:p>
          <a:p>
            <a:r>
              <a:rPr lang="en-US" dirty="0" smtClean="0"/>
              <a:t>Excretion is primarily in urine.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41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is dyspepsia and gastritis-like symptoms.</a:t>
            </a:r>
          </a:p>
          <a:p>
            <a:r>
              <a:rPr lang="en-US" dirty="0" smtClean="0"/>
              <a:t>Others are bleeding </a:t>
            </a:r>
            <a:r>
              <a:rPr lang="en-US" dirty="0"/>
              <a:t>and less commonly </a:t>
            </a:r>
            <a:r>
              <a:rPr lang="en-US" dirty="0" err="1"/>
              <a:t>hepatobiliary</a:t>
            </a:r>
            <a:r>
              <a:rPr lang="en-US" dirty="0"/>
              <a:t> disorders.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3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DVT (new and recurrent)</a:t>
            </a:r>
          </a:p>
          <a:p>
            <a:r>
              <a:rPr lang="en-US" dirty="0" smtClean="0"/>
              <a:t>Pulmonary embolism (new and recurrent)</a:t>
            </a:r>
          </a:p>
          <a:p>
            <a:r>
              <a:rPr lang="en-US" dirty="0" smtClean="0"/>
              <a:t>Strokes</a:t>
            </a:r>
          </a:p>
          <a:p>
            <a:r>
              <a:rPr lang="en-US" smtClean="0"/>
              <a:t>Systemic embolism.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8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Severe renal impairment</a:t>
            </a:r>
          </a:p>
          <a:p>
            <a:r>
              <a:rPr lang="en-US" dirty="0" smtClean="0"/>
              <a:t>Bleeding </a:t>
            </a:r>
            <a:r>
              <a:rPr lang="en-US" dirty="0" err="1" smtClean="0"/>
              <a:t>diasthesis</a:t>
            </a:r>
            <a:r>
              <a:rPr lang="en-US" dirty="0" smtClean="0"/>
              <a:t> or </a:t>
            </a:r>
            <a:r>
              <a:rPr lang="en-US" dirty="0" err="1" smtClean="0"/>
              <a:t>haemorrhagic</a:t>
            </a:r>
            <a:r>
              <a:rPr lang="en-US" dirty="0" smtClean="0"/>
              <a:t> manifestations.</a:t>
            </a:r>
          </a:p>
          <a:p>
            <a:r>
              <a:rPr lang="en-US" dirty="0" smtClean="0"/>
              <a:t>Lesions at a risk for bleeding (extensive infarction within the last 6 months) or active peptic ulcer disease.</a:t>
            </a:r>
          </a:p>
          <a:p>
            <a:r>
              <a:rPr lang="en-US" dirty="0" smtClean="0"/>
              <a:t>Contraindicated in patients with mechanical prosthetic heart valves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recommended in pregnancy as not enough data available.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main advantage of this drug is that it does not require monitoring.</a:t>
            </a:r>
          </a:p>
          <a:p>
            <a:r>
              <a:rPr lang="en-US" dirty="0" smtClean="0"/>
              <a:t>150 mg twice a day is the recommended dose for treatment and prevention of recurrence of DVT and pulmonary thromboembolism.</a:t>
            </a:r>
          </a:p>
          <a:p>
            <a:r>
              <a:rPr lang="en-US" dirty="0" smtClean="0"/>
              <a:t>110 mg twice a day is recommended for prophylaxis following hip replacement surgeries.</a:t>
            </a:r>
          </a:p>
          <a:p>
            <a:r>
              <a:rPr lang="en-US" dirty="0" smtClean="0"/>
              <a:t>Lower doses can be used in patients with </a:t>
            </a:r>
            <a:r>
              <a:rPr lang="en-US" dirty="0" err="1" smtClean="0"/>
              <a:t>CrCL</a:t>
            </a:r>
            <a:r>
              <a:rPr lang="en-US" dirty="0" smtClean="0"/>
              <a:t> of 15- 30 ml/min</a:t>
            </a:r>
          </a:p>
          <a:p>
            <a:r>
              <a:rPr lang="en-US" dirty="0" smtClean="0"/>
              <a:t>Those with </a:t>
            </a:r>
            <a:r>
              <a:rPr lang="en-US" dirty="0" err="1" smtClean="0"/>
              <a:t>CrCL</a:t>
            </a:r>
            <a:r>
              <a:rPr lang="en-US" dirty="0" smtClean="0"/>
              <a:t> &lt; 15 </a:t>
            </a:r>
            <a:r>
              <a:rPr lang="en-US" dirty="0" err="1" smtClean="0"/>
              <a:t>dabigatran</a:t>
            </a:r>
            <a:r>
              <a:rPr lang="en-US" dirty="0" smtClean="0"/>
              <a:t> is not recommended.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4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722</TotalTime>
  <Words>325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ANTICOAGULANTS</vt:lpstr>
      <vt:lpstr>CLASSIFICATION</vt:lpstr>
      <vt:lpstr>DABIGATRAN </vt:lpstr>
      <vt:lpstr>PowerPoint Presentation</vt:lpstr>
      <vt:lpstr>PowerPoint Presentation</vt:lpstr>
      <vt:lpstr>Adverse effects</vt:lpstr>
      <vt:lpstr>Indications</vt:lpstr>
      <vt:lpstr>contraindications</vt:lpstr>
      <vt:lpstr>Dose</vt:lpstr>
      <vt:lpstr>PowerPoint Presentation</vt:lpstr>
      <vt:lpstr>Reversal agent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ANTICOAGULANTS</dc:title>
  <dc:creator>vaishali bhagwat</dc:creator>
  <cp:lastModifiedBy>vaishali bhagwat</cp:lastModifiedBy>
  <cp:revision>6</cp:revision>
  <dcterms:created xsi:type="dcterms:W3CDTF">2018-01-29T17:17:01Z</dcterms:created>
  <dcterms:modified xsi:type="dcterms:W3CDTF">2018-01-31T18:13:06Z</dcterms:modified>
</cp:coreProperties>
</file>