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media/image2.jpeg" ContentType="image/jpeg"/>
  <Override PartName="/ppt/media/image3.jpeg" ContentType="image/jpeg"/>
  <Override PartName="/ppt/notesSlides/notesSlide2.xml" ContentType="application/vnd.openxmlformats-officedocument.presentationml.notesSlide+xml"/>
  <Override PartName="/ppt/media/image4.jpeg" ContentType="image/jpeg"/>
  <Override PartName="/ppt/media/image5.jpeg" ContentType="image/jpeg"/>
  <Override PartName="/ppt/media/image6.jpeg" ContentType="image/jpeg"/>
  <Override PartName="/ppt/notesSlides/notesSlide3.xml" ContentType="application/vnd.openxmlformats-officedocument.presentationml.notesSlide+xml"/>
  <Override PartName="/ppt/media/image7.jpeg" ContentType="image/jpeg"/>
  <Override PartName="/ppt/media/image8.jpeg" ContentType="image/jpeg"/>
  <Override PartName="/ppt/media/image9.jpeg" ContentType="image/jpeg"/>
  <Override PartName="/ppt/media/image10.jpeg" ContentType="image/jpeg"/>
  <Override PartName="/ppt/notesSlides/notesSlide4.xml" ContentType="application/vnd.openxmlformats-officedocument.presentationml.notesSlide+xml"/>
  <Override PartName="/ppt/media/image11.jpeg" ContentType="image/jpeg"/>
  <Override PartName="/ppt/media/image12.jpeg" ContentType="image/jpeg"/>
  <Override PartName="/ppt/media/image13.jpeg" ContentType="image/jpeg"/>
  <Override PartName="/ppt/notesSlides/notesSlide5.xml" ContentType="application/vnd.openxmlformats-officedocument.presentationml.notesSlide+xml"/>
  <Override PartName="/ppt/media/image14.jpeg" ContentType="image/jpeg"/>
  <Override PartName="/ppt/media/image15.jpeg" ContentType="image/jpeg"/>
  <Override PartName="/ppt/notesSlides/notesSlide6.xml" ContentType="application/vnd.openxmlformats-officedocument.presentationml.notesSlide+xml"/>
  <Override PartName="/ppt/media/image16.jpeg" ContentType="image/jpeg"/>
  <Override PartName="/ppt/media/image17.jpeg" ContentType="image/jpeg"/>
  <Override PartName="/ppt/media/image18.jpeg" ContentType="image/jpeg"/>
  <Override PartName="/ppt/media/image19.jpeg" ContentType="image/jpeg"/>
  <Override PartName="/ppt/notesSlides/notesSlide7.xml" ContentType="application/vnd.openxmlformats-officedocument.presentationml.notesSlide+xml"/>
  <Override PartName="/ppt/media/image20.jpeg" ContentType="image/jpeg"/>
  <Override PartName="/ppt/media/image21.jpeg" ContentType="image/jpeg"/>
  <Override PartName="/ppt/notesSlides/notesSlide8.xml" ContentType="application/vnd.openxmlformats-officedocument.presentationml.notesSlide+xml"/>
  <Override PartName="/ppt/media/image22.jpeg" ContentType="image/jpeg"/>
  <Override PartName="/ppt/notesSlides/notesSlide9.xml" ContentType="application/vnd.openxmlformats-officedocument.presentationml.notesSlide+xml"/>
  <Override PartName="/ppt/media/image23.jpeg" ContentType="image/jpeg"/>
  <Override PartName="/ppt/media/image24.jpeg" ContentType="image/jpeg"/>
  <Override PartName="/ppt/notesSlides/notesSlide10.xml" ContentType="application/vnd.openxmlformats-officedocument.presentationml.notesSlide+xml"/>
  <Override PartName="/ppt/media/image25.jpeg" ContentType="image/jpeg"/>
  <Override PartName="/ppt/media/image26.jpeg" ContentType="image/jpe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27.jpeg" ContentType="image/jpeg"/>
  <Override PartName="/ppt/media/image28.jpeg" ContentType="image/jpeg"/>
  <Override PartName="/ppt/notesSlides/notesSlide14.xml" ContentType="application/vnd.openxmlformats-officedocument.presentationml.notesSlide+xml"/>
  <Override PartName="/ppt/media/image29.jpeg" ContentType="image/jpeg"/>
  <Override PartName="/ppt/media/image30.jpeg" ContentType="image/jpeg"/>
  <Override PartName="/ppt/notesSlides/notesSlide15.xml" ContentType="application/vnd.openxmlformats-officedocument.presentationml.notesSlide+xml"/>
  <Override PartName="/ppt/media/image31.jpeg" ContentType="image/jpeg"/>
  <Override PartName="/ppt/notesSlides/notesSlide16.xml" ContentType="application/vnd.openxmlformats-officedocument.presentationml.notesSlide+xml"/>
  <Override PartName="/ppt/media/image32.jpeg" ContentType="image/jpeg"/>
  <Override PartName="/ppt/media/image33.jpeg" ContentType="image/jpeg"/>
  <Override PartName="/ppt/notesSlides/notesSlide17.xml" ContentType="application/vnd.openxmlformats-officedocument.presentationml.notesSlide+xml"/>
  <Override PartName="/ppt/media/image34.jpeg" ContentType="image/jpeg"/>
  <Override PartName="/ppt/media/image35.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9144000" cy="6858000"/>
  <p:notesSz cx="6858000" cy="9144000"/>
  <p:defaultTextStyle>
    <a:lvl1pPr>
      <a:defRPr>
        <a:solidFill>
          <a:srgbClr val="336666"/>
        </a:solidFill>
        <a:latin typeface="Arial"/>
        <a:ea typeface="Arial"/>
        <a:cs typeface="Arial"/>
        <a:sym typeface="Arial"/>
      </a:defRPr>
    </a:lvl1pPr>
    <a:lvl2pPr indent="457200">
      <a:defRPr>
        <a:solidFill>
          <a:srgbClr val="336666"/>
        </a:solidFill>
        <a:latin typeface="Arial"/>
        <a:ea typeface="Arial"/>
        <a:cs typeface="Arial"/>
        <a:sym typeface="Arial"/>
      </a:defRPr>
    </a:lvl2pPr>
    <a:lvl3pPr indent="914400">
      <a:defRPr>
        <a:solidFill>
          <a:srgbClr val="336666"/>
        </a:solidFill>
        <a:latin typeface="Arial"/>
        <a:ea typeface="Arial"/>
        <a:cs typeface="Arial"/>
        <a:sym typeface="Arial"/>
      </a:defRPr>
    </a:lvl3pPr>
    <a:lvl4pPr indent="1371600">
      <a:defRPr>
        <a:solidFill>
          <a:srgbClr val="336666"/>
        </a:solidFill>
        <a:latin typeface="Arial"/>
        <a:ea typeface="Arial"/>
        <a:cs typeface="Arial"/>
        <a:sym typeface="Arial"/>
      </a:defRPr>
    </a:lvl4pPr>
    <a:lvl5pPr indent="1828800">
      <a:defRPr>
        <a:solidFill>
          <a:srgbClr val="336666"/>
        </a:solidFill>
        <a:latin typeface="Arial"/>
        <a:ea typeface="Arial"/>
        <a:cs typeface="Arial"/>
        <a:sym typeface="Arial"/>
      </a:defRPr>
    </a:lvl5pPr>
    <a:lvl6pPr>
      <a:defRPr>
        <a:solidFill>
          <a:srgbClr val="336666"/>
        </a:solidFill>
        <a:latin typeface="Arial"/>
        <a:ea typeface="Arial"/>
        <a:cs typeface="Arial"/>
        <a:sym typeface="Arial"/>
      </a:defRPr>
    </a:lvl6pPr>
    <a:lvl7pPr>
      <a:defRPr>
        <a:solidFill>
          <a:srgbClr val="336666"/>
        </a:solidFill>
        <a:latin typeface="Arial"/>
        <a:ea typeface="Arial"/>
        <a:cs typeface="Arial"/>
        <a:sym typeface="Arial"/>
      </a:defRPr>
    </a:lvl7pPr>
    <a:lvl8pPr>
      <a:defRPr>
        <a:solidFill>
          <a:srgbClr val="336666"/>
        </a:solidFill>
        <a:latin typeface="Arial"/>
        <a:ea typeface="Arial"/>
        <a:cs typeface="Arial"/>
        <a:sym typeface="Arial"/>
      </a:defRPr>
    </a:lvl8pPr>
    <a:lvl9pPr>
      <a:defRPr>
        <a:solidFill>
          <a:srgbClr val="336666"/>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rial"/>
          <a:ea typeface="Arial"/>
          <a:cs typeface="Arial"/>
        </a:font>
        <a:srgbClr val="336666"/>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DECEC"/>
          </a:solidFill>
        </a:fill>
      </a:tcStyle>
    </a:wholeTbl>
    <a:band2H>
      <a:tcTxStyle b="def" i="def"/>
      <a:tcStyle>
        <a:tcBdr/>
        <a:fill>
          <a:solidFill>
            <a:srgbClr val="EFF6F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9CCCC"/>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9CCCC"/>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9CCCC"/>
          </a:solidFill>
        </a:fill>
      </a:tcStyle>
    </a:firstRow>
  </a:tblStyle>
  <a:tblStyle styleId="{C7B018BB-80A7-4F77-B60F-C8B233D01FF8}" styleName="">
    <a:tblBg/>
    <a:wholeTbl>
      <a:tcTxStyle b="on" i="on">
        <a:font>
          <a:latin typeface="Arial"/>
          <a:ea typeface="Arial"/>
          <a:cs typeface="Arial"/>
        </a:font>
        <a:srgbClr val="336666"/>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336666"/>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6E6E6"/>
          </a:solidFill>
        </a:fill>
      </a:tcStyle>
    </a:wholeTbl>
    <a:band2H>
      <a:tcTxStyle b="def" i="def"/>
      <a:tcStyle>
        <a:tcBdr/>
        <a:fill>
          <a:solidFill>
            <a:srgbClr val="F3F3F3"/>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9B9B9"/>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9B9B9"/>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9B9B9"/>
          </a:solidFill>
        </a:fill>
      </a:tcStyle>
    </a:firstRow>
  </a:tblStyle>
  <a:tblStyle styleId="{CF821DB8-F4EB-4A41-A1BA-3FCAFE7338EE}" styleName="">
    <a:tblBg/>
    <a:wholeTbl>
      <a:tcTxStyle b="on" i="on">
        <a:font>
          <a:latin typeface="Arial"/>
          <a:ea typeface="Arial"/>
          <a:cs typeface="Arial"/>
        </a:font>
        <a:srgbClr val="33666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AEA"/>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9CCCC"/>
          </a:solidFill>
        </a:fill>
      </a:tcStyle>
    </a:firstCol>
    <a:lastRow>
      <a:tcTxStyle b="on" i="on">
        <a:font>
          <a:latin typeface="Arial"/>
          <a:ea typeface="Arial"/>
          <a:cs typeface="Arial"/>
        </a:font>
        <a:srgbClr val="336666"/>
      </a:tcTxStyle>
      <a:tcStyle>
        <a:tcBdr>
          <a:left>
            <a:ln w="12700" cap="flat">
              <a:noFill/>
              <a:miter lim="400000"/>
            </a:ln>
          </a:left>
          <a:right>
            <a:ln w="12700" cap="flat">
              <a:noFill/>
              <a:miter lim="400000"/>
            </a:ln>
          </a:right>
          <a:top>
            <a:ln w="50800" cap="flat">
              <a:solidFill>
                <a:srgbClr val="336666"/>
              </a:solidFill>
              <a:prstDash val="solid"/>
              <a:bevel/>
            </a:ln>
          </a:top>
          <a:bottom>
            <a:ln w="25400" cap="flat">
              <a:solidFill>
                <a:srgbClr val="336666"/>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336666"/>
              </a:solidFill>
              <a:prstDash val="solid"/>
              <a:bevel/>
            </a:ln>
          </a:top>
          <a:bottom>
            <a:ln w="25400" cap="flat">
              <a:solidFill>
                <a:srgbClr val="336666"/>
              </a:solidFill>
              <a:prstDash val="solid"/>
              <a:bevel/>
            </a:ln>
          </a:bottom>
          <a:insideH>
            <a:ln w="12700" cap="flat">
              <a:noFill/>
              <a:miter lim="400000"/>
            </a:ln>
          </a:insideH>
          <a:insideV>
            <a:ln w="12700" cap="flat">
              <a:noFill/>
              <a:miter lim="400000"/>
            </a:ln>
          </a:insideV>
        </a:tcBdr>
        <a:fill>
          <a:solidFill>
            <a:srgbClr val="99CCCC"/>
          </a:solidFill>
        </a:fill>
      </a:tcStyle>
    </a:firstRow>
  </a:tblStyle>
  <a:tblStyle styleId="{33BA23B1-9221-436E-865A-0063620EA4FD}" styleName="">
    <a:tblBg/>
    <a:wholeTbl>
      <a:tcTxStyle b="on" i="on">
        <a:font>
          <a:latin typeface="Arial"/>
          <a:ea typeface="Arial"/>
          <a:cs typeface="Arial"/>
        </a:font>
        <a:srgbClr val="336666"/>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D2D2"/>
          </a:solidFill>
        </a:fill>
      </a:tcStyle>
    </a:wholeTbl>
    <a:band2H>
      <a:tcTxStyle b="def" i="def"/>
      <a:tcStyle>
        <a:tcBdr/>
        <a:fill>
          <a:solidFill>
            <a:srgbClr val="E7EAE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36666"/>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36666"/>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36666"/>
          </a:solidFill>
        </a:fill>
      </a:tcStyle>
    </a:firstRow>
  </a:tblStyle>
  <a:tblStyle styleId="{2708684C-4D16-4618-839F-0558EEFCDFE6}" styleName="">
    <a:tblBg/>
    <a:wholeTbl>
      <a:tcTxStyle b="on" i="on">
        <a:font>
          <a:latin typeface="Arial"/>
          <a:ea typeface="Arial"/>
          <a:cs typeface="Arial"/>
        </a:font>
        <a:srgbClr val="336666"/>
      </a:tcTxStyle>
      <a:tcStyle>
        <a:tcBdr>
          <a:left>
            <a:ln w="12700" cap="flat">
              <a:solidFill>
                <a:srgbClr val="336666"/>
              </a:solidFill>
              <a:prstDash val="solid"/>
              <a:bevel/>
            </a:ln>
          </a:left>
          <a:right>
            <a:ln w="12700" cap="flat">
              <a:solidFill>
                <a:srgbClr val="336666"/>
              </a:solidFill>
              <a:prstDash val="solid"/>
              <a:bevel/>
            </a:ln>
          </a:right>
          <a:top>
            <a:ln w="12700" cap="flat">
              <a:solidFill>
                <a:srgbClr val="336666"/>
              </a:solidFill>
              <a:prstDash val="solid"/>
              <a:bevel/>
            </a:ln>
          </a:top>
          <a:bottom>
            <a:ln w="12700" cap="flat">
              <a:solidFill>
                <a:srgbClr val="336666"/>
              </a:solidFill>
              <a:prstDash val="solid"/>
              <a:bevel/>
            </a:ln>
          </a:bottom>
          <a:insideH>
            <a:ln w="12700" cap="flat">
              <a:solidFill>
                <a:srgbClr val="336666"/>
              </a:solidFill>
              <a:prstDash val="solid"/>
              <a:bevel/>
            </a:ln>
          </a:insideH>
          <a:insideV>
            <a:ln w="12700" cap="flat">
              <a:solidFill>
                <a:srgbClr val="336666"/>
              </a:solidFill>
              <a:prstDash val="solid"/>
              <a:bevel/>
            </a:ln>
          </a:insideV>
        </a:tcBdr>
        <a:fill>
          <a:solidFill>
            <a:srgbClr val="336666">
              <a:alpha val="20000"/>
            </a:srgbClr>
          </a:solidFill>
        </a:fill>
      </a:tcStyle>
    </a:wholeTbl>
    <a:band2H>
      <a:tcTxStyle b="def" i="def"/>
      <a:tcStyle>
        <a:tcBdr/>
        <a:fill>
          <a:solidFill>
            <a:srgbClr val="FFFFFF"/>
          </a:solidFill>
        </a:fill>
      </a:tcStyle>
    </a:band2H>
    <a:firstCol>
      <a:tcTxStyle b="on" i="on">
        <a:font>
          <a:latin typeface="Arial"/>
          <a:ea typeface="Arial"/>
          <a:cs typeface="Arial"/>
        </a:font>
        <a:srgbClr val="336666"/>
      </a:tcTxStyle>
      <a:tcStyle>
        <a:tcBdr>
          <a:left>
            <a:ln w="12700" cap="flat">
              <a:solidFill>
                <a:srgbClr val="336666"/>
              </a:solidFill>
              <a:prstDash val="solid"/>
              <a:bevel/>
            </a:ln>
          </a:left>
          <a:right>
            <a:ln w="12700" cap="flat">
              <a:solidFill>
                <a:srgbClr val="336666"/>
              </a:solidFill>
              <a:prstDash val="solid"/>
              <a:bevel/>
            </a:ln>
          </a:right>
          <a:top>
            <a:ln w="12700" cap="flat">
              <a:solidFill>
                <a:srgbClr val="336666"/>
              </a:solidFill>
              <a:prstDash val="solid"/>
              <a:bevel/>
            </a:ln>
          </a:top>
          <a:bottom>
            <a:ln w="12700" cap="flat">
              <a:solidFill>
                <a:srgbClr val="336666"/>
              </a:solidFill>
              <a:prstDash val="solid"/>
              <a:bevel/>
            </a:ln>
          </a:bottom>
          <a:insideH>
            <a:ln w="12700" cap="flat">
              <a:solidFill>
                <a:srgbClr val="336666"/>
              </a:solidFill>
              <a:prstDash val="solid"/>
              <a:bevel/>
            </a:ln>
          </a:insideH>
          <a:insideV>
            <a:ln w="12700" cap="flat">
              <a:solidFill>
                <a:srgbClr val="336666"/>
              </a:solidFill>
              <a:prstDash val="solid"/>
              <a:bevel/>
            </a:ln>
          </a:insideV>
        </a:tcBdr>
        <a:fill>
          <a:solidFill>
            <a:srgbClr val="336666">
              <a:alpha val="20000"/>
            </a:srgbClr>
          </a:solidFill>
        </a:fill>
      </a:tcStyle>
    </a:firstCol>
    <a:lastRow>
      <a:tcTxStyle b="on" i="on">
        <a:font>
          <a:latin typeface="Arial"/>
          <a:ea typeface="Arial"/>
          <a:cs typeface="Arial"/>
        </a:font>
        <a:srgbClr val="336666"/>
      </a:tcTxStyle>
      <a:tcStyle>
        <a:tcBdr>
          <a:left>
            <a:ln w="12700" cap="flat">
              <a:solidFill>
                <a:srgbClr val="336666"/>
              </a:solidFill>
              <a:prstDash val="solid"/>
              <a:bevel/>
            </a:ln>
          </a:left>
          <a:right>
            <a:ln w="12700" cap="flat">
              <a:solidFill>
                <a:srgbClr val="336666"/>
              </a:solidFill>
              <a:prstDash val="solid"/>
              <a:bevel/>
            </a:ln>
          </a:right>
          <a:top>
            <a:ln w="50800" cap="flat">
              <a:solidFill>
                <a:srgbClr val="336666"/>
              </a:solidFill>
              <a:prstDash val="solid"/>
              <a:bevel/>
            </a:ln>
          </a:top>
          <a:bottom>
            <a:ln w="12700" cap="flat">
              <a:solidFill>
                <a:srgbClr val="336666"/>
              </a:solidFill>
              <a:prstDash val="solid"/>
              <a:bevel/>
            </a:ln>
          </a:bottom>
          <a:insideH>
            <a:ln w="12700" cap="flat">
              <a:solidFill>
                <a:srgbClr val="336666"/>
              </a:solidFill>
              <a:prstDash val="solid"/>
              <a:bevel/>
            </a:ln>
          </a:insideH>
          <a:insideV>
            <a:ln w="12700" cap="flat">
              <a:solidFill>
                <a:srgbClr val="336666"/>
              </a:solidFill>
              <a:prstDash val="solid"/>
              <a:bevel/>
            </a:ln>
          </a:insideV>
        </a:tcBdr>
        <a:fill>
          <a:noFill/>
        </a:fill>
      </a:tcStyle>
    </a:lastRow>
    <a:firstRow>
      <a:tcTxStyle b="on" i="on">
        <a:font>
          <a:latin typeface="Arial"/>
          <a:ea typeface="Arial"/>
          <a:cs typeface="Arial"/>
        </a:font>
        <a:srgbClr val="336666"/>
      </a:tcTxStyle>
      <a:tcStyle>
        <a:tcBdr>
          <a:left>
            <a:ln w="12700" cap="flat">
              <a:solidFill>
                <a:srgbClr val="336666"/>
              </a:solidFill>
              <a:prstDash val="solid"/>
              <a:bevel/>
            </a:ln>
          </a:left>
          <a:right>
            <a:ln w="12700" cap="flat">
              <a:solidFill>
                <a:srgbClr val="336666"/>
              </a:solidFill>
              <a:prstDash val="solid"/>
              <a:bevel/>
            </a:ln>
          </a:right>
          <a:top>
            <a:ln w="12700" cap="flat">
              <a:solidFill>
                <a:srgbClr val="336666"/>
              </a:solidFill>
              <a:prstDash val="solid"/>
              <a:bevel/>
            </a:ln>
          </a:top>
          <a:bottom>
            <a:ln w="25400" cap="flat">
              <a:solidFill>
                <a:srgbClr val="336666"/>
              </a:solidFill>
              <a:prstDash val="solid"/>
              <a:bevel/>
            </a:ln>
          </a:bottom>
          <a:insideH>
            <a:ln w="12700" cap="flat">
              <a:solidFill>
                <a:srgbClr val="336666"/>
              </a:solidFill>
              <a:prstDash val="solid"/>
              <a:bevel/>
            </a:ln>
          </a:insideH>
          <a:insideV>
            <a:ln w="12700" cap="flat">
              <a:solidFill>
                <a:srgbClr val="336666"/>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hape 21"/>
          <p:cNvSpPr/>
          <p:nvPr>
            <p:ph type="sldImg"/>
          </p:nvPr>
        </p:nvSpPr>
        <p:spPr>
          <a:xfrm>
            <a:off x="1143000" y="685800"/>
            <a:ext cx="4572000" cy="3429000"/>
          </a:xfrm>
          <a:prstGeom prst="rect">
            <a:avLst/>
          </a:prstGeom>
        </p:spPr>
        <p:txBody>
          <a:bodyPr/>
          <a:lstStyle/>
          <a:p>
            <a:pPr lvl="0"/>
          </a:p>
        </p:txBody>
      </p:sp>
      <p:sp>
        <p:nvSpPr>
          <p:cNvPr id="22" name="Shape 22"/>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 Id="rId3" Type="http://schemas.openxmlformats.org/officeDocument/2006/relationships/hyperlink" Target="http://en.wikipedia.org/wiki/Iron" TargetMode="Externa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6.xml.rels><?xml version="1.0" encoding="UTF-8" standalone="yes"?><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17.xml.rels><?xml version="1.0" encoding="UTF-8" standalone="yes"?><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 Id="rId3" Type="http://schemas.openxmlformats.org/officeDocument/2006/relationships/hyperlink" Target="http://en.wikipedia.org/wiki/Iron-deficiency_anemia" TargetMode="Externa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 Id="rId3" Type="http://schemas.openxmlformats.org/officeDocument/2006/relationships/hyperlink" Target="http://www.ncbi.nlm.nih.gov/pubmedhealth/n/pmh_adam/A002337/" TargetMode="External"/><Relationship Id="rId4" Type="http://schemas.openxmlformats.org/officeDocument/2006/relationships/hyperlink" Target="http://www.ncbi.nlm.nih.gov/pubmedhealth/n/pmh_adam/A002291/" TargetMode="External"/><Relationship Id="rId5" Type="http://schemas.openxmlformats.org/officeDocument/2006/relationships/hyperlink" Target="http://en.wikipedia.org/wiki/Iris_%28anatomy%29" TargetMode="External"/><Relationship Id="rId6" Type="http://schemas.openxmlformats.org/officeDocument/2006/relationships/hyperlink" Target="http://en.wikipedia.org/wiki/Human_eye" TargetMode="External"/><Relationship Id="rId7" Type="http://schemas.openxmlformats.org/officeDocument/2006/relationships/hyperlink" Target="http://en.wikipedia.org/wiki/Copper" TargetMode="Externa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 Id="rId3" Type="http://schemas.openxmlformats.org/officeDocument/2006/relationships/hyperlink" Target="http://en.wikipedia.org/wiki/Keratosis" TargetMode="External"/><Relationship Id="rId4" Type="http://schemas.openxmlformats.org/officeDocument/2006/relationships/hyperlink" Target="http://en.wikipedia.org/wiki/Tongue" TargetMode="External"/><Relationship Id="rId5" Type="http://schemas.openxmlformats.org/officeDocument/2006/relationships/hyperlink" Target="http://en.wikipedia.org/wiki/Gastro-intestinal_tract" TargetMode="External"/><Relationship Id="rId6" Type="http://schemas.openxmlformats.org/officeDocument/2006/relationships/hyperlink" Target="http://en.wikipedia.org/wiki/Urinary_tract" TargetMode="Externa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 name="Shape 41"/>
          <p:cNvSpPr/>
          <p:nvPr>
            <p:ph type="sldImg"/>
          </p:nvPr>
        </p:nvSpPr>
        <p:spPr>
          <a:prstGeom prst="rect">
            <a:avLst/>
          </a:prstGeom>
        </p:spPr>
        <p:txBody>
          <a:bodyPr/>
          <a:lstStyle/>
          <a:p>
            <a:pPr lvl="0"/>
          </a:p>
        </p:txBody>
      </p:sp>
      <p:sp>
        <p:nvSpPr>
          <p:cNvPr id="42" name="Shape 42"/>
          <p:cNvSpPr/>
          <p:nvPr>
            <p:ph type="body" sz="quarter" idx="1"/>
          </p:nvPr>
        </p:nvSpPr>
        <p:spPr>
          <a:prstGeom prst="rect">
            <a:avLst/>
          </a:prstGeom>
        </p:spPr>
        <p:txBody>
          <a:bodyPr/>
          <a:lstStyle/>
          <a:p>
            <a:pPr lvl="0" defTabSz="914400">
              <a:lnSpc>
                <a:spcPct val="100000"/>
              </a:lnSpc>
              <a:spcBef>
                <a:spcPts val="300"/>
              </a:spcBef>
              <a:defRPr sz="1800"/>
            </a:pPr>
            <a:r>
              <a:rPr sz="1000">
                <a:latin typeface="Arial"/>
                <a:ea typeface="Arial"/>
                <a:cs typeface="Arial"/>
                <a:sym typeface="Arial"/>
              </a:rPr>
              <a:t>Nutritional state – record weight, height, waist circumference </a:t>
            </a:r>
            <a:endParaRPr sz="1000">
              <a:latin typeface="Arial"/>
              <a:ea typeface="Arial"/>
              <a:cs typeface="Arial"/>
              <a:sym typeface="Arial"/>
            </a:endParaRPr>
          </a:p>
          <a:p>
            <a:pPr lvl="0" defTabSz="914400">
              <a:lnSpc>
                <a:spcPct val="100000"/>
              </a:lnSpc>
              <a:spcBef>
                <a:spcPts val="400"/>
              </a:spcBef>
              <a:defRPr sz="1800"/>
            </a:pPr>
            <a:endParaRPr sz="1000">
              <a:latin typeface="Arial"/>
              <a:ea typeface="Arial"/>
              <a:cs typeface="Arial"/>
              <a:sym typeface="Arial"/>
            </a:endParaRPr>
          </a:p>
          <a:p>
            <a:pPr lvl="0" defTabSz="914400">
              <a:lnSpc>
                <a:spcPct val="100000"/>
              </a:lnSpc>
              <a:spcBef>
                <a:spcPts val="300"/>
              </a:spcBef>
              <a:defRPr sz="1800"/>
            </a:pPr>
            <a:r>
              <a:rPr sz="1000">
                <a:latin typeface="Arial"/>
                <a:ea typeface="Arial"/>
                <a:cs typeface="Arial"/>
                <a:sym typeface="Arial"/>
              </a:rPr>
              <a:t>May indicate</a:t>
            </a:r>
            <a:endParaRPr sz="1000">
              <a:latin typeface="Arial"/>
              <a:ea typeface="Arial"/>
              <a:cs typeface="Arial"/>
              <a:sym typeface="Arial"/>
            </a:endParaRPr>
          </a:p>
          <a:p>
            <a:pPr lvl="0" defTabSz="914400">
              <a:lnSpc>
                <a:spcPct val="100000"/>
              </a:lnSpc>
              <a:spcBef>
                <a:spcPts val="400"/>
              </a:spcBef>
              <a:defRPr sz="1800"/>
            </a:pPr>
            <a:endParaRPr sz="1000">
              <a:latin typeface="Arial"/>
              <a:ea typeface="Arial"/>
              <a:cs typeface="Arial"/>
              <a:sym typeface="Arial"/>
            </a:endParaRPr>
          </a:p>
          <a:p>
            <a:pPr lvl="0" defTabSz="914400">
              <a:lnSpc>
                <a:spcPct val="100000"/>
              </a:lnSpc>
              <a:spcBef>
                <a:spcPts val="300"/>
              </a:spcBef>
              <a:defRPr sz="1800"/>
            </a:pPr>
            <a:r>
              <a:rPr sz="1000">
                <a:latin typeface="Arial"/>
                <a:ea typeface="Arial"/>
                <a:cs typeface="Arial"/>
                <a:sym typeface="Arial"/>
              </a:rPr>
              <a:t>haemochromatosis</a:t>
            </a:r>
            <a:endParaRPr b="1" sz="1200">
              <a:latin typeface="Arial"/>
              <a:ea typeface="Arial"/>
              <a:cs typeface="Arial"/>
              <a:sym typeface="Arial"/>
            </a:endParaRPr>
          </a:p>
          <a:p>
            <a:pPr lvl="0" defTabSz="914400">
              <a:lnSpc>
                <a:spcPct val="100000"/>
              </a:lnSpc>
              <a:spcBef>
                <a:spcPts val="400"/>
              </a:spcBef>
              <a:defRPr sz="1800"/>
            </a:pPr>
            <a:r>
              <a:rPr b="1" sz="1200">
                <a:latin typeface="Arial"/>
                <a:ea typeface="Arial"/>
                <a:cs typeface="Arial"/>
                <a:sym typeface="Arial"/>
              </a:rPr>
              <a:t>iron overload</a:t>
            </a:r>
            <a:r>
              <a:rPr sz="1200">
                <a:latin typeface="Arial"/>
                <a:ea typeface="Arial"/>
                <a:cs typeface="Arial"/>
                <a:sym typeface="Arial"/>
              </a:rPr>
              <a:t> indicates accumulation of </a:t>
            </a:r>
            <a:r>
              <a:rPr sz="1200" u="sng">
                <a:solidFill>
                  <a:srgbClr val="006666"/>
                </a:solidFill>
                <a:uFill>
                  <a:solidFill>
                    <a:srgbClr val="006666"/>
                  </a:solidFill>
                </a:uFill>
                <a:latin typeface="Arial"/>
                <a:ea typeface="Arial"/>
                <a:cs typeface="Arial"/>
                <a:sym typeface="Arial"/>
                <a:hlinkClick r:id="rId3" invalidUrl="" action="" tgtFrame="" tooltip="" history="1" highlightClick="0" endSnd="0"/>
              </a:rPr>
              <a:t>iron</a:t>
            </a:r>
            <a:r>
              <a:rPr sz="1200">
                <a:latin typeface="Arial"/>
                <a:ea typeface="Arial"/>
                <a:cs typeface="Arial"/>
                <a:sym typeface="Arial"/>
              </a:rPr>
              <a:t> in the body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ph type="sldImg"/>
          </p:nvPr>
        </p:nvSpPr>
        <p:spPr>
          <a:prstGeom prst="rect">
            <a:avLst/>
          </a:prstGeom>
        </p:spPr>
        <p:txBody>
          <a:bodyPr/>
          <a:lstStyle/>
          <a:p>
            <a:pPr lvl="0"/>
          </a:p>
        </p:txBody>
      </p:sp>
      <p:sp>
        <p:nvSpPr>
          <p:cNvPr id="127" name="Shape 127"/>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Pigmentation: </a:t>
            </a:r>
            <a:r>
              <a:rPr b="1" sz="1200">
                <a:latin typeface="Arial"/>
                <a:ea typeface="Arial"/>
                <a:cs typeface="Arial"/>
                <a:sym typeface="Arial"/>
              </a:rPr>
              <a:t>Cherry angiomas</a:t>
            </a:r>
            <a:r>
              <a:rPr sz="1200">
                <a:latin typeface="Arial"/>
                <a:ea typeface="Arial"/>
                <a:cs typeface="Arial"/>
                <a:sym typeface="Arial"/>
              </a:rPr>
              <a:t> "Campbell De Morgan spots," cherry red papules on the skin containing an abnormal proliferation of blood vessels. They are the most common kind of angioma. </a:t>
            </a:r>
            <a:endParaRPr sz="1200">
              <a:latin typeface="Arial"/>
              <a:ea typeface="Arial"/>
              <a:cs typeface="Arial"/>
              <a:sym typeface="Arial"/>
            </a:endParaRP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Ascites – bulging flanks</a:t>
            </a:r>
            <a:endParaRPr sz="12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sldImg"/>
          </p:nvPr>
        </p:nvSpPr>
        <p:spPr>
          <a:prstGeom prst="rect">
            <a:avLst/>
          </a:prstGeom>
        </p:spPr>
        <p:txBody>
          <a:bodyPr/>
          <a:lstStyle/>
          <a:p>
            <a:pPr lvl="0"/>
          </a:p>
        </p:txBody>
      </p:sp>
      <p:sp>
        <p:nvSpPr>
          <p:cNvPr id="134" name="Shape 134"/>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Leave the painful area for last. Move in a systematic manner through the nine regions of the abdomen in the direction of the painful area.</a:t>
            </a: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Make sure you use the pads of your fingers and not the finger tips as this might hurt the patient.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sldImg"/>
          </p:nvPr>
        </p:nvSpPr>
        <p:spPr>
          <a:prstGeom prst="rect">
            <a:avLst/>
          </a:prstGeom>
        </p:spPr>
        <p:txBody>
          <a:bodyPr/>
          <a:lstStyle/>
          <a:p>
            <a:pPr lvl="0"/>
          </a:p>
        </p:txBody>
      </p:sp>
      <p:sp>
        <p:nvSpPr>
          <p:cNvPr id="139" name="Shape 139"/>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r>
              <a:rPr sz="1200"/>
              <a:t>ABNORMAL FINDINGS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sldImg"/>
          </p:nvPr>
        </p:nvSpPr>
        <p:spPr>
          <a:prstGeom prst="rect">
            <a:avLst/>
          </a:prstGeom>
        </p:spPr>
        <p:txBody>
          <a:bodyPr/>
          <a:lstStyle/>
          <a:p>
            <a:pPr lvl="0"/>
          </a:p>
        </p:txBody>
      </p:sp>
      <p:sp>
        <p:nvSpPr>
          <p:cNvPr id="146" name="Shape 146"/>
          <p:cNvSpPr/>
          <p:nvPr>
            <p:ph type="body" sz="quarter" idx="1"/>
          </p:nvPr>
        </p:nvSpPr>
        <p:spPr>
          <a:prstGeom prst="rect">
            <a:avLst/>
          </a:prstGeom>
        </p:spPr>
        <p:txBody>
          <a:bodyPr/>
          <a:lstStyle/>
          <a:p>
            <a:pPr lvl="0" defTabSz="914400">
              <a:lnSpc>
                <a:spcPct val="100000"/>
              </a:lnSpc>
              <a:spcBef>
                <a:spcPts val="400"/>
              </a:spcBef>
              <a:defRPr sz="1800"/>
            </a:pPr>
            <a:r>
              <a:rPr b="1" sz="1200">
                <a:latin typeface="Arial"/>
                <a:ea typeface="Arial"/>
                <a:cs typeface="Arial"/>
                <a:sym typeface="Arial"/>
              </a:rPr>
              <a:t>Murphy's sign</a:t>
            </a:r>
            <a:endParaRPr b="1"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 sign of gallbladder disease consisting of pain on taking a deep breath when the examiner's fingers are on the approximate location of the gallbladder.</a:t>
            </a:r>
            <a:endParaRPr sz="1200">
              <a:latin typeface="Arial"/>
              <a:ea typeface="Arial"/>
              <a:cs typeface="Arial"/>
              <a:sym typeface="Arial"/>
            </a:endParaRP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Pain on inspiration during gentle palpation below the right subcostal arch.</a:t>
            </a:r>
            <a:br>
              <a:rPr sz="1200">
                <a:latin typeface="Arial"/>
                <a:ea typeface="Arial"/>
                <a:cs typeface="Arial"/>
                <a:sym typeface="Arial"/>
              </a:rPr>
            </a:br>
            <a:r>
              <a:rPr sz="1200">
                <a:latin typeface="Arial"/>
                <a:ea typeface="Arial"/>
                <a:cs typeface="Arial"/>
                <a:sym typeface="Arial"/>
              </a:rPr>
              <a:t>As the patient breathes in, the liver moves down exposing the gallbladder to pressure from the examiners hand. Murpy’s sign may also be present with hepatitis. </a:t>
            </a:r>
            <a:endParaRPr sz="1200">
              <a:latin typeface="Arial"/>
              <a:ea typeface="Arial"/>
              <a:cs typeface="Arial"/>
              <a:sym typeface="Arial"/>
            </a:endParaRP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The gallbladder (GB) is filled with echogenic sludge (Sl) and a gallstone (red arrow) is impacted in the gallbladder neck.  The gallbladder wall (red arrowheads) is markedly thickened indicative of wall edema and there are pericholecystic fluid (blue arrows) pockets surrounding the gallbladder. </a:t>
            </a:r>
            <a:endParaRPr sz="1200">
              <a:latin typeface="Arial"/>
              <a:ea typeface="Arial"/>
              <a:cs typeface="Arial"/>
              <a:sym typeface="Arial"/>
            </a:endParaRP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b="1" sz="1200">
                <a:latin typeface="Arial"/>
                <a:ea typeface="Arial"/>
                <a:cs typeface="Arial"/>
                <a:sym typeface="Arial"/>
              </a:rPr>
              <a:t>Courvoisier's law</a:t>
            </a:r>
            <a:endParaRPr b="1"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states that in the presence of an enlarged gall bladder which is nontender and accompanied with jaundice, the cause is unlikely to be gallstones. </a:t>
            </a:r>
            <a:endParaRPr sz="12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ph type="sldImg"/>
          </p:nvPr>
        </p:nvSpPr>
        <p:spPr>
          <a:prstGeom prst="rect">
            <a:avLst/>
          </a:prstGeom>
        </p:spPr>
        <p:txBody>
          <a:bodyPr/>
          <a:lstStyle/>
          <a:p>
            <a:pPr lvl="0"/>
          </a:p>
        </p:txBody>
      </p:sp>
      <p:sp>
        <p:nvSpPr>
          <p:cNvPr id="158" name="Shape 158"/>
          <p:cNvSpPr/>
          <p:nvPr>
            <p:ph type="body" sz="quarter" idx="1"/>
          </p:nvPr>
        </p:nvSpPr>
        <p:spPr>
          <a:prstGeom prst="rect">
            <a:avLst/>
          </a:prstGeom>
        </p:spPr>
        <p:txBody>
          <a:bodyPr/>
          <a:lstStyle/>
          <a:p>
            <a:pPr lvl="0" defTabSz="914400">
              <a:lnSpc>
                <a:spcPct val="100000"/>
              </a:lnSpc>
              <a:spcBef>
                <a:spcPts val="400"/>
              </a:spcBef>
              <a:defRPr sz="1800"/>
            </a:pPr>
            <a:r>
              <a:rPr b="1" sz="1200">
                <a:solidFill>
                  <a:srgbClr val="FFFF00"/>
                </a:solidFill>
                <a:effectLst>
                  <a:outerShdw sx="100000" sy="100000" kx="0" ky="0" algn="b" rotWithShape="0" blurRad="12700" dist="25400" dir="2700000">
                    <a:srgbClr val="DDDDDD"/>
                  </a:outerShdw>
                </a:effectLst>
                <a:latin typeface="Arial"/>
                <a:ea typeface="Arial"/>
                <a:cs typeface="Arial"/>
                <a:sym typeface="Arial"/>
              </a:rPr>
              <a:t>From ASIS (anterior superior iliac spine) to the umbilicus.</a:t>
            </a:r>
            <a:endParaRPr b="1" sz="1200">
              <a:solidFill>
                <a:srgbClr val="FFFF00"/>
              </a:solidFill>
              <a:effectLst>
                <a:outerShdw sx="100000" sy="100000" kx="0" ky="0" algn="b" rotWithShape="0" blurRad="12700" dist="25400" dir="2700000">
                  <a:srgbClr val="DDDDDD"/>
                </a:outerShdw>
              </a:effectLst>
              <a:latin typeface="Arial"/>
              <a:ea typeface="Arial"/>
              <a:cs typeface="Arial"/>
              <a:sym typeface="Arial"/>
            </a:endParaRPr>
          </a:p>
          <a:p>
            <a:pPr lvl="0" defTabSz="914400">
              <a:lnSpc>
                <a:spcPct val="100000"/>
              </a:lnSpc>
              <a:spcBef>
                <a:spcPts val="400"/>
              </a:spcBef>
              <a:defRPr sz="1800"/>
            </a:pPr>
            <a:r>
              <a:rPr b="1" sz="1200" u="sng">
                <a:solidFill>
                  <a:srgbClr val="FFFFFF"/>
                </a:solidFill>
                <a:latin typeface="Arial"/>
                <a:ea typeface="Arial"/>
                <a:cs typeface="Arial"/>
                <a:sym typeface="Arial"/>
              </a:rPr>
              <a:t>Determines:</a:t>
            </a:r>
            <a:endParaRPr b="1" sz="1200" u="sng">
              <a:solidFill>
                <a:srgbClr val="FFFFFF"/>
              </a:solidFill>
              <a:latin typeface="Arial"/>
              <a:ea typeface="Arial"/>
              <a:cs typeface="Arial"/>
              <a:sym typeface="Arial"/>
            </a:endParaRPr>
          </a:p>
          <a:p>
            <a:pPr lvl="0" defTabSz="914400">
              <a:lnSpc>
                <a:spcPct val="100000"/>
              </a:lnSpc>
              <a:spcBef>
                <a:spcPts val="400"/>
              </a:spcBef>
              <a:defRPr sz="1800"/>
            </a:pPr>
            <a:r>
              <a:rPr sz="1200">
                <a:solidFill>
                  <a:srgbClr val="FFFFFF"/>
                </a:solidFill>
                <a:latin typeface="Arial"/>
                <a:ea typeface="Arial"/>
                <a:cs typeface="Arial"/>
                <a:sym typeface="Arial"/>
              </a:rPr>
              <a:t>- location of appendix (varies)</a:t>
            </a:r>
            <a:endParaRPr sz="1200">
              <a:solidFill>
                <a:srgbClr val="FFFFFF"/>
              </a:solidFill>
              <a:latin typeface="Arial"/>
              <a:ea typeface="Arial"/>
              <a:cs typeface="Arial"/>
              <a:sym typeface="Arial"/>
            </a:endParaRPr>
          </a:p>
          <a:p>
            <a:pPr lvl="0" defTabSz="914400">
              <a:lnSpc>
                <a:spcPct val="100000"/>
              </a:lnSpc>
              <a:spcBef>
                <a:spcPts val="400"/>
              </a:spcBef>
              <a:defRPr sz="1800"/>
            </a:pPr>
            <a:r>
              <a:rPr sz="1200">
                <a:solidFill>
                  <a:srgbClr val="FFFFFF"/>
                </a:solidFill>
                <a:latin typeface="Arial"/>
                <a:ea typeface="Arial"/>
                <a:cs typeface="Arial"/>
                <a:sym typeface="Arial"/>
              </a:rPr>
              <a:t>- deep tenderness @ point = acute appendicitis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ph type="sldImg"/>
          </p:nvPr>
        </p:nvSpPr>
        <p:spPr>
          <a:prstGeom prst="rect">
            <a:avLst/>
          </a:prstGeom>
        </p:spPr>
        <p:txBody>
          <a:bodyPr/>
          <a:lstStyle/>
          <a:p>
            <a:pPr lvl="0"/>
          </a:p>
        </p:txBody>
      </p:sp>
      <p:sp>
        <p:nvSpPr>
          <p:cNvPr id="164" name="Shape 164"/>
          <p:cNvSpPr/>
          <p:nvPr>
            <p:ph type="body" sz="quarter" idx="1"/>
          </p:nvPr>
        </p:nvSpPr>
        <p:spPr>
          <a:prstGeom prst="rect">
            <a:avLst/>
          </a:prstGeom>
        </p:spPr>
        <p:txBody>
          <a:bodyPr/>
          <a:lstStyle>
            <a:lvl1pPr defTabSz="914400">
              <a:lnSpc>
                <a:spcPct val="100000"/>
              </a:lnSpc>
              <a:spcBef>
                <a:spcPts val="400"/>
              </a:spcBef>
              <a:defRPr sz="1200">
                <a:solidFill>
                  <a:srgbClr val="FFFFFF"/>
                </a:solidFill>
                <a:latin typeface="Arial"/>
                <a:ea typeface="Arial"/>
                <a:cs typeface="Arial"/>
                <a:sym typeface="Arial"/>
              </a:defRPr>
            </a:lvl1pPr>
          </a:lstStyle>
          <a:p>
            <a:pPr lvl="0">
              <a:defRPr sz="1800">
                <a:solidFill>
                  <a:srgbClr val="000000"/>
                </a:solidFill>
              </a:defRPr>
            </a:pPr>
            <a:r>
              <a:rPr sz="1200">
                <a:solidFill>
                  <a:srgbClr val="FFFFFF"/>
                </a:solidFill>
              </a:rPr>
              <a:t>IF IT IS NOT CLEAR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Shape 170"/>
          <p:cNvSpPr/>
          <p:nvPr>
            <p:ph type="sldImg"/>
          </p:nvPr>
        </p:nvSpPr>
        <p:spPr>
          <a:prstGeom prst="rect">
            <a:avLst/>
          </a:prstGeom>
        </p:spPr>
        <p:txBody>
          <a:bodyPr/>
          <a:lstStyle/>
          <a:p>
            <a:pPr lvl="0"/>
          </a:p>
        </p:txBody>
      </p:sp>
      <p:sp>
        <p:nvSpPr>
          <p:cNvPr id="171" name="Shape 171"/>
          <p:cNvSpPr/>
          <p:nvPr>
            <p:ph type="body" sz="quarter" idx="1"/>
          </p:nvPr>
        </p:nvSpPr>
        <p:spPr>
          <a:prstGeom prst="rect">
            <a:avLst/>
          </a:prstGeom>
        </p:spPr>
        <p:txBody>
          <a:bodyPr/>
          <a:lstStyle>
            <a:lvl1pPr defTabSz="914400">
              <a:lnSpc>
                <a:spcPct val="100000"/>
              </a:lnSpc>
              <a:spcBef>
                <a:spcPts val="400"/>
              </a:spcBef>
              <a:defRPr sz="1000">
                <a:latin typeface="Arial"/>
                <a:ea typeface="Arial"/>
                <a:cs typeface="Arial"/>
                <a:sym typeface="Arial"/>
              </a:defRPr>
            </a:lvl1pPr>
          </a:lstStyle>
          <a:p>
            <a:pPr lvl="0">
              <a:defRPr sz="1800"/>
            </a:pPr>
            <a:r>
              <a:rPr sz="1000"/>
              <a:t>Try to feel the liver edge and work out if it is enlarged or displaced downwards.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ph type="sldImg"/>
          </p:nvPr>
        </p:nvSpPr>
        <p:spPr>
          <a:prstGeom prst="rect">
            <a:avLst/>
          </a:prstGeom>
        </p:spPr>
        <p:txBody>
          <a:bodyPr/>
          <a:lstStyle/>
          <a:p>
            <a:pPr lvl="0"/>
          </a:p>
        </p:txBody>
      </p:sp>
      <p:sp>
        <p:nvSpPr>
          <p:cNvPr id="178" name="Shape 178"/>
          <p:cNvSpPr/>
          <p:nvPr>
            <p:ph type="body" sz="quarter" idx="1"/>
          </p:nvPr>
        </p:nvSpPr>
        <p:spPr>
          <a:prstGeom prst="rect">
            <a:avLst/>
          </a:prstGeom>
        </p:spPr>
        <p:txBody>
          <a:bodyPr/>
          <a:lstStyle>
            <a:lvl1pPr defTabSz="914400">
              <a:lnSpc>
                <a:spcPct val="100000"/>
              </a:lnSpc>
              <a:spcBef>
                <a:spcPts val="400"/>
              </a:spcBef>
              <a:defRPr sz="1000">
                <a:latin typeface="Arial"/>
                <a:ea typeface="Arial"/>
                <a:cs typeface="Arial"/>
                <a:sym typeface="Arial"/>
              </a:defRPr>
            </a:lvl1pPr>
          </a:lstStyle>
          <a:p>
            <a:pPr lvl="0">
              <a:defRPr sz="1800"/>
            </a:pPr>
            <a:r>
              <a:rPr sz="1000"/>
              <a:t>Try to feel the liver edge and work out if it is enlarged or displaced downwards.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 name="Shape 49"/>
          <p:cNvSpPr/>
          <p:nvPr>
            <p:ph type="sldImg"/>
          </p:nvPr>
        </p:nvSpPr>
        <p:spPr>
          <a:prstGeom prst="rect">
            <a:avLst/>
          </a:prstGeom>
        </p:spPr>
        <p:txBody>
          <a:bodyPr/>
          <a:lstStyle/>
          <a:p>
            <a:pPr lvl="0"/>
          </a:p>
        </p:txBody>
      </p:sp>
      <p:sp>
        <p:nvSpPr>
          <p:cNvPr id="50" name="Shape 50"/>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Koilonychia</a:t>
            </a:r>
            <a:r>
              <a:rPr b="1" sz="1200">
                <a:latin typeface="Arial"/>
                <a:ea typeface="Arial"/>
                <a:cs typeface="Arial"/>
                <a:sym typeface="Arial"/>
              </a:rPr>
              <a:t> (spoon shaped)</a:t>
            </a:r>
            <a:endParaRPr b="1" sz="1200">
              <a:latin typeface="Arial"/>
              <a:ea typeface="Arial"/>
              <a:cs typeface="Arial"/>
              <a:sym typeface="Arial"/>
            </a:endParaRPr>
          </a:p>
          <a:p>
            <a:pPr lvl="0" defTabSz="914400">
              <a:lnSpc>
                <a:spcPct val="100000"/>
              </a:lnSpc>
              <a:spcBef>
                <a:spcPts val="400"/>
              </a:spcBef>
              <a:defRPr sz="1800"/>
            </a:pPr>
            <a:r>
              <a:rPr b="1" sz="1200">
                <a:latin typeface="Arial"/>
                <a:ea typeface="Arial"/>
                <a:cs typeface="Arial"/>
                <a:sym typeface="Arial"/>
                <a:hlinkClick r:id="rId3" invalidUrl="" action="" tgtFrame="" tooltip="" history="1" highlightClick="0" endSnd="0"/>
              </a:rPr>
              <a:t>iron-deficiency </a:t>
            </a:r>
            <a:r>
              <a:rPr b="1" sz="1200">
                <a:latin typeface="Arial"/>
                <a:ea typeface="Arial"/>
                <a:cs typeface="Arial"/>
                <a:sym typeface="Arial"/>
                <a:hlinkClick r:id="rId3" invalidUrl="" action="" tgtFrame="" tooltip="" history="1" highlightClick="0" endSnd="0"/>
              </a:rPr>
              <a:t>anemia</a:t>
            </a:r>
            <a:r>
              <a:rPr sz="1200">
                <a:latin typeface="Arial"/>
                <a:ea typeface="Arial"/>
                <a:cs typeface="Arial"/>
                <a:sym typeface="Arial"/>
              </a:rPr>
              <a:t> </a:t>
            </a:r>
            <a:endParaRPr b="1" sz="1200">
              <a:latin typeface="Arial"/>
              <a:ea typeface="Arial"/>
              <a:cs typeface="Arial"/>
              <a:sym typeface="Arial"/>
            </a:endParaRPr>
          </a:p>
          <a:p>
            <a:pPr lvl="0" defTabSz="914400">
              <a:lnSpc>
                <a:spcPct val="100000"/>
              </a:lnSpc>
              <a:spcBef>
                <a:spcPts val="400"/>
              </a:spcBef>
              <a:defRPr sz="1800"/>
            </a:pPr>
            <a:endParaRPr b="1" sz="1200">
              <a:latin typeface="Arial"/>
              <a:ea typeface="Arial"/>
              <a:cs typeface="Arial"/>
              <a:sym typeface="Arial"/>
            </a:endParaRPr>
          </a:p>
          <a:p>
            <a:pPr lvl="0" defTabSz="914400">
              <a:lnSpc>
                <a:spcPct val="100000"/>
              </a:lnSpc>
              <a:spcBef>
                <a:spcPts val="400"/>
              </a:spcBef>
              <a:defRPr sz="1800"/>
            </a:pPr>
            <a:r>
              <a:rPr b="1" sz="1200">
                <a:latin typeface="Arial"/>
                <a:ea typeface="Arial"/>
                <a:cs typeface="Arial"/>
                <a:sym typeface="Arial"/>
              </a:rPr>
              <a:t>Leuconychia</a:t>
            </a:r>
            <a:endParaRPr b="1"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Are a sign of </a:t>
            </a:r>
            <a:r>
              <a:rPr b="1" sz="1200">
                <a:latin typeface="Arial"/>
                <a:ea typeface="Arial"/>
                <a:cs typeface="Arial"/>
                <a:sym typeface="Arial"/>
              </a:rPr>
              <a:t>hypoalbuminaemia </a:t>
            </a:r>
            <a:r>
              <a:rPr sz="1200">
                <a:latin typeface="Arial"/>
                <a:ea typeface="Arial"/>
                <a:cs typeface="Arial"/>
                <a:sym typeface="Arial"/>
              </a:rPr>
              <a:t>due to liver d., malabsorption, protein malnutrition or nephrotic syndrome.</a:t>
            </a:r>
            <a:endParaRPr sz="1200">
              <a:latin typeface="Arial"/>
              <a:ea typeface="Arial"/>
              <a:cs typeface="Arial"/>
              <a:sym typeface="Arial"/>
            </a:endParaRP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b="1" sz="1200">
                <a:latin typeface="Arial"/>
                <a:ea typeface="Arial"/>
                <a:cs typeface="Arial"/>
                <a:sym typeface="Arial"/>
              </a:rPr>
              <a:t>Dupuytren’s contracture</a:t>
            </a:r>
            <a:endParaRPr b="1"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is a painless thickening and contracture of tissue beneath the skin on the palm of the hand and fingers.</a:t>
            </a: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Presence of thickened scar tissue (fibrosis) and contracture </a:t>
            </a:r>
            <a:endParaRPr sz="1200">
              <a:latin typeface="Arial"/>
              <a:ea typeface="Arial"/>
              <a:cs typeface="Arial"/>
              <a:sym typeface="Arial"/>
            </a:endParaRPr>
          </a:p>
          <a:p>
            <a:pPr lvl="0" defTabSz="914400">
              <a:lnSpc>
                <a:spcPct val="100000"/>
              </a:lnSpc>
              <a:spcBef>
                <a:spcPts val="400"/>
              </a:spcBef>
              <a:defRPr sz="1800"/>
            </a:pPr>
            <a:endParaRPr b="1" sz="1200">
              <a:latin typeface="Arial"/>
              <a:ea typeface="Arial"/>
              <a:cs typeface="Arial"/>
              <a:sym typeface="Arial"/>
            </a:endParaRPr>
          </a:p>
          <a:p>
            <a:pPr lvl="0" defTabSz="914400">
              <a:lnSpc>
                <a:spcPct val="100000"/>
              </a:lnSpc>
              <a:spcBef>
                <a:spcPts val="400"/>
              </a:spcBef>
              <a:defRPr sz="1800"/>
            </a:pPr>
            <a:endParaRPr b="1" sz="1200">
              <a:latin typeface="Arial"/>
              <a:ea typeface="Arial"/>
              <a:cs typeface="Arial"/>
              <a:sym typeface="Arial"/>
            </a:endParaRPr>
          </a:p>
          <a:p>
            <a:pPr lvl="0" defTabSz="914400">
              <a:lnSpc>
                <a:spcPct val="100000"/>
              </a:lnSpc>
              <a:spcBef>
                <a:spcPts val="400"/>
              </a:spcBef>
              <a:defRPr sz="1800"/>
            </a:pPr>
            <a:r>
              <a:rPr b="1" sz="1200">
                <a:latin typeface="Arial"/>
                <a:ea typeface="Arial"/>
                <a:cs typeface="Arial"/>
                <a:sym typeface="Arial"/>
              </a:rPr>
              <a:t>Hepatic flap</a:t>
            </a:r>
            <a:r>
              <a:rPr sz="1200">
                <a:latin typeface="Arial"/>
                <a:ea typeface="Arial"/>
                <a:cs typeface="Arial"/>
                <a:sym typeface="Arial"/>
              </a:rPr>
              <a:t> </a:t>
            </a: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Asterixis describes a motor disturbance characterised by intermittent lapses of an assumed posture. It is commonly associated with liver failure where it produces the flapping tremor of hepatic encephalopathy characterised by jerky, irregular flexion-extension movements at the wrist and metacarpophalangeal joints, often accompanied by lateral movements of the fingers.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 name="Shape 57"/>
          <p:cNvSpPr/>
          <p:nvPr>
            <p:ph type="sldImg"/>
          </p:nvPr>
        </p:nvSpPr>
        <p:spPr>
          <a:prstGeom prst="rect">
            <a:avLst/>
          </a:prstGeom>
        </p:spPr>
        <p:txBody>
          <a:bodyPr/>
          <a:lstStyle/>
          <a:p>
            <a:pPr lvl="0"/>
          </a:p>
        </p:txBody>
      </p:sp>
      <p:sp>
        <p:nvSpPr>
          <p:cNvPr id="58" name="Shape 58"/>
          <p:cNvSpPr/>
          <p:nvPr>
            <p:ph type="body" sz="quarter" idx="1"/>
          </p:nvPr>
        </p:nvSpPr>
        <p:spPr>
          <a:prstGeom prst="rect">
            <a:avLst/>
          </a:prstGeom>
        </p:spPr>
        <p:txBody>
          <a:bodyPr/>
          <a:lstStyle/>
          <a:p>
            <a:pPr lvl="0" defTabSz="914400">
              <a:lnSpc>
                <a:spcPct val="100000"/>
              </a:lnSpc>
              <a:spcBef>
                <a:spcPts val="400"/>
              </a:spcBef>
              <a:defRPr sz="1800"/>
            </a:pPr>
            <a:r>
              <a:rPr b="1" sz="1200">
                <a:latin typeface="Arial"/>
                <a:ea typeface="Arial"/>
                <a:cs typeface="Arial"/>
                <a:sym typeface="Arial"/>
              </a:rPr>
              <a:t>Dupuytren’s contracture</a:t>
            </a:r>
            <a:endParaRPr b="1"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is a painless thickening and contracture of tissue beneath the skin on the palm of the hand and fingers.</a:t>
            </a: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Presence of thickened scar tissue (fibrosis) and contracture </a:t>
            </a:r>
            <a:endParaRPr sz="12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 name="Shape 71"/>
          <p:cNvSpPr/>
          <p:nvPr>
            <p:ph type="sldImg"/>
          </p:nvPr>
        </p:nvSpPr>
        <p:spPr>
          <a:prstGeom prst="rect">
            <a:avLst/>
          </a:prstGeom>
        </p:spPr>
        <p:txBody>
          <a:bodyPr/>
          <a:lstStyle/>
          <a:p>
            <a:pPr lvl="0"/>
          </a:p>
        </p:txBody>
      </p:sp>
      <p:sp>
        <p:nvSpPr>
          <p:cNvPr id="72" name="Shape 72"/>
          <p:cNvSpPr/>
          <p:nvPr>
            <p:ph type="body" sz="quarter" idx="1"/>
          </p:nvPr>
        </p:nvSpPr>
        <p:spPr>
          <a:prstGeom prst="rect">
            <a:avLst/>
          </a:prstGeom>
        </p:spPr>
        <p:txBody>
          <a:bodyPr/>
          <a:lstStyle/>
          <a:p>
            <a:pPr lvl="0" defTabSz="914400">
              <a:lnSpc>
                <a:spcPct val="100000"/>
              </a:lnSpc>
              <a:spcBef>
                <a:spcPts val="400"/>
              </a:spcBef>
              <a:defRPr sz="1800"/>
            </a:pPr>
            <a:r>
              <a:rPr b="1" sz="1200">
                <a:latin typeface="Arial"/>
                <a:ea typeface="Arial"/>
                <a:cs typeface="Arial"/>
                <a:sym typeface="Arial"/>
              </a:rPr>
              <a:t>Uveitis, Iritis</a:t>
            </a:r>
            <a:endParaRPr b="1"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Uveitis is swelling and irritation of the </a:t>
            </a:r>
            <a:r>
              <a:rPr sz="1200" u="sng">
                <a:solidFill>
                  <a:srgbClr val="006666"/>
                </a:solidFill>
                <a:uFill>
                  <a:solidFill>
                    <a:srgbClr val="006666"/>
                  </a:solidFill>
                </a:uFill>
                <a:latin typeface="Arial"/>
                <a:ea typeface="Arial"/>
                <a:cs typeface="Arial"/>
                <a:sym typeface="Arial"/>
                <a:hlinkClick r:id="rId3" invalidUrl="" action="" tgtFrame="" tooltip="" history="1" highlightClick="0" endSnd="0"/>
              </a:rPr>
              <a:t>uvea</a:t>
            </a:r>
            <a:r>
              <a:rPr sz="1200">
                <a:latin typeface="Arial"/>
                <a:ea typeface="Arial"/>
                <a:cs typeface="Arial"/>
                <a:sym typeface="Arial"/>
              </a:rPr>
              <a:t>, the middle layer of the eye. The uvea provides most of the blood supply to the </a:t>
            </a:r>
            <a:r>
              <a:rPr sz="1200" u="sng">
                <a:solidFill>
                  <a:srgbClr val="006666"/>
                </a:solidFill>
                <a:uFill>
                  <a:solidFill>
                    <a:srgbClr val="006666"/>
                  </a:solidFill>
                </a:uFill>
                <a:latin typeface="Arial"/>
                <a:ea typeface="Arial"/>
                <a:cs typeface="Arial"/>
                <a:sym typeface="Arial"/>
                <a:hlinkClick r:id="rId4" invalidUrl="" action="" tgtFrame="" tooltip="" history="1" highlightClick="0" endSnd="0"/>
              </a:rPr>
              <a:t>retina</a:t>
            </a:r>
            <a:r>
              <a:rPr sz="1200">
                <a:latin typeface="Arial"/>
                <a:ea typeface="Arial"/>
                <a:cs typeface="Arial"/>
                <a:sym typeface="Arial"/>
              </a:rPr>
              <a:t>.</a:t>
            </a:r>
            <a:endParaRPr sz="1200">
              <a:latin typeface="Arial"/>
              <a:ea typeface="Arial"/>
              <a:cs typeface="Arial"/>
              <a:sym typeface="Arial"/>
            </a:endParaRP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b="1" sz="1200">
                <a:latin typeface="Arial"/>
                <a:ea typeface="Arial"/>
                <a:cs typeface="Arial"/>
                <a:sym typeface="Arial"/>
              </a:rPr>
              <a:t>Kayser-Fleischer rings</a:t>
            </a: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are dark rings that appear to encircle the </a:t>
            </a:r>
            <a:r>
              <a:rPr sz="1200" u="sng">
                <a:solidFill>
                  <a:srgbClr val="006666"/>
                </a:solidFill>
                <a:uFill>
                  <a:solidFill>
                    <a:srgbClr val="006666"/>
                  </a:solidFill>
                </a:uFill>
                <a:latin typeface="Arial"/>
                <a:ea typeface="Arial"/>
                <a:cs typeface="Arial"/>
                <a:sym typeface="Arial"/>
                <a:hlinkClick r:id="rId5" invalidUrl="" action="" tgtFrame="" tooltip="" history="1" highlightClick="0" endSnd="0"/>
              </a:rPr>
              <a:t>iris</a:t>
            </a:r>
            <a:r>
              <a:rPr sz="1200">
                <a:latin typeface="Arial"/>
                <a:ea typeface="Arial"/>
                <a:cs typeface="Arial"/>
                <a:sym typeface="Arial"/>
              </a:rPr>
              <a:t> of the </a:t>
            </a:r>
            <a:r>
              <a:rPr sz="1200" u="sng">
                <a:solidFill>
                  <a:srgbClr val="006666"/>
                </a:solidFill>
                <a:uFill>
                  <a:solidFill>
                    <a:srgbClr val="006666"/>
                  </a:solidFill>
                </a:uFill>
                <a:latin typeface="Arial"/>
                <a:ea typeface="Arial"/>
                <a:cs typeface="Arial"/>
                <a:sym typeface="Arial"/>
                <a:hlinkClick r:id="rId6" invalidUrl="" action="" tgtFrame="" tooltip="" history="1" highlightClick="0" endSnd="0"/>
              </a:rPr>
              <a:t>eye</a:t>
            </a:r>
            <a:r>
              <a:rPr sz="1200">
                <a:latin typeface="Arial"/>
                <a:ea typeface="Arial"/>
                <a:cs typeface="Arial"/>
                <a:sym typeface="Arial"/>
              </a:rPr>
              <a:t>. They are due to </a:t>
            </a:r>
            <a:r>
              <a:rPr sz="1200" u="sng">
                <a:solidFill>
                  <a:srgbClr val="006666"/>
                </a:solidFill>
                <a:uFill>
                  <a:solidFill>
                    <a:srgbClr val="006666"/>
                  </a:solidFill>
                </a:uFill>
                <a:latin typeface="Arial"/>
                <a:ea typeface="Arial"/>
                <a:cs typeface="Arial"/>
                <a:sym typeface="Arial"/>
                <a:hlinkClick r:id="rId7" invalidUrl="" action="" tgtFrame="" tooltip="" history="1" highlightClick="0" endSnd="0"/>
              </a:rPr>
              <a:t>copper</a:t>
            </a:r>
            <a:r>
              <a:rPr sz="1200">
                <a:latin typeface="Arial"/>
                <a:ea typeface="Arial"/>
                <a:cs typeface="Arial"/>
                <a:sym typeface="Arial"/>
              </a:rPr>
              <a:t> deposition as a result of particular liver diseases.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 name="Shape 78"/>
          <p:cNvSpPr/>
          <p:nvPr>
            <p:ph type="sldImg"/>
          </p:nvPr>
        </p:nvSpPr>
        <p:spPr>
          <a:prstGeom prst="rect">
            <a:avLst/>
          </a:prstGeom>
        </p:spPr>
        <p:txBody>
          <a:bodyPr/>
          <a:lstStyle/>
          <a:p>
            <a:pPr lvl="0"/>
          </a:p>
        </p:txBody>
      </p:sp>
      <p:sp>
        <p:nvSpPr>
          <p:cNvPr id="79" name="Shape 79"/>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r>
              <a:rPr sz="1200"/>
              <a:t>Xanthoma is a skin condition in which fat builds up under the surface of the skin.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 name="Shape 86"/>
          <p:cNvSpPr/>
          <p:nvPr>
            <p:ph type="sldImg"/>
          </p:nvPr>
        </p:nvSpPr>
        <p:spPr>
          <a:prstGeom prst="rect">
            <a:avLst/>
          </a:prstGeom>
        </p:spPr>
        <p:txBody>
          <a:bodyPr/>
          <a:lstStyle/>
          <a:p>
            <a:pPr lvl="0"/>
          </a:p>
        </p:txBody>
      </p:sp>
      <p:sp>
        <p:nvSpPr>
          <p:cNvPr id="87" name="Shape 87"/>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Monilia is a yeast-like fungus (Candida albicans), which by nature is a saprophyte </a:t>
            </a:r>
            <a:endParaRPr sz="1200">
              <a:latin typeface="Arial"/>
              <a:ea typeface="Arial"/>
              <a:cs typeface="Arial"/>
              <a:sym typeface="Arial"/>
            </a:endParaRP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Atrophic glossitis - B</a:t>
            </a:r>
            <a:r>
              <a:rPr sz="1000">
                <a:latin typeface="Arial"/>
                <a:ea typeface="Arial"/>
                <a:cs typeface="Arial"/>
                <a:sym typeface="Arial"/>
              </a:rPr>
              <a:t>12</a:t>
            </a:r>
            <a:r>
              <a:rPr sz="1200">
                <a:latin typeface="Arial"/>
                <a:ea typeface="Arial"/>
                <a:cs typeface="Arial"/>
                <a:sym typeface="Arial"/>
              </a:rPr>
              <a:t> and folate deficiency</a:t>
            </a:r>
            <a:endParaRPr sz="1200">
              <a:latin typeface="Arial"/>
              <a:ea typeface="Arial"/>
              <a:cs typeface="Arial"/>
              <a:sym typeface="Arial"/>
            </a:endParaRP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b="1" sz="1200">
                <a:latin typeface="Arial"/>
                <a:ea typeface="Arial"/>
                <a:cs typeface="Arial"/>
                <a:sym typeface="Arial"/>
              </a:rPr>
              <a:t>Leukoplakia</a:t>
            </a: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is a clinical term used to describe patches of </a:t>
            </a:r>
            <a:r>
              <a:rPr sz="1200" u="sng">
                <a:solidFill>
                  <a:srgbClr val="006666"/>
                </a:solidFill>
                <a:uFill>
                  <a:solidFill>
                    <a:srgbClr val="006666"/>
                  </a:solidFill>
                </a:uFill>
                <a:latin typeface="Arial"/>
                <a:ea typeface="Arial"/>
                <a:cs typeface="Arial"/>
                <a:sym typeface="Arial"/>
                <a:hlinkClick r:id="rId3" invalidUrl="" action="" tgtFrame="" tooltip="" history="1" highlightClick="0" endSnd="0"/>
              </a:rPr>
              <a:t>keratosis</a:t>
            </a:r>
            <a:r>
              <a:rPr sz="1200">
                <a:latin typeface="Arial"/>
                <a:ea typeface="Arial"/>
                <a:cs typeface="Arial"/>
                <a:sym typeface="Arial"/>
              </a:rPr>
              <a:t>. It is visible as adherent white patches on the mucous membranes of the oral cavity, including the </a:t>
            </a:r>
            <a:r>
              <a:rPr sz="1200" u="sng">
                <a:solidFill>
                  <a:srgbClr val="006666"/>
                </a:solidFill>
                <a:uFill>
                  <a:solidFill>
                    <a:srgbClr val="006666"/>
                  </a:solidFill>
                </a:uFill>
                <a:latin typeface="Arial"/>
                <a:ea typeface="Arial"/>
                <a:cs typeface="Arial"/>
                <a:sym typeface="Arial"/>
                <a:hlinkClick r:id="rId4" invalidUrl="" action="" tgtFrame="" tooltip="" history="1" highlightClick="0" endSnd="0"/>
              </a:rPr>
              <a:t>tongue</a:t>
            </a:r>
            <a:r>
              <a:rPr sz="1200">
                <a:latin typeface="Arial"/>
                <a:ea typeface="Arial"/>
                <a:cs typeface="Arial"/>
                <a:sym typeface="Arial"/>
              </a:rPr>
              <a:t>, but also other areas of the </a:t>
            </a:r>
            <a:r>
              <a:rPr sz="1200" u="sng">
                <a:solidFill>
                  <a:srgbClr val="006666"/>
                </a:solidFill>
                <a:uFill>
                  <a:solidFill>
                    <a:srgbClr val="006666"/>
                  </a:solidFill>
                </a:uFill>
                <a:latin typeface="Arial"/>
                <a:ea typeface="Arial"/>
                <a:cs typeface="Arial"/>
                <a:sym typeface="Arial"/>
                <a:hlinkClick r:id="rId5" invalidUrl="" action="" tgtFrame="" tooltip="" history="1" highlightClick="0" endSnd="0"/>
              </a:rPr>
              <a:t>gastro-intestinal tract</a:t>
            </a:r>
            <a:r>
              <a:rPr sz="1200">
                <a:latin typeface="Arial"/>
                <a:ea typeface="Arial"/>
                <a:cs typeface="Arial"/>
                <a:sym typeface="Arial"/>
              </a:rPr>
              <a:t>, </a:t>
            </a:r>
            <a:r>
              <a:rPr sz="1200" u="sng">
                <a:solidFill>
                  <a:srgbClr val="006666"/>
                </a:solidFill>
                <a:uFill>
                  <a:solidFill>
                    <a:srgbClr val="006666"/>
                  </a:solidFill>
                </a:uFill>
                <a:latin typeface="Arial"/>
                <a:ea typeface="Arial"/>
                <a:cs typeface="Arial"/>
                <a:sym typeface="Arial"/>
                <a:hlinkClick r:id="rId6" invalidUrl="" action="" tgtFrame="" tooltip="" history="1" highlightClick="0" endSnd="0"/>
              </a:rPr>
              <a:t>urinary tract</a:t>
            </a:r>
            <a:r>
              <a:rPr sz="1200">
                <a:latin typeface="Arial"/>
                <a:ea typeface="Arial"/>
                <a:cs typeface="Arial"/>
                <a:sym typeface="Arial"/>
              </a:rPr>
              <a:t> and the genitals.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 name="Shape 98"/>
          <p:cNvSpPr/>
          <p:nvPr>
            <p:ph type="sldImg"/>
          </p:nvPr>
        </p:nvSpPr>
        <p:spPr>
          <a:prstGeom prst="rect">
            <a:avLst/>
          </a:prstGeom>
        </p:spPr>
        <p:txBody>
          <a:bodyPr/>
          <a:lstStyle/>
          <a:p>
            <a:pPr lvl="0"/>
          </a:p>
        </p:txBody>
      </p:sp>
      <p:sp>
        <p:nvSpPr>
          <p:cNvPr id="99" name="Shape 99"/>
          <p:cNvSpPr/>
          <p:nvPr>
            <p:ph type="body" sz="quarter" idx="1"/>
          </p:nvPr>
        </p:nvSpPr>
        <p:spPr>
          <a:prstGeom prst="rect">
            <a:avLst/>
          </a:prstGeom>
        </p:spPr>
        <p:txBody>
          <a:bodyPr/>
          <a:lstStyle/>
          <a:p>
            <a:pPr lvl="0" defTabSz="914400">
              <a:lnSpc>
                <a:spcPct val="100000"/>
              </a:lnSpc>
              <a:spcBef>
                <a:spcPts val="400"/>
              </a:spcBef>
              <a:defRPr sz="1800"/>
            </a:pPr>
            <a:r>
              <a:rPr b="1" sz="1200">
                <a:latin typeface="Arial"/>
                <a:ea typeface="Arial"/>
                <a:cs typeface="Arial"/>
                <a:sym typeface="Arial"/>
              </a:rPr>
              <a:t>Troisier's Sign</a:t>
            </a:r>
            <a:endParaRPr b="1"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Enlargement of</a:t>
            </a:r>
            <a:r>
              <a:rPr b="1" sz="1200">
                <a:latin typeface="Arial"/>
                <a:ea typeface="Arial"/>
                <a:cs typeface="Arial"/>
                <a:sym typeface="Arial"/>
              </a:rPr>
              <a:t> </a:t>
            </a:r>
            <a:r>
              <a:rPr sz="1000">
                <a:latin typeface="Arial"/>
                <a:ea typeface="Arial"/>
                <a:cs typeface="Arial"/>
                <a:sym typeface="Arial"/>
              </a:rPr>
              <a:t>Virchov’s node</a:t>
            </a:r>
            <a:endParaRPr sz="1000">
              <a:latin typeface="Arial"/>
              <a:ea typeface="Arial"/>
              <a:cs typeface="Arial"/>
              <a:sym typeface="Arial"/>
            </a:endParaRPr>
          </a:p>
          <a:p>
            <a:pPr lvl="0" defTabSz="914400">
              <a:lnSpc>
                <a:spcPct val="100000"/>
              </a:lnSpc>
              <a:spcBef>
                <a:spcPts val="400"/>
              </a:spcBef>
              <a:defRPr sz="1800"/>
            </a:pPr>
            <a:endParaRPr sz="1000">
              <a:latin typeface="Arial"/>
              <a:ea typeface="Arial"/>
              <a:cs typeface="Arial"/>
              <a:sym typeface="Arial"/>
            </a:endParaRPr>
          </a:p>
          <a:p>
            <a:pPr lvl="0" defTabSz="914400">
              <a:lnSpc>
                <a:spcPct val="100000"/>
              </a:lnSpc>
              <a:spcBef>
                <a:spcPts val="300"/>
              </a:spcBef>
              <a:defRPr sz="1800"/>
            </a:pPr>
            <a:r>
              <a:rPr sz="1000">
                <a:latin typeface="Arial"/>
                <a:ea typeface="Arial"/>
                <a:cs typeface="Arial"/>
                <a:sym typeface="Arial"/>
              </a:rPr>
              <a:t>More widespread lymphadenopathy with hepato-splenomegaly suggests </a:t>
            </a:r>
            <a:r>
              <a:rPr b="1" sz="1000">
                <a:latin typeface="Arial"/>
                <a:ea typeface="Arial"/>
                <a:cs typeface="Arial"/>
                <a:sym typeface="Arial"/>
              </a:rPr>
              <a:t>lymphoma.</a:t>
            </a:r>
            <a:endParaRPr b="1" sz="1200">
              <a:latin typeface="Arial"/>
              <a:ea typeface="Arial"/>
              <a:cs typeface="Arial"/>
              <a:sym typeface="Arial"/>
            </a:endParaRPr>
          </a:p>
          <a:p>
            <a:pPr lvl="0" defTabSz="914400">
              <a:lnSpc>
                <a:spcPct val="100000"/>
              </a:lnSpc>
              <a:spcBef>
                <a:spcPts val="400"/>
              </a:spcBef>
              <a:defRPr sz="1800"/>
            </a:pPr>
            <a:endParaRPr b="1" sz="1200">
              <a:latin typeface="Arial"/>
              <a:ea typeface="Arial"/>
              <a:cs typeface="Arial"/>
              <a:sym typeface="Arial"/>
            </a:endParaRP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Due to reduced oestrogen metabolism by the liver. In men may be a feminizing effect (</a:t>
            </a:r>
            <a:r>
              <a:rPr sz="1000">
                <a:latin typeface="Arial"/>
                <a:ea typeface="Arial"/>
                <a:cs typeface="Arial"/>
                <a:sym typeface="Arial"/>
              </a:rPr>
              <a:t>gynaecomastia, loss of hair and testicular atrophy)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4" name="Shape 104"/>
          <p:cNvSpPr/>
          <p:nvPr>
            <p:ph type="sldImg"/>
          </p:nvPr>
        </p:nvSpPr>
        <p:spPr>
          <a:prstGeom prst="rect">
            <a:avLst/>
          </a:prstGeom>
        </p:spPr>
        <p:txBody>
          <a:bodyPr/>
          <a:lstStyle/>
          <a:p>
            <a:pPr lvl="0"/>
          </a:p>
        </p:txBody>
      </p:sp>
      <p:sp>
        <p:nvSpPr>
          <p:cNvPr id="105" name="Shape 105"/>
          <p:cNvSpPr/>
          <p:nvPr>
            <p:ph type="body" sz="quarter" idx="1"/>
          </p:nvPr>
        </p:nvSpPr>
        <p:spPr>
          <a:prstGeom prst="rect">
            <a:avLst/>
          </a:prstGeom>
        </p:spPr>
        <p:txBody>
          <a:bodyPr/>
          <a:lstStyle/>
          <a:p>
            <a:pPr lvl="0" defTabSz="914400">
              <a:lnSpc>
                <a:spcPct val="100000"/>
              </a:lnSpc>
              <a:spcBef>
                <a:spcPts val="400"/>
              </a:spcBef>
              <a:defRPr sz="1800"/>
            </a:pPr>
            <a:r>
              <a:rPr sz="1200">
                <a:latin typeface="Arial"/>
                <a:ea typeface="Arial"/>
                <a:cs typeface="Arial"/>
                <a:sym typeface="Arial"/>
              </a:rPr>
              <a:t>In order to accurately localize the findings on physical examination, one usually divides the abdomen into four quadrants:</a:t>
            </a: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Upper right and left</a:t>
            </a: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Lower right and left</a:t>
            </a: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The dividing lines are:</a:t>
            </a: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Vertically, a connecting line between the xiphoid process and the pubic symphysis;</a:t>
            </a: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Horizontally, a line across the umbilicus.</a:t>
            </a:r>
            <a:endParaRPr sz="1200">
              <a:latin typeface="Arial"/>
              <a:ea typeface="Arial"/>
              <a:cs typeface="Arial"/>
              <a:sym typeface="Arial"/>
            </a:endParaRPr>
          </a:p>
          <a:p>
            <a:pPr lvl="0" defTabSz="914400">
              <a:lnSpc>
                <a:spcPct val="100000"/>
              </a:lnSpc>
              <a:spcBef>
                <a:spcPts val="400"/>
              </a:spcBef>
              <a:defRPr sz="1800"/>
            </a:pP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Examine the patient in good light and warm surroundings.</a:t>
            </a:r>
            <a:endParaRPr sz="1200">
              <a:latin typeface="Arial"/>
              <a:ea typeface="Arial"/>
              <a:cs typeface="Arial"/>
              <a:sym typeface="Arial"/>
            </a:endParaRPr>
          </a:p>
          <a:p>
            <a:pPr lvl="0" defTabSz="914400">
              <a:lnSpc>
                <a:spcPct val="100000"/>
              </a:lnSpc>
              <a:spcBef>
                <a:spcPts val="400"/>
              </a:spcBef>
              <a:defRPr sz="1800"/>
            </a:pPr>
            <a:r>
              <a:rPr sz="1200">
                <a:latin typeface="Arial"/>
                <a:ea typeface="Arial"/>
                <a:cs typeface="Arial"/>
                <a:sym typeface="Arial"/>
              </a:rPr>
              <a:t>Position the patient comfortably supine with the head resting on one pillow in order to relax the muscles of the abdominal wall.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Shape 111"/>
          <p:cNvSpPr/>
          <p:nvPr>
            <p:ph type="sldImg"/>
          </p:nvPr>
        </p:nvSpPr>
        <p:spPr>
          <a:prstGeom prst="rect">
            <a:avLst/>
          </a:prstGeom>
        </p:spPr>
        <p:txBody>
          <a:bodyPr/>
          <a:lstStyle/>
          <a:p>
            <a:pPr lvl="0"/>
          </a:p>
        </p:txBody>
      </p:sp>
      <p:sp>
        <p:nvSpPr>
          <p:cNvPr id="112" name="Shape 112"/>
          <p:cNvSpPr/>
          <p:nvPr>
            <p:ph type="body" sz="quarter" idx="1"/>
          </p:nvPr>
        </p:nvSpPr>
        <p:spPr>
          <a:prstGeom prst="rect">
            <a:avLst/>
          </a:prstGeom>
        </p:spPr>
        <p:txBody>
          <a:bodyPr/>
          <a:lstStyle/>
          <a:p>
            <a:pPr lvl="0" defTabSz="914400">
              <a:lnSpc>
                <a:spcPct val="100000"/>
              </a:lnSpc>
              <a:spcBef>
                <a:spcPts val="300"/>
              </a:spcBef>
              <a:defRPr sz="1800"/>
            </a:pPr>
            <a:r>
              <a:rPr sz="1000">
                <a:latin typeface="Arial"/>
                <a:ea typeface="Arial"/>
                <a:cs typeface="Arial"/>
                <a:sym typeface="Arial"/>
              </a:rPr>
              <a:t>Shape and movements with respiration – flat or slightly scaphoid (shaped like a boat)</a:t>
            </a:r>
            <a:endParaRPr sz="1000">
              <a:latin typeface="Arial"/>
              <a:ea typeface="Arial"/>
              <a:cs typeface="Arial"/>
              <a:sym typeface="Arial"/>
            </a:endParaRPr>
          </a:p>
          <a:p>
            <a:pPr lvl="0" defTabSz="914400">
              <a:lnSpc>
                <a:spcPct val="100000"/>
              </a:lnSpc>
              <a:spcBef>
                <a:spcPts val="400"/>
              </a:spcBef>
              <a:defRPr sz="1800"/>
            </a:pPr>
            <a:endParaRPr sz="1000">
              <a:latin typeface="Arial"/>
              <a:ea typeface="Arial"/>
              <a:cs typeface="Arial"/>
              <a:sym typeface="Arial"/>
            </a:endParaRPr>
          </a:p>
          <a:p>
            <a:pPr lvl="0" defTabSz="914400">
              <a:lnSpc>
                <a:spcPct val="100000"/>
              </a:lnSpc>
              <a:spcBef>
                <a:spcPts val="300"/>
              </a:spcBef>
              <a:defRPr sz="1800"/>
            </a:pPr>
            <a:r>
              <a:rPr sz="1000">
                <a:latin typeface="Arial"/>
                <a:ea typeface="Arial"/>
                <a:cs typeface="Arial"/>
                <a:sym typeface="Arial"/>
              </a:rPr>
              <a:t>Scars from previous surgical procedures</a:t>
            </a:r>
            <a:endParaRPr sz="1000">
              <a:latin typeface="Arial"/>
              <a:ea typeface="Arial"/>
              <a:cs typeface="Arial"/>
              <a:sym typeface="Arial"/>
            </a:endParaRPr>
          </a:p>
          <a:p>
            <a:pPr lvl="0" defTabSz="914400">
              <a:lnSpc>
                <a:spcPct val="100000"/>
              </a:lnSpc>
              <a:spcBef>
                <a:spcPts val="400"/>
              </a:spcBef>
              <a:defRPr sz="1800"/>
            </a:pPr>
            <a:endParaRPr sz="1000">
              <a:latin typeface="Arial"/>
              <a:ea typeface="Arial"/>
              <a:cs typeface="Arial"/>
              <a:sym typeface="Arial"/>
            </a:endParaRPr>
          </a:p>
          <a:p>
            <a:pPr lvl="0" defTabSz="914400">
              <a:lnSpc>
                <a:spcPct val="100000"/>
              </a:lnSpc>
              <a:spcBef>
                <a:spcPts val="300"/>
              </a:spcBef>
              <a:defRPr sz="1800"/>
            </a:pPr>
            <a:r>
              <a:rPr sz="1000">
                <a:latin typeface="Arial"/>
                <a:ea typeface="Arial"/>
                <a:cs typeface="Arial"/>
                <a:sym typeface="Arial"/>
              </a:rPr>
              <a:t>Distension</a:t>
            </a:r>
            <a:endParaRPr sz="1000">
              <a:latin typeface="Arial"/>
              <a:ea typeface="Arial"/>
              <a:cs typeface="Arial"/>
              <a:sym typeface="Arial"/>
            </a:endParaRPr>
          </a:p>
          <a:p>
            <a:pPr lvl="1" indent="457200" defTabSz="914400">
              <a:lnSpc>
                <a:spcPct val="100000"/>
              </a:lnSpc>
              <a:spcBef>
                <a:spcPts val="300"/>
              </a:spcBef>
              <a:defRPr sz="1800"/>
            </a:pPr>
            <a:r>
              <a:rPr sz="1000">
                <a:latin typeface="Arial"/>
                <a:ea typeface="Arial"/>
                <a:cs typeface="Arial"/>
                <a:sym typeface="Arial"/>
              </a:rPr>
              <a:t>Localised: malignancy, hepatopathy, splenomegaly</a:t>
            </a:r>
            <a:endParaRPr sz="1000">
              <a:latin typeface="Arial"/>
              <a:ea typeface="Arial"/>
              <a:cs typeface="Arial"/>
              <a:sym typeface="Arial"/>
            </a:endParaRPr>
          </a:p>
          <a:p>
            <a:pPr lvl="1" indent="457200" defTabSz="914400">
              <a:lnSpc>
                <a:spcPct val="100000"/>
              </a:lnSpc>
              <a:spcBef>
                <a:spcPts val="300"/>
              </a:spcBef>
              <a:defRPr sz="1800"/>
            </a:pPr>
            <a:r>
              <a:rPr sz="1000">
                <a:latin typeface="Arial"/>
                <a:ea typeface="Arial"/>
                <a:cs typeface="Arial"/>
                <a:sym typeface="Arial"/>
              </a:rPr>
              <a:t>Generalized: </a:t>
            </a:r>
            <a:r>
              <a:rPr b="1" sz="1000">
                <a:latin typeface="Arial"/>
                <a:ea typeface="Arial"/>
                <a:cs typeface="Arial"/>
                <a:sym typeface="Arial"/>
              </a:rPr>
              <a:t>Fat </a:t>
            </a:r>
            <a:r>
              <a:rPr sz="1000">
                <a:latin typeface="Arial"/>
                <a:ea typeface="Arial"/>
                <a:cs typeface="Arial"/>
                <a:sym typeface="Arial"/>
              </a:rPr>
              <a:t>(obesity), </a:t>
            </a:r>
            <a:r>
              <a:rPr b="1" sz="1000">
                <a:latin typeface="Arial"/>
                <a:ea typeface="Arial"/>
                <a:cs typeface="Arial"/>
                <a:sym typeface="Arial"/>
              </a:rPr>
              <a:t>fluid </a:t>
            </a:r>
            <a:r>
              <a:rPr sz="1000">
                <a:latin typeface="Arial"/>
                <a:ea typeface="Arial"/>
                <a:cs typeface="Arial"/>
                <a:sym typeface="Arial"/>
              </a:rPr>
              <a:t>(ascites), </a:t>
            </a:r>
            <a:r>
              <a:rPr b="1" sz="1000">
                <a:latin typeface="Arial"/>
                <a:ea typeface="Arial"/>
                <a:cs typeface="Arial"/>
                <a:sym typeface="Arial"/>
              </a:rPr>
              <a:t>flatus</a:t>
            </a:r>
            <a:r>
              <a:rPr sz="1000">
                <a:latin typeface="Arial"/>
                <a:ea typeface="Arial"/>
                <a:cs typeface="Arial"/>
                <a:sym typeface="Arial"/>
              </a:rPr>
              <a:t> (obstruction),</a:t>
            </a:r>
            <a:r>
              <a:rPr b="1" sz="1000">
                <a:latin typeface="Arial"/>
                <a:ea typeface="Arial"/>
                <a:cs typeface="Arial"/>
                <a:sym typeface="Arial"/>
              </a:rPr>
              <a:t> faeces</a:t>
            </a:r>
            <a:r>
              <a:rPr sz="1000">
                <a:latin typeface="Arial"/>
                <a:ea typeface="Arial"/>
                <a:cs typeface="Arial"/>
                <a:sym typeface="Arial"/>
              </a:rPr>
              <a:t> (constipation), </a:t>
            </a:r>
            <a:r>
              <a:rPr b="1" sz="1000">
                <a:latin typeface="Arial"/>
                <a:ea typeface="Arial"/>
                <a:cs typeface="Arial"/>
                <a:sym typeface="Arial"/>
              </a:rPr>
              <a:t>fetus</a:t>
            </a:r>
            <a:r>
              <a:rPr sz="1000">
                <a:latin typeface="Arial"/>
                <a:ea typeface="Arial"/>
                <a:cs typeface="Arial"/>
                <a:sym typeface="Arial"/>
              </a:rPr>
              <a:t> (pregnancy)</a:t>
            </a:r>
            <a:endParaRPr sz="1000">
              <a:latin typeface="Arial"/>
              <a:ea typeface="Arial"/>
              <a:cs typeface="Arial"/>
              <a:sym typeface="Arial"/>
            </a:endParaRPr>
          </a:p>
          <a:p>
            <a:pPr lvl="0" defTabSz="914400">
              <a:lnSpc>
                <a:spcPct val="100000"/>
              </a:lnSpc>
              <a:spcBef>
                <a:spcPts val="400"/>
              </a:spcBef>
              <a:defRPr sz="1800"/>
            </a:pPr>
            <a:endParaRPr sz="1000">
              <a:latin typeface="Arial"/>
              <a:ea typeface="Arial"/>
              <a:cs typeface="Arial"/>
              <a:sym typeface="Arial"/>
            </a:endParaRPr>
          </a:p>
          <a:p>
            <a:pPr lvl="0" defTabSz="914400">
              <a:lnSpc>
                <a:spcPct val="100000"/>
              </a:lnSpc>
              <a:spcBef>
                <a:spcPts val="300"/>
              </a:spcBef>
              <a:defRPr sz="1800"/>
            </a:pPr>
            <a:r>
              <a:rPr sz="1000">
                <a:latin typeface="Arial"/>
                <a:ea typeface="Arial"/>
                <a:cs typeface="Arial"/>
                <a:sym typeface="Arial"/>
              </a:rPr>
              <a:t>Prominent veins (caput medusae)  in portal hypertension blood flows trough portocaval anastomoses. Image: end stage liver disease</a:t>
            </a:r>
            <a:endParaRPr sz="1000">
              <a:latin typeface="Arial"/>
              <a:ea typeface="Arial"/>
              <a:cs typeface="Arial"/>
              <a:sym typeface="Arial"/>
            </a:endParaRPr>
          </a:p>
          <a:p>
            <a:pPr lvl="0" defTabSz="914400">
              <a:lnSpc>
                <a:spcPct val="100000"/>
              </a:lnSpc>
              <a:spcBef>
                <a:spcPts val="400"/>
              </a:spcBef>
              <a:defRPr sz="1800"/>
            </a:pPr>
            <a:endParaRPr sz="1000">
              <a:latin typeface="Arial"/>
              <a:ea typeface="Arial"/>
              <a:cs typeface="Arial"/>
              <a:sym typeface="Arial"/>
            </a:endParaRPr>
          </a:p>
          <a:p>
            <a:pPr lvl="0" defTabSz="914400">
              <a:lnSpc>
                <a:spcPct val="100000"/>
              </a:lnSpc>
              <a:spcBef>
                <a:spcPts val="300"/>
              </a:spcBef>
              <a:defRPr sz="1800"/>
            </a:pPr>
            <a:r>
              <a:rPr sz="1000">
                <a:latin typeface="Arial"/>
                <a:ea typeface="Arial"/>
                <a:cs typeface="Arial"/>
                <a:sym typeface="Arial"/>
              </a:rPr>
              <a:t>Striae</a:t>
            </a:r>
            <a:endParaRPr sz="1000">
              <a:latin typeface="Arial"/>
              <a:ea typeface="Arial"/>
              <a:cs typeface="Arial"/>
              <a:sym typeface="Arial"/>
            </a:endParaRPr>
          </a:p>
          <a:p>
            <a:pPr lvl="0" defTabSz="914400">
              <a:lnSpc>
                <a:spcPct val="100000"/>
              </a:lnSpc>
              <a:spcBef>
                <a:spcPts val="400"/>
              </a:spcBef>
              <a:defRPr sz="1800"/>
            </a:pPr>
            <a:endParaRPr sz="1000">
              <a:latin typeface="Arial"/>
              <a:ea typeface="Arial"/>
              <a:cs typeface="Arial"/>
              <a:sym typeface="Arial"/>
            </a:endParaRPr>
          </a:p>
          <a:p>
            <a:pPr lvl="0" defTabSz="914400">
              <a:lnSpc>
                <a:spcPct val="100000"/>
              </a:lnSpc>
              <a:spcBef>
                <a:spcPts val="300"/>
              </a:spcBef>
              <a:defRPr sz="1800"/>
            </a:pPr>
            <a:r>
              <a:rPr sz="1000">
                <a:latin typeface="Arial"/>
                <a:ea typeface="Arial"/>
                <a:cs typeface="Arial"/>
                <a:sym typeface="Arial"/>
              </a:rPr>
              <a:t>Visible peristalsis</a:t>
            </a:r>
            <a:endParaRPr sz="1000">
              <a:latin typeface="Arial"/>
              <a:ea typeface="Arial"/>
              <a:cs typeface="Arial"/>
              <a:sym typeface="Arial"/>
            </a:endParaRP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10" name="Shape 10"/>
          <p:cNvSpPr/>
          <p:nvPr>
            <p:ph type="title"/>
          </p:nvPr>
        </p:nvSpPr>
        <p:spPr>
          <a:xfrm>
            <a:off x="2133600" y="762000"/>
            <a:ext cx="6477000" cy="2971800"/>
          </a:xfrm>
          <a:prstGeom prst="rect">
            <a:avLst/>
          </a:prstGeom>
        </p:spPr>
        <p:txBody>
          <a:bodyPr/>
          <a:lstStyle>
            <a:lvl1pPr>
              <a:defRPr sz="5400"/>
            </a:lvl1pPr>
          </a:lstStyle>
          <a:p>
            <a:pPr lvl="0">
              <a:defRPr sz="1800"/>
            </a:pPr>
            <a:r>
              <a:rPr sz="5400"/>
              <a:t>Title Text</a:t>
            </a:r>
          </a:p>
        </p:txBody>
      </p:sp>
      <p:sp>
        <p:nvSpPr>
          <p:cNvPr id="11" name="Shape 11"/>
          <p:cNvSpPr/>
          <p:nvPr>
            <p:ph type="body" idx="1"/>
          </p:nvPr>
        </p:nvSpPr>
        <p:spPr>
          <a:xfrm>
            <a:off x="2133600" y="3733800"/>
            <a:ext cx="6477000" cy="3124200"/>
          </a:xfrm>
          <a:prstGeom prst="rect">
            <a:avLst/>
          </a:prstGeom>
        </p:spPr>
        <p:txBody>
          <a:bodyPr/>
          <a:lstStyle>
            <a:lvl1pPr marL="0" indent="0">
              <a:buClrTx/>
              <a:buSzTx/>
              <a:buFontTx/>
              <a:buNone/>
            </a:lvl1pPr>
            <a:lvl2pPr marL="0" indent="457200">
              <a:buClrTx/>
              <a:buSzTx/>
              <a:buFontTx/>
              <a:buNone/>
            </a:lvl2pPr>
            <a:lvl3pPr marL="0" indent="914400">
              <a:buClrTx/>
              <a:buSzTx/>
              <a:buFontTx/>
              <a:buNone/>
            </a:lvl3pPr>
            <a:lvl4pPr marL="0" indent="1371600">
              <a:buClrTx/>
              <a:buSzTx/>
              <a:buFontTx/>
              <a:buNone/>
            </a:lvl4pPr>
            <a:lvl5pPr marL="0" indent="1828800">
              <a:buClrTx/>
              <a:buSzTx/>
              <a:buFontTx/>
              <a:buNone/>
            </a:lvl5pPr>
          </a:lstStyle>
          <a:p>
            <a:pPr lvl="0">
              <a:defRPr sz="1800"/>
            </a:pPr>
            <a:r>
              <a:rPr sz="3000"/>
              <a:t>Body Level One</a:t>
            </a:r>
            <a:endParaRPr sz="3000"/>
          </a:p>
          <a:p>
            <a:pPr lvl="1">
              <a:defRPr sz="1800"/>
            </a:pPr>
            <a:r>
              <a:rPr sz="3000"/>
              <a:t>Body Level Two</a:t>
            </a:r>
            <a:endParaRPr sz="3000"/>
          </a:p>
          <a:p>
            <a:pPr lvl="2">
              <a:defRPr sz="1800"/>
            </a:pPr>
            <a:r>
              <a:rPr sz="3000"/>
              <a:t>Body Level Three</a:t>
            </a:r>
            <a:endParaRPr sz="3000"/>
          </a:p>
          <a:p>
            <a:pPr lvl="3">
              <a:defRPr sz="1800"/>
            </a:pPr>
            <a:r>
              <a:rPr sz="3000"/>
              <a:t>Body Level Four</a:t>
            </a:r>
            <a:endParaRPr sz="3000"/>
          </a:p>
          <a:p>
            <a:pPr lvl="4">
              <a:defRPr sz="1800"/>
            </a:pPr>
            <a:r>
              <a:rPr sz="3000"/>
              <a:t>Body Level Five</a:t>
            </a:r>
          </a:p>
        </p:txBody>
      </p:sp>
      <p:sp>
        <p:nvSpPr>
          <p:cNvPr id="12" name="Shape 12"/>
          <p:cNvSpPr/>
          <p:nvPr>
            <p:ph type="sldNum" sz="quarter" idx="2"/>
          </p:nvPr>
        </p:nvSpPr>
        <p:spPr>
          <a:xfrm>
            <a:off x="2209800" y="6248400"/>
            <a:ext cx="1219200" cy="288824"/>
          </a:xfrm>
          <a:prstGeom prst="rect">
            <a:avLst/>
          </a:prstGeom>
        </p:spPr>
        <p:txBody>
          <a:bodyPr/>
          <a:lstStyle/>
          <a:p>
            <a:pPr lvl="0"/>
            <a:fld id="{86CB4B4D-7CA3-9044-876B-883B54F8677D}" type="slidenum"/>
          </a:p>
        </p:txBody>
      </p:sp>
      <p:sp>
        <p:nvSpPr>
          <p:cNvPr id="13" name="Shape 13"/>
          <p:cNvSpPr/>
          <p:nvPr/>
        </p:nvSpPr>
        <p:spPr>
          <a:xfrm flipH="1">
            <a:off x="1905000" y="1219200"/>
            <a:ext cx="1" cy="2057400"/>
          </a:xfrm>
          <a:prstGeom prst="line">
            <a:avLst/>
          </a:prstGeom>
          <a:ln w="34925">
            <a:solidFill/>
            <a:round/>
          </a:ln>
        </p:spPr>
        <p:txBody>
          <a:bodyPr lIns="0" tIns="0" rIns="0" bIns="0"/>
          <a:lstStyle/>
          <a:p>
            <a:pPr lvl="0" defTabSz="457200">
              <a:defRPr sz="1200">
                <a:solidFill>
                  <a:srgbClr val="000000"/>
                </a:solidFill>
                <a:latin typeface="+mj-lt"/>
                <a:ea typeface="+mj-ea"/>
                <a:cs typeface="+mj-cs"/>
                <a:sym typeface="Helvetica"/>
              </a:defRPr>
            </a:pPr>
          </a:p>
        </p:txBody>
      </p:sp>
      <p:sp>
        <p:nvSpPr>
          <p:cNvPr id="14" name="Shape 14"/>
          <p:cNvSpPr/>
          <p:nvPr/>
        </p:nvSpPr>
        <p:spPr>
          <a:xfrm>
            <a:off x="163512" y="2103437"/>
            <a:ext cx="347663" cy="34766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36666"/>
          </a:solidFill>
          <a:ln w="12700">
            <a:miter lim="400000"/>
          </a:ln>
        </p:spPr>
        <p:txBody>
          <a:bodyPr lIns="0" tIns="0" rIns="0" bIns="0" anchor="ctr"/>
          <a:lstStyle/>
          <a:p>
            <a:pPr lvl="0" algn="ctr">
              <a:defRPr sz="2400">
                <a:latin typeface="Times New Roman"/>
                <a:ea typeface="Times New Roman"/>
                <a:cs typeface="Times New Roman"/>
                <a:sym typeface="Times New Roman"/>
              </a:defRPr>
            </a:pPr>
          </a:p>
        </p:txBody>
      </p:sp>
      <p:sp>
        <p:nvSpPr>
          <p:cNvPr id="15" name="Shape 15"/>
          <p:cNvSpPr/>
          <p:nvPr/>
        </p:nvSpPr>
        <p:spPr>
          <a:xfrm>
            <a:off x="739775" y="2105025"/>
            <a:ext cx="349250" cy="34766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9CCCC"/>
          </a:solidFill>
          <a:ln w="12700">
            <a:miter lim="400000"/>
          </a:ln>
        </p:spPr>
        <p:txBody>
          <a:bodyPr lIns="0" tIns="0" rIns="0" bIns="0" anchor="ctr"/>
          <a:lstStyle/>
          <a:p>
            <a:pPr lvl="0" algn="ctr">
              <a:defRPr sz="2400">
                <a:latin typeface="Times New Roman"/>
                <a:ea typeface="Times New Roman"/>
                <a:cs typeface="Times New Roman"/>
                <a:sym typeface="Times New Roman"/>
              </a:defRPr>
            </a:pPr>
          </a:p>
        </p:txBody>
      </p:sp>
      <p:sp>
        <p:nvSpPr>
          <p:cNvPr id="16" name="Shape 16"/>
          <p:cNvSpPr/>
          <p:nvPr/>
        </p:nvSpPr>
        <p:spPr>
          <a:xfrm>
            <a:off x="1317625" y="2105025"/>
            <a:ext cx="347663" cy="347663"/>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CCCCC"/>
          </a:solidFill>
          <a:ln w="12700">
            <a:miter lim="400000"/>
          </a:ln>
        </p:spPr>
        <p:txBody>
          <a:bodyPr lIns="0" tIns="0" rIns="0" bIns="0" anchor="ctr"/>
          <a:lstStyle/>
          <a:p>
            <a:pPr lvl="0" algn="ctr">
              <a:defRPr sz="2400">
                <a:latin typeface="Times New Roman"/>
                <a:ea typeface="Times New Roman"/>
                <a:cs typeface="Times New Roman"/>
                <a:sym typeface="Times New Roman"/>
              </a:defRPr>
            </a:pP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8" name="Shape 18"/>
          <p:cNvSpPr/>
          <p:nvPr>
            <p:ph type="sldNum" sz="quarter" idx="2"/>
          </p:nvPr>
        </p:nvSpPr>
        <p:spPr>
          <a:prstGeom prst="rect">
            <a:avLst/>
          </a:prstGeom>
        </p:spPr>
        <p:txBody>
          <a:bodyPr/>
          <a:lstStyle/>
          <a:p>
            <a:pPr lvl="0"/>
            <a:fld id="{86CB4B4D-7CA3-9044-876B-883B54F8677D}" type="slidenum"/>
          </a:p>
        </p:txBody>
      </p:sp>
      <p:sp>
        <p:nvSpPr>
          <p:cNvPr id="19" name="Shape 19"/>
          <p:cNvSpPr/>
          <p:nvPr>
            <p:ph type="title"/>
          </p:nvPr>
        </p:nvSpPr>
        <p:spPr>
          <a:prstGeom prst="rect">
            <a:avLst/>
          </a:prstGeom>
        </p:spPr>
        <p:txBody>
          <a:bodyPr/>
          <a:lstStyle/>
          <a:p>
            <a:pPr lvl="0">
              <a:defRPr sz="1800"/>
            </a:pPr>
            <a:r>
              <a:rPr sz="4200"/>
              <a:t>Title Text</a:t>
            </a:r>
          </a:p>
        </p:txBody>
      </p:sp>
      <p:sp>
        <p:nvSpPr>
          <p:cNvPr id="20" name="Shape 20"/>
          <p:cNvSpPr/>
          <p:nvPr>
            <p:ph type="body" idx="1"/>
          </p:nvPr>
        </p:nvSpPr>
        <p:spPr>
          <a:prstGeom prst="rect">
            <a:avLst/>
          </a:prstGeom>
        </p:spPr>
        <p:txBody>
          <a:bodyPr/>
          <a:lstStyle/>
          <a:p>
            <a:pPr lvl="0">
              <a:defRPr sz="1800"/>
            </a:pPr>
            <a:r>
              <a:rPr sz="3000"/>
              <a:t>Body Level One</a:t>
            </a:r>
            <a:endParaRPr sz="3000"/>
          </a:p>
          <a:p>
            <a:pPr lvl="1">
              <a:defRPr sz="1800"/>
            </a:pPr>
            <a:r>
              <a:rPr sz="3000"/>
              <a:t>Body Level Two</a:t>
            </a:r>
            <a:endParaRPr sz="3000"/>
          </a:p>
          <a:p>
            <a:pPr lvl="2">
              <a:defRPr sz="1800"/>
            </a:pPr>
            <a:r>
              <a:rPr sz="3000"/>
              <a:t>Body Level Three</a:t>
            </a:r>
            <a:endParaRPr sz="3000"/>
          </a:p>
          <a:p>
            <a:pPr lvl="3">
              <a:defRPr sz="1800"/>
            </a:pPr>
            <a:r>
              <a:rPr sz="3000"/>
              <a:t>Body Level Four</a:t>
            </a:r>
            <a:endParaRPr sz="3000"/>
          </a:p>
          <a:p>
            <a:pPr lvl="4">
              <a:defRPr sz="1800"/>
            </a:pPr>
            <a:r>
              <a:rPr sz="3000"/>
              <a:t>Body Level Five</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nvSpPr>
        <p:spPr>
          <a:xfrm flipV="1">
            <a:off x="1371600" y="304800"/>
            <a:ext cx="0" cy="1295400"/>
          </a:xfrm>
          <a:prstGeom prst="line">
            <a:avLst/>
          </a:prstGeom>
          <a:ln w="38100">
            <a:solidFill/>
            <a:round/>
          </a:ln>
        </p:spPr>
        <p:txBody>
          <a:bodyPr lIns="0" tIns="0" rIns="0" bIns="0"/>
          <a:lstStyle/>
          <a:p>
            <a:pPr lvl="0" defTabSz="457200">
              <a:defRPr sz="1200">
                <a:solidFill>
                  <a:srgbClr val="000000"/>
                </a:solidFill>
                <a:latin typeface="+mj-lt"/>
                <a:ea typeface="+mj-ea"/>
                <a:cs typeface="+mj-cs"/>
                <a:sym typeface="Helvetica"/>
              </a:defRPr>
            </a:pPr>
          </a:p>
        </p:txBody>
      </p:sp>
      <p:sp>
        <p:nvSpPr>
          <p:cNvPr id="3" name="Shape 3"/>
          <p:cNvSpPr/>
          <p:nvPr/>
        </p:nvSpPr>
        <p:spPr>
          <a:xfrm>
            <a:off x="152400" y="838200"/>
            <a:ext cx="228600" cy="2286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36666"/>
          </a:solidFill>
          <a:ln w="12700">
            <a:miter lim="400000"/>
          </a:ln>
        </p:spPr>
        <p:txBody>
          <a:bodyPr lIns="0" tIns="0" rIns="0" bIns="0" anchor="ctr"/>
          <a:lstStyle/>
          <a:p>
            <a:pPr lvl="0" algn="ctr">
              <a:defRPr sz="2400">
                <a:latin typeface="Times New Roman"/>
                <a:ea typeface="Times New Roman"/>
                <a:cs typeface="Times New Roman"/>
                <a:sym typeface="Times New Roman"/>
              </a:defRPr>
            </a:pPr>
          </a:p>
        </p:txBody>
      </p:sp>
      <p:sp>
        <p:nvSpPr>
          <p:cNvPr id="4" name="Shape 4"/>
          <p:cNvSpPr/>
          <p:nvPr/>
        </p:nvSpPr>
        <p:spPr>
          <a:xfrm>
            <a:off x="539750" y="838200"/>
            <a:ext cx="228600" cy="2286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9CCCC"/>
          </a:solidFill>
          <a:ln w="12700">
            <a:miter lim="400000"/>
          </a:ln>
        </p:spPr>
        <p:txBody>
          <a:bodyPr lIns="0" tIns="0" rIns="0" bIns="0" anchor="ctr"/>
          <a:lstStyle/>
          <a:p>
            <a:pPr lvl="0" algn="ctr">
              <a:defRPr sz="2400">
                <a:latin typeface="Times New Roman"/>
                <a:ea typeface="Times New Roman"/>
                <a:cs typeface="Times New Roman"/>
                <a:sym typeface="Times New Roman"/>
              </a:defRPr>
            </a:pPr>
          </a:p>
        </p:txBody>
      </p:sp>
      <p:sp>
        <p:nvSpPr>
          <p:cNvPr id="5" name="Shape 5"/>
          <p:cNvSpPr/>
          <p:nvPr/>
        </p:nvSpPr>
        <p:spPr>
          <a:xfrm>
            <a:off x="927100" y="838200"/>
            <a:ext cx="228600" cy="2286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CCCCC"/>
          </a:solidFill>
          <a:ln w="12700">
            <a:miter lim="400000"/>
          </a:ln>
        </p:spPr>
        <p:txBody>
          <a:bodyPr lIns="0" tIns="0" rIns="0" bIns="0" anchor="ctr"/>
          <a:lstStyle/>
          <a:p>
            <a:pPr lvl="0" algn="ctr">
              <a:defRPr sz="2400">
                <a:latin typeface="Times New Roman"/>
                <a:ea typeface="Times New Roman"/>
                <a:cs typeface="Times New Roman"/>
                <a:sym typeface="Times New Roman"/>
              </a:defRPr>
            </a:pPr>
          </a:p>
        </p:txBody>
      </p:sp>
      <p:sp>
        <p:nvSpPr>
          <p:cNvPr id="6" name="Shape 6"/>
          <p:cNvSpPr/>
          <p:nvPr>
            <p:ph type="sldNum" sz="quarter" idx="2"/>
          </p:nvPr>
        </p:nvSpPr>
        <p:spPr>
          <a:xfrm>
            <a:off x="1524000" y="6248400"/>
            <a:ext cx="1295400" cy="288824"/>
          </a:xfrm>
          <a:prstGeom prst="rect">
            <a:avLst/>
          </a:prstGeom>
          <a:ln w="12700">
            <a:miter lim="400000"/>
          </a:ln>
        </p:spPr>
        <p:txBody>
          <a:bodyPr lIns="45719" rIns="45719">
            <a:spAutoFit/>
          </a:bodyPr>
          <a:lstStyle>
            <a:lvl1pPr>
              <a:defRPr sz="1400"/>
            </a:lvl1pPr>
          </a:lstStyle>
          <a:p>
            <a:pPr lvl="0"/>
            <a:fld id="{86CB4B4D-7CA3-9044-876B-883B54F8677D}" type="slidenum"/>
          </a:p>
        </p:txBody>
      </p:sp>
      <p:sp>
        <p:nvSpPr>
          <p:cNvPr id="7" name="Shape 7"/>
          <p:cNvSpPr/>
          <p:nvPr>
            <p:ph type="title"/>
          </p:nvPr>
        </p:nvSpPr>
        <p:spPr>
          <a:xfrm>
            <a:off x="1524000" y="3175"/>
            <a:ext cx="7010400" cy="1901825"/>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lvl="0">
              <a:defRPr sz="1800"/>
            </a:pPr>
            <a:r>
              <a:rPr sz="4200"/>
              <a:t>Title Text</a:t>
            </a:r>
          </a:p>
        </p:txBody>
      </p:sp>
      <p:sp>
        <p:nvSpPr>
          <p:cNvPr id="8" name="Shape 8"/>
          <p:cNvSpPr/>
          <p:nvPr>
            <p:ph type="body" idx="1"/>
          </p:nvPr>
        </p:nvSpPr>
        <p:spPr>
          <a:xfrm>
            <a:off x="1524000" y="1905000"/>
            <a:ext cx="7010400" cy="49530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0">
              <a:defRPr sz="1800"/>
            </a:pPr>
            <a:r>
              <a:rPr sz="3000"/>
              <a:t>Body Level One</a:t>
            </a:r>
            <a:endParaRPr sz="3000"/>
          </a:p>
          <a:p>
            <a:pPr lvl="1">
              <a:defRPr sz="1800"/>
            </a:pPr>
            <a:r>
              <a:rPr sz="3000"/>
              <a:t>Body Level Two</a:t>
            </a:r>
            <a:endParaRPr sz="3000"/>
          </a:p>
          <a:p>
            <a:pPr lvl="2">
              <a:defRPr sz="1800"/>
            </a:pPr>
            <a:r>
              <a:rPr sz="3000"/>
              <a:t>Body Level Three</a:t>
            </a:r>
            <a:endParaRPr sz="3000"/>
          </a:p>
          <a:p>
            <a:pPr lvl="3">
              <a:defRPr sz="1800"/>
            </a:pPr>
            <a:r>
              <a:rPr sz="3000"/>
              <a:t>Body Level Four</a:t>
            </a:r>
            <a:endParaRPr sz="3000"/>
          </a:p>
          <a:p>
            <a:pPr lvl="4">
              <a:defRPr sz="1800"/>
            </a:pPr>
            <a:r>
              <a:rPr sz="3000"/>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Lst>
  <p:transition spd="med" advClick="1"/>
  <p:txStyles>
    <p:titleStyle>
      <a:lvl1pPr>
        <a:defRPr sz="4200">
          <a:latin typeface="Arial"/>
          <a:ea typeface="Arial"/>
          <a:cs typeface="Arial"/>
          <a:sym typeface="Arial"/>
        </a:defRPr>
      </a:lvl1pPr>
      <a:lvl2pPr>
        <a:defRPr sz="4200">
          <a:latin typeface="Arial"/>
          <a:ea typeface="Arial"/>
          <a:cs typeface="Arial"/>
          <a:sym typeface="Arial"/>
        </a:defRPr>
      </a:lvl2pPr>
      <a:lvl3pPr>
        <a:defRPr sz="4200">
          <a:latin typeface="Arial"/>
          <a:ea typeface="Arial"/>
          <a:cs typeface="Arial"/>
          <a:sym typeface="Arial"/>
        </a:defRPr>
      </a:lvl3pPr>
      <a:lvl4pPr>
        <a:defRPr sz="4200">
          <a:latin typeface="Arial"/>
          <a:ea typeface="Arial"/>
          <a:cs typeface="Arial"/>
          <a:sym typeface="Arial"/>
        </a:defRPr>
      </a:lvl4pPr>
      <a:lvl5pPr>
        <a:defRPr sz="4200">
          <a:latin typeface="Arial"/>
          <a:ea typeface="Arial"/>
          <a:cs typeface="Arial"/>
          <a:sym typeface="Arial"/>
        </a:defRPr>
      </a:lvl5pPr>
      <a:lvl6pPr indent="457200">
        <a:defRPr sz="4200">
          <a:latin typeface="Arial"/>
          <a:ea typeface="Arial"/>
          <a:cs typeface="Arial"/>
          <a:sym typeface="Arial"/>
        </a:defRPr>
      </a:lvl6pPr>
      <a:lvl7pPr indent="914400">
        <a:defRPr sz="4200">
          <a:latin typeface="Arial"/>
          <a:ea typeface="Arial"/>
          <a:cs typeface="Arial"/>
          <a:sym typeface="Arial"/>
        </a:defRPr>
      </a:lvl7pPr>
      <a:lvl8pPr indent="1371600">
        <a:defRPr sz="4200">
          <a:latin typeface="Arial"/>
          <a:ea typeface="Arial"/>
          <a:cs typeface="Arial"/>
          <a:sym typeface="Arial"/>
        </a:defRPr>
      </a:lvl8pPr>
      <a:lvl9pPr indent="1828800">
        <a:defRPr sz="4200">
          <a:latin typeface="Arial"/>
          <a:ea typeface="Arial"/>
          <a:cs typeface="Arial"/>
          <a:sym typeface="Arial"/>
        </a:defRPr>
      </a:lvl9pPr>
    </p:titleStyle>
    <p:bodyStyle>
      <a:lvl1pPr marL="342900" indent="-342900">
        <a:spcBef>
          <a:spcPts val="700"/>
        </a:spcBef>
        <a:buClr>
          <a:srgbClr val="336666"/>
        </a:buClr>
        <a:buSzPct val="70000"/>
        <a:buFont typeface="Wingdings"/>
        <a:buChar char="•"/>
        <a:defRPr sz="3000">
          <a:latin typeface="Arial"/>
          <a:ea typeface="Arial"/>
          <a:cs typeface="Arial"/>
          <a:sym typeface="Arial"/>
        </a:defRPr>
      </a:lvl1pPr>
      <a:lvl2pPr marL="763360" indent="-306160">
        <a:spcBef>
          <a:spcPts val="700"/>
        </a:spcBef>
        <a:buClr>
          <a:srgbClr val="336666"/>
        </a:buClr>
        <a:buSzPct val="75000"/>
        <a:buFont typeface="Wingdings"/>
        <a:buChar char="●"/>
        <a:defRPr sz="3000">
          <a:latin typeface="Arial"/>
          <a:ea typeface="Arial"/>
          <a:cs typeface="Arial"/>
          <a:sym typeface="Arial"/>
        </a:defRPr>
      </a:lvl2pPr>
      <a:lvl3pPr marL="1200150" indent="-285750">
        <a:spcBef>
          <a:spcPts val="700"/>
        </a:spcBef>
        <a:buClr>
          <a:srgbClr val="336666"/>
        </a:buClr>
        <a:buSzPct val="100000"/>
        <a:buFont typeface="Wingdings"/>
        <a:buChar char="•"/>
        <a:defRPr sz="3000">
          <a:latin typeface="Arial"/>
          <a:ea typeface="Arial"/>
          <a:cs typeface="Arial"/>
          <a:sym typeface="Arial"/>
        </a:defRPr>
      </a:lvl3pPr>
      <a:lvl4pPr marL="1714500" indent="-342900">
        <a:spcBef>
          <a:spcPts val="700"/>
        </a:spcBef>
        <a:buClr>
          <a:srgbClr val="336666"/>
        </a:buClr>
        <a:buSzPct val="100000"/>
        <a:buFont typeface="Wingdings"/>
        <a:buChar char="•"/>
        <a:defRPr sz="3000">
          <a:latin typeface="Arial"/>
          <a:ea typeface="Arial"/>
          <a:cs typeface="Arial"/>
          <a:sym typeface="Arial"/>
        </a:defRPr>
      </a:lvl4pPr>
      <a:lvl5pPr marL="2209800" indent="-381000">
        <a:spcBef>
          <a:spcPts val="700"/>
        </a:spcBef>
        <a:buClr>
          <a:srgbClr val="336666"/>
        </a:buClr>
        <a:buSzPct val="100000"/>
        <a:buFont typeface="Wingdings"/>
        <a:buChar char="•"/>
        <a:defRPr sz="3000">
          <a:latin typeface="Arial"/>
          <a:ea typeface="Arial"/>
          <a:cs typeface="Arial"/>
          <a:sym typeface="Arial"/>
        </a:defRPr>
      </a:lvl5pPr>
      <a:lvl6pPr marL="2667000" indent="-381000">
        <a:spcBef>
          <a:spcPts val="700"/>
        </a:spcBef>
        <a:buClr>
          <a:srgbClr val="336666"/>
        </a:buClr>
        <a:buSzPct val="100000"/>
        <a:buFont typeface="Wingdings"/>
        <a:buChar char="•"/>
        <a:defRPr sz="3000">
          <a:latin typeface="Arial"/>
          <a:ea typeface="Arial"/>
          <a:cs typeface="Arial"/>
          <a:sym typeface="Arial"/>
        </a:defRPr>
      </a:lvl6pPr>
      <a:lvl7pPr marL="3124200" indent="-381000">
        <a:spcBef>
          <a:spcPts val="700"/>
        </a:spcBef>
        <a:buClr>
          <a:srgbClr val="336666"/>
        </a:buClr>
        <a:buSzPct val="100000"/>
        <a:buFont typeface="Wingdings"/>
        <a:buChar char="•"/>
        <a:defRPr sz="3000">
          <a:latin typeface="Arial"/>
          <a:ea typeface="Arial"/>
          <a:cs typeface="Arial"/>
          <a:sym typeface="Arial"/>
        </a:defRPr>
      </a:lvl7pPr>
      <a:lvl8pPr marL="3581400" indent="-381000">
        <a:spcBef>
          <a:spcPts val="700"/>
        </a:spcBef>
        <a:buClr>
          <a:srgbClr val="336666"/>
        </a:buClr>
        <a:buSzPct val="100000"/>
        <a:buFont typeface="Wingdings"/>
        <a:buChar char="•"/>
        <a:defRPr sz="3000">
          <a:latin typeface="Arial"/>
          <a:ea typeface="Arial"/>
          <a:cs typeface="Arial"/>
          <a:sym typeface="Arial"/>
        </a:defRPr>
      </a:lvl8pPr>
      <a:lvl9pPr marL="4038600" indent="-381000">
        <a:spcBef>
          <a:spcPts val="700"/>
        </a:spcBef>
        <a:buClr>
          <a:srgbClr val="336666"/>
        </a:buClr>
        <a:buSzPct val="100000"/>
        <a:buFont typeface="Wingdings"/>
        <a:buChar char="•"/>
        <a:defRPr sz="3000">
          <a:latin typeface="Arial"/>
          <a:ea typeface="Arial"/>
          <a:cs typeface="Arial"/>
          <a:sym typeface="Arial"/>
        </a:defRPr>
      </a:lvl9pPr>
    </p:bodyStyle>
    <p:otherStyle>
      <a:lvl1pPr>
        <a:defRPr sz="1400">
          <a:solidFill>
            <a:schemeClr val="tx1"/>
          </a:solidFill>
          <a:latin typeface="+mn-lt"/>
          <a:ea typeface="+mn-ea"/>
          <a:cs typeface="+mn-cs"/>
          <a:sym typeface="Arial"/>
        </a:defRPr>
      </a:lvl1pPr>
      <a:lvl2pPr indent="457200">
        <a:defRPr sz="1400">
          <a:solidFill>
            <a:schemeClr val="tx1"/>
          </a:solidFill>
          <a:latin typeface="+mn-lt"/>
          <a:ea typeface="+mn-ea"/>
          <a:cs typeface="+mn-cs"/>
          <a:sym typeface="Arial"/>
        </a:defRPr>
      </a:lvl2pPr>
      <a:lvl3pPr indent="914400">
        <a:defRPr sz="1400">
          <a:solidFill>
            <a:schemeClr val="tx1"/>
          </a:solidFill>
          <a:latin typeface="+mn-lt"/>
          <a:ea typeface="+mn-ea"/>
          <a:cs typeface="+mn-cs"/>
          <a:sym typeface="Arial"/>
        </a:defRPr>
      </a:lvl3pPr>
      <a:lvl4pPr indent="1371600">
        <a:defRPr sz="1400">
          <a:solidFill>
            <a:schemeClr val="tx1"/>
          </a:solidFill>
          <a:latin typeface="+mn-lt"/>
          <a:ea typeface="+mn-ea"/>
          <a:cs typeface="+mn-cs"/>
          <a:sym typeface="Arial"/>
        </a:defRPr>
      </a:lvl4pPr>
      <a:lvl5pPr indent="1828800">
        <a:defRPr sz="1400">
          <a:solidFill>
            <a:schemeClr val="tx1"/>
          </a:solidFill>
          <a:latin typeface="+mn-lt"/>
          <a:ea typeface="+mn-ea"/>
          <a:cs typeface="+mn-cs"/>
          <a:sym typeface="Arial"/>
        </a:defRPr>
      </a:lvl5pPr>
      <a:lvl6pPr>
        <a:defRPr sz="1400">
          <a:solidFill>
            <a:schemeClr val="tx1"/>
          </a:solidFill>
          <a:latin typeface="+mn-lt"/>
          <a:ea typeface="+mn-ea"/>
          <a:cs typeface="+mn-cs"/>
          <a:sym typeface="Arial"/>
        </a:defRPr>
      </a:lvl6pPr>
      <a:lvl7pPr>
        <a:defRPr sz="1400">
          <a:solidFill>
            <a:schemeClr val="tx1"/>
          </a:solidFill>
          <a:latin typeface="+mn-lt"/>
          <a:ea typeface="+mn-ea"/>
          <a:cs typeface="+mn-cs"/>
          <a:sym typeface="Arial"/>
        </a:defRPr>
      </a:lvl7pPr>
      <a:lvl8pPr>
        <a:defRPr sz="1400">
          <a:solidFill>
            <a:schemeClr val="tx1"/>
          </a:solidFill>
          <a:latin typeface="+mn-lt"/>
          <a:ea typeface="+mn-ea"/>
          <a:cs typeface="+mn-cs"/>
          <a:sym typeface="Arial"/>
        </a:defRPr>
      </a:lvl8pPr>
      <a:lvl9pPr>
        <a:defRPr sz="1400">
          <a:solidFill>
            <a:schemeClr val="tx1"/>
          </a:solid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jpeg"/><Relationship Id="rId4" Type="http://schemas.openxmlformats.org/officeDocument/2006/relationships/image" Target="../media/image21.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23.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5.jpeg"/><Relationship Id="rId4" Type="http://schemas.openxmlformats.org/officeDocument/2006/relationships/image" Target="../media/image26.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3.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7.jpeg"/><Relationship Id="rId4" Type="http://schemas.openxmlformats.org/officeDocument/2006/relationships/image" Target="../media/image28.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9.jpeg"/><Relationship Id="rId4" Type="http://schemas.openxmlformats.org/officeDocument/2006/relationships/image" Target="../media/image30.jpe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1.jpe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2.jpeg"/><Relationship Id="rId4" Type="http://schemas.openxmlformats.org/officeDocument/2006/relationships/image" Target="../media/image33.jpe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4.jpeg"/><Relationship Id="rId4" Type="http://schemas.openxmlformats.org/officeDocument/2006/relationships/image" Target="../media/image35.jpe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youtube.com/watch?v=pAOWjYo-sX4" TargetMode="External"/><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eg"/><Relationship Id="rId4" Type="http://schemas.openxmlformats.org/officeDocument/2006/relationships/image" Target="../media/image8.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jpeg"/><Relationship Id="rId4" Type="http://schemas.openxmlformats.org/officeDocument/2006/relationships/image" Target="../media/image15.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 name="Shape 24"/>
          <p:cNvSpPr/>
          <p:nvPr>
            <p:ph type="title"/>
          </p:nvPr>
        </p:nvSpPr>
        <p:spPr>
          <a:xfrm>
            <a:off x="2133600" y="1066800"/>
            <a:ext cx="4724400" cy="1752600"/>
          </a:xfrm>
          <a:prstGeom prst="rect">
            <a:avLst/>
          </a:prstGeom>
        </p:spPr>
        <p:txBody>
          <a:bodyPr lIns="0" tIns="0" rIns="0" bIns="0">
            <a:normAutofit fontScale="100000" lnSpcReduction="0"/>
          </a:bodyPr>
          <a:lstStyle/>
          <a:p>
            <a:pPr lvl="0">
              <a:defRPr sz="1800"/>
            </a:pPr>
            <a:r>
              <a:rPr sz="4400">
                <a:effectLst>
                  <a:outerShdw sx="100000" sy="100000" kx="0" ky="0" algn="b" rotWithShape="0" blurRad="12700" dist="25400" dir="2700000">
                    <a:srgbClr val="DDDDDD"/>
                  </a:outerShdw>
                </a:effectLst>
                <a:latin typeface="Impact"/>
                <a:ea typeface="Impact"/>
                <a:cs typeface="Impact"/>
                <a:sym typeface="Impact"/>
              </a:rPr>
              <a:t>ABDOMINAL</a:t>
            </a:r>
            <a:br>
              <a:rPr sz="4400">
                <a:effectLst>
                  <a:outerShdw sx="100000" sy="100000" kx="0" ky="0" algn="b" rotWithShape="0" blurRad="12700" dist="25400" dir="2700000">
                    <a:srgbClr val="DDDDDD"/>
                  </a:outerShdw>
                </a:effectLst>
                <a:latin typeface="Impact"/>
                <a:ea typeface="Impact"/>
                <a:cs typeface="Impact"/>
                <a:sym typeface="Impact"/>
              </a:rPr>
            </a:br>
            <a:r>
              <a:rPr sz="6000">
                <a:solidFill>
                  <a:srgbClr val="336666"/>
                </a:solidFill>
                <a:effectLst>
                  <a:outerShdw sx="100000" sy="100000" kx="0" ky="0" algn="b" rotWithShape="0" blurRad="12700" dist="38100" dir="2700000">
                    <a:srgbClr val="DDDDDD"/>
                  </a:outerShdw>
                </a:effectLst>
                <a:latin typeface="Impact"/>
                <a:ea typeface="Impact"/>
                <a:cs typeface="Impact"/>
                <a:sym typeface="Impact"/>
              </a:rPr>
              <a:t>EXAMINATION</a:t>
            </a:r>
          </a:p>
        </p:txBody>
      </p:sp>
      <p:sp>
        <p:nvSpPr>
          <p:cNvPr id="25" name="Shape 25"/>
          <p:cNvSpPr/>
          <p:nvPr>
            <p:ph type="body" idx="1"/>
          </p:nvPr>
        </p:nvSpPr>
        <p:spPr>
          <a:xfrm>
            <a:off x="1981200" y="2971800"/>
            <a:ext cx="6477000" cy="1981200"/>
          </a:xfrm>
          <a:prstGeom prst="rect">
            <a:avLst/>
          </a:prstGeom>
        </p:spPr>
        <p:txBody>
          <a:bodyPr lIns="0" tIns="0" rIns="0" bIns="0">
            <a:normAutofit fontScale="100000" lnSpcReduction="0"/>
          </a:bodyPr>
          <a:lstStyle/>
          <a:p>
            <a:pPr lvl="0">
              <a:spcBef>
                <a:spcPts val="400"/>
              </a:spcBef>
              <a:defRPr sz="1800"/>
            </a:pPr>
            <a:r>
              <a:rPr sz="3000"/>
              <a:t>Dr. Isha Bansal</a:t>
            </a:r>
            <a:endParaRPr sz="2000">
              <a:effectLst>
                <a:outerShdw sx="100000" sy="100000" kx="0" ky="0" algn="b" rotWithShape="0" blurRad="12700" dist="25400" dir="2700000">
                  <a:srgbClr val="DDDDDD"/>
                </a:outerShdw>
              </a:effectLst>
            </a:endParaRPr>
          </a:p>
          <a:p>
            <a:pPr lvl="0">
              <a:spcBef>
                <a:spcPts val="400"/>
              </a:spcBef>
              <a:defRPr sz="1800"/>
            </a:pPr>
            <a:r>
              <a:rPr sz="2000">
                <a:effectLst>
                  <a:outerShdw sx="100000" sy="100000" kx="0" ky="0" algn="b" rotWithShape="0" blurRad="12700" dist="25400" dir="2700000">
                    <a:srgbClr val="DDDDDD"/>
                  </a:outerShdw>
                </a:effectLst>
              </a:rPr>
              <a:t>2</a:t>
            </a:r>
            <a:r>
              <a:rPr baseline="30000" sz="2000">
                <a:effectLst>
                  <a:outerShdw sx="100000" sy="100000" kx="0" ky="0" algn="b" rotWithShape="0" blurRad="12700" dist="25400" dir="2700000">
                    <a:srgbClr val="DDDDDD"/>
                  </a:outerShdw>
                </a:effectLst>
              </a:rPr>
              <a:t>d</a:t>
            </a:r>
            <a:r>
              <a:rPr sz="2000">
                <a:effectLst>
                  <a:outerShdw sx="100000" sy="100000" kx="0" ky="0" algn="b" rotWithShape="0" blurRad="12700" dist="25400" dir="2700000">
                    <a:srgbClr val="DDDDDD"/>
                  </a:outerShdw>
                </a:effectLst>
              </a:rPr>
              <a:t> year – General Medicine</a:t>
            </a:r>
          </a:p>
        </p:txBody>
      </p:sp>
      <p:sp>
        <p:nvSpPr>
          <p:cNvPr id="26" name="Shape 26"/>
          <p:cNvSpPr/>
          <p:nvPr/>
        </p:nvSpPr>
        <p:spPr>
          <a:xfrm>
            <a:off x="381000" y="1981200"/>
            <a:ext cx="381000" cy="3810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8080"/>
          </a:solidFill>
          <a:ln>
            <a:solidFill>
              <a:srgbClr val="336666"/>
            </a:solidFill>
            <a:round/>
          </a:ln>
        </p:spPr>
        <p:txBody>
          <a:bodyPr lIns="0" tIns="0" rIns="0" bIns="0" anchor="ctr"/>
          <a:lstStyle/>
          <a:p>
            <a:pPr lvl="0"/>
          </a:p>
        </p:txBody>
      </p:sp>
      <p:sp>
        <p:nvSpPr>
          <p:cNvPr id="27" name="Shape 27"/>
          <p:cNvSpPr/>
          <p:nvPr/>
        </p:nvSpPr>
        <p:spPr>
          <a:xfrm>
            <a:off x="838200" y="1981200"/>
            <a:ext cx="381000" cy="3810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9CCCC"/>
          </a:solidFill>
          <a:ln>
            <a:solidFill>
              <a:srgbClr val="336666"/>
            </a:solidFill>
            <a:round/>
          </a:ln>
        </p:spPr>
        <p:txBody>
          <a:bodyPr lIns="0" tIns="0" rIns="0" bIns="0" anchor="ctr"/>
          <a:lstStyle/>
          <a:p>
            <a:pPr lvl="0"/>
          </a:p>
        </p:txBody>
      </p:sp>
      <p:sp>
        <p:nvSpPr>
          <p:cNvPr id="28" name="Shape 28"/>
          <p:cNvSpPr/>
          <p:nvPr/>
        </p:nvSpPr>
        <p:spPr>
          <a:xfrm>
            <a:off x="1295400" y="1981200"/>
            <a:ext cx="381000" cy="3810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BFE0DF"/>
          </a:solidFill>
          <a:ln>
            <a:solidFill>
              <a:srgbClr val="336666"/>
            </a:solidFill>
            <a:round/>
          </a:ln>
        </p:spPr>
        <p:txBody>
          <a:bodyPr lIns="0" tIns="0" rIns="0" bIns="0" anchor="ctr"/>
          <a:lstStyle/>
          <a:p>
            <a:pPr lvl="0"/>
          </a:p>
        </p:txBody>
      </p:sp>
      <p:sp>
        <p:nvSpPr>
          <p:cNvPr id="29" name="Shape 29"/>
          <p:cNvSpPr/>
          <p:nvPr/>
        </p:nvSpPr>
        <p:spPr>
          <a:xfrm flipH="1">
            <a:off x="1904999" y="1295400"/>
            <a:ext cx="1" cy="1295400"/>
          </a:xfrm>
          <a:prstGeom prst="line">
            <a:avLst/>
          </a:prstGeom>
          <a:ln w="34925">
            <a:solidFill/>
            <a:round/>
          </a:ln>
        </p:spPr>
        <p:txBody>
          <a:bodyPr lIns="0" tIns="0" rIns="0" bIns="0"/>
          <a:lstStyle/>
          <a:p>
            <a:pPr lvl="0" defTabSz="457200">
              <a:defRPr sz="1200">
                <a:solidFill>
                  <a:srgbClr val="000000"/>
                </a:solidFill>
                <a:latin typeface="+mj-lt"/>
                <a:ea typeface="+mj-ea"/>
                <a:cs typeface="+mj-cs"/>
                <a:sym typeface="Helvetica"/>
              </a:defRPr>
            </a:pP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89" name="candidiasis-fx4.jpg"/>
          <p:cNvPicPr/>
          <p:nvPr/>
        </p:nvPicPr>
        <p:blipFill>
          <a:blip r:embed="rId2">
            <a:extLst/>
          </a:blip>
          <a:stretch>
            <a:fillRect/>
          </a:stretch>
        </p:blipFill>
        <p:spPr>
          <a:xfrm>
            <a:off x="4876800" y="2033587"/>
            <a:ext cx="4038600" cy="3300413"/>
          </a:xfrm>
          <a:prstGeom prst="rect">
            <a:avLst/>
          </a:prstGeom>
          <a:ln w="12700">
            <a:miter lim="400000"/>
          </a:ln>
        </p:spPr>
      </p:pic>
      <p:pic>
        <p:nvPicPr>
          <p:cNvPr id="90" name="AtrophicGlossitis.jpg"/>
          <p:cNvPicPr/>
          <p:nvPr/>
        </p:nvPicPr>
        <p:blipFill>
          <a:blip r:embed="rId3">
            <a:extLst/>
          </a:blip>
          <a:stretch>
            <a:fillRect/>
          </a:stretch>
        </p:blipFill>
        <p:spPr>
          <a:xfrm>
            <a:off x="152400" y="2078037"/>
            <a:ext cx="4572000" cy="3246438"/>
          </a:xfrm>
          <a:prstGeom prst="rect">
            <a:avLst/>
          </a:prstGeom>
          <a:ln w="12700">
            <a:miter lim="400000"/>
          </a:ln>
        </p:spPr>
      </p:pic>
      <p:sp>
        <p:nvSpPr>
          <p:cNvPr id="91" name="Shape 91"/>
          <p:cNvSpPr/>
          <p:nvPr/>
        </p:nvSpPr>
        <p:spPr>
          <a:xfrm>
            <a:off x="533400" y="5486400"/>
            <a:ext cx="3733800" cy="3629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342900" indent="-342900" algn="ctr">
              <a:defRPr sz="1900">
                <a:solidFill>
                  <a:srgbClr val="000000"/>
                </a:solidFill>
              </a:defRPr>
            </a:lvl1pPr>
          </a:lstStyle>
          <a:p>
            <a:pPr lvl="0">
              <a:defRPr sz="1800"/>
            </a:pPr>
            <a:r>
              <a:rPr sz="1900"/>
              <a:t>Atrophic glossitis</a:t>
            </a:r>
          </a:p>
        </p:txBody>
      </p:sp>
      <p:sp>
        <p:nvSpPr>
          <p:cNvPr id="92" name="Shape 92"/>
          <p:cNvSpPr/>
          <p:nvPr/>
        </p:nvSpPr>
        <p:spPr>
          <a:xfrm>
            <a:off x="4953000" y="5486400"/>
            <a:ext cx="37338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342900" indent="-342900" algn="ctr">
              <a:lnSpc>
                <a:spcPct val="90000"/>
              </a:lnSpc>
              <a:spcBef>
                <a:spcPts val="400"/>
              </a:spcBef>
              <a:defRPr>
                <a:solidFill>
                  <a:srgbClr val="000000"/>
                </a:solidFill>
              </a:defRPr>
            </a:lvl1pPr>
          </a:lstStyle>
          <a:p>
            <a:pPr lvl="0"/>
            <a:r>
              <a:t>Thrush</a:t>
            </a:r>
          </a:p>
        </p:txBody>
      </p:sp>
    </p:spTree>
  </p:cSld>
  <p:clrMapOvr>
    <a:masterClrMapping/>
  </p:clrMapOvr>
  <p:transition spd="fast" advClick="1">
    <p:dissolve/>
  </p:transition>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4" name="Shape 94"/>
          <p:cNvSpPr/>
          <p:nvPr>
            <p:ph type="title"/>
          </p:nvPr>
        </p:nvSpPr>
        <p:spPr>
          <a:xfrm>
            <a:off x="1524000" y="190500"/>
            <a:ext cx="7010400" cy="1527175"/>
          </a:xfrm>
          <a:prstGeom prst="rect">
            <a:avLst/>
          </a:prstGeom>
        </p:spPr>
        <p:txBody>
          <a:bodyPr lIns="0" tIns="0" rIns="0" bIns="0">
            <a:normAutofit fontScale="100000" lnSpcReduction="0"/>
          </a:bodyPr>
          <a:lstStyle>
            <a:lvl1pPr>
              <a:defRPr sz="4400">
                <a:solidFill>
                  <a:srgbClr val="BC0000"/>
                </a:solidFill>
                <a:effectLst>
                  <a:outerShdw sx="100000" sy="100000" kx="0" ky="0" algn="b" rotWithShape="0" blurRad="12700" dist="25400" dir="2700000">
                    <a:srgbClr val="DDDDDD"/>
                  </a:outerShdw>
                </a:effectLst>
                <a:latin typeface="Impact"/>
                <a:ea typeface="Impact"/>
                <a:cs typeface="Impact"/>
                <a:sym typeface="Impact"/>
              </a:defRPr>
            </a:lvl1pPr>
          </a:lstStyle>
          <a:p>
            <a:pPr lvl="0">
              <a:defRPr sz="1800">
                <a:solidFill>
                  <a:srgbClr val="000000"/>
                </a:solidFill>
                <a:effectLst/>
              </a:defRPr>
            </a:pPr>
            <a:r>
              <a:rPr sz="4400">
                <a:solidFill>
                  <a:srgbClr val="BC0000"/>
                </a:solidFill>
                <a:effectLst>
                  <a:outerShdw sx="100000" sy="100000" kx="0" ky="0" algn="b" rotWithShape="0" blurRad="12700" dist="25400" dir="2700000">
                    <a:srgbClr val="DDDDDD"/>
                  </a:outerShdw>
                </a:effectLst>
              </a:rPr>
              <a:t>NECK AND CHEST</a:t>
            </a:r>
          </a:p>
        </p:txBody>
      </p:sp>
      <p:sp>
        <p:nvSpPr>
          <p:cNvPr id="95" name="Shape 95"/>
          <p:cNvSpPr/>
          <p:nvPr>
            <p:ph type="body" idx="1"/>
          </p:nvPr>
        </p:nvSpPr>
        <p:spPr>
          <a:xfrm>
            <a:off x="1447800" y="1828800"/>
            <a:ext cx="7010400" cy="4114800"/>
          </a:xfrm>
          <a:prstGeom prst="rect">
            <a:avLst/>
          </a:prstGeom>
        </p:spPr>
        <p:txBody>
          <a:bodyPr lIns="0" tIns="0" rIns="0" bIns="0">
            <a:normAutofit fontScale="100000" lnSpcReduction="0"/>
          </a:bodyPr>
          <a:lstStyle/>
          <a:p>
            <a:pPr lvl="0" marL="297179" indent="-297179">
              <a:spcBef>
                <a:spcPts val="600"/>
              </a:spcBef>
              <a:buChar char="○"/>
              <a:defRPr sz="1800"/>
            </a:pPr>
            <a:r>
              <a:rPr sz="2600"/>
              <a:t>Cervical lymphadenopathy</a:t>
            </a:r>
            <a:endParaRPr sz="2600"/>
          </a:p>
          <a:p>
            <a:pPr lvl="0" marL="297179" indent="-297179">
              <a:spcBef>
                <a:spcPts val="600"/>
              </a:spcBef>
              <a:buChar char="○"/>
              <a:defRPr sz="1800"/>
            </a:pPr>
            <a:r>
              <a:rPr sz="2600"/>
              <a:t>Left supraclavicular fossa (Virchov’s node)</a:t>
            </a:r>
            <a:endParaRPr sz="2600"/>
          </a:p>
          <a:p>
            <a:pPr lvl="0" marL="297179" indent="-297179">
              <a:spcBef>
                <a:spcPts val="600"/>
              </a:spcBef>
              <a:buChar char="○"/>
              <a:defRPr sz="1800"/>
            </a:pPr>
            <a:r>
              <a:rPr sz="2600"/>
              <a:t>Gynaecomastia</a:t>
            </a:r>
            <a:endParaRPr sz="2600"/>
          </a:p>
          <a:p>
            <a:pPr lvl="0" marL="297179" indent="-297179">
              <a:spcBef>
                <a:spcPts val="600"/>
              </a:spcBef>
              <a:buChar char="○"/>
              <a:defRPr sz="1800"/>
            </a:pPr>
            <a:r>
              <a:rPr sz="2600"/>
              <a:t>Loss of hair</a:t>
            </a:r>
          </a:p>
        </p:txBody>
      </p:sp>
      <p:pic>
        <p:nvPicPr>
          <p:cNvPr id="96" name="pdevitt139.jpg"/>
          <p:cNvPicPr/>
          <p:nvPr/>
        </p:nvPicPr>
        <p:blipFill>
          <a:blip r:embed="rId3">
            <a:extLst/>
          </a:blip>
          <a:stretch>
            <a:fillRect/>
          </a:stretch>
        </p:blipFill>
        <p:spPr>
          <a:xfrm>
            <a:off x="4343400" y="3409950"/>
            <a:ext cx="3886200" cy="2914650"/>
          </a:xfrm>
          <a:prstGeom prst="rect">
            <a:avLst/>
          </a:prstGeom>
          <a:ln w="12700">
            <a:miter lim="400000"/>
          </a:ln>
        </p:spPr>
      </p:pic>
      <p:pic>
        <p:nvPicPr>
          <p:cNvPr id="97" name="prostom23.jpg"/>
          <p:cNvPicPr/>
          <p:nvPr/>
        </p:nvPicPr>
        <p:blipFill>
          <a:blip r:embed="rId4">
            <a:extLst/>
          </a:blip>
          <a:stretch>
            <a:fillRect/>
          </a:stretch>
        </p:blipFill>
        <p:spPr>
          <a:xfrm>
            <a:off x="838200" y="4038600"/>
            <a:ext cx="3200400" cy="2286000"/>
          </a:xfrm>
          <a:prstGeom prst="rect">
            <a:avLst/>
          </a:prstGeom>
          <a:ln w="12700">
            <a:miter lim="400000"/>
          </a:ln>
        </p:spPr>
      </p:pic>
    </p:spTree>
  </p:cSld>
  <p:clrMapOvr>
    <a:masterClrMapping/>
  </p:clrMapOvr>
  <p:transition spd="fast" advClick="1">
    <p:dissolve/>
  </p:transition>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 name="Shape 101"/>
          <p:cNvSpPr/>
          <p:nvPr>
            <p:ph type="title"/>
          </p:nvPr>
        </p:nvSpPr>
        <p:spPr>
          <a:xfrm>
            <a:off x="1524000" y="190500"/>
            <a:ext cx="7010400" cy="1527175"/>
          </a:xfrm>
          <a:prstGeom prst="rect">
            <a:avLst/>
          </a:prstGeom>
        </p:spPr>
        <p:txBody>
          <a:bodyPr lIns="0" tIns="0" rIns="0" bIns="0">
            <a:normAutofit fontScale="100000" lnSpcReduction="0"/>
          </a:bodyPr>
          <a:lstStyle/>
          <a:p>
            <a:pPr lvl="0">
              <a:defRPr sz="1800"/>
            </a:pPr>
            <a:r>
              <a:rPr sz="3200">
                <a:solidFill>
                  <a:srgbClr val="5F5F5F"/>
                </a:solidFill>
                <a:effectLst>
                  <a:outerShdw sx="100000" sy="100000" kx="0" ky="0" algn="b" rotWithShape="0" blurRad="12700" dist="25400" dir="2700000">
                    <a:srgbClr val="DDDDDD"/>
                  </a:outerShdw>
                </a:effectLst>
                <a:latin typeface="Impact"/>
                <a:ea typeface="Impact"/>
                <a:cs typeface="Impact"/>
                <a:sym typeface="Impact"/>
              </a:rPr>
              <a:t>ABDOMINAL EXAMINATION </a:t>
            </a:r>
            <a:br>
              <a:rPr sz="3200">
                <a:solidFill>
                  <a:srgbClr val="5F5F5F"/>
                </a:solidFill>
                <a:effectLst>
                  <a:outerShdw sx="100000" sy="100000" kx="0" ky="0" algn="b" rotWithShape="0" blurRad="12700" dist="25400" dir="2700000">
                    <a:srgbClr val="DDDDDD"/>
                  </a:outerShdw>
                </a:effectLst>
                <a:latin typeface="Impact"/>
                <a:ea typeface="Impact"/>
                <a:cs typeface="Impact"/>
                <a:sym typeface="Impact"/>
              </a:rPr>
            </a:br>
            <a:r>
              <a:rPr sz="4400">
                <a:solidFill>
                  <a:srgbClr val="BC0000"/>
                </a:solidFill>
                <a:effectLst>
                  <a:outerShdw sx="100000" sy="100000" kx="0" ky="0" algn="b" rotWithShape="0" blurRad="12700" dist="25400" dir="2700000">
                    <a:srgbClr val="DDDDDD"/>
                  </a:outerShdw>
                </a:effectLst>
                <a:latin typeface="Impact"/>
                <a:ea typeface="Impact"/>
                <a:cs typeface="Impact"/>
                <a:sym typeface="Impact"/>
              </a:rPr>
              <a:t>POSITIONING</a:t>
            </a:r>
          </a:p>
        </p:txBody>
      </p:sp>
      <p:sp>
        <p:nvSpPr>
          <p:cNvPr id="102" name="Shape 102"/>
          <p:cNvSpPr/>
          <p:nvPr>
            <p:ph type="body" idx="1"/>
          </p:nvPr>
        </p:nvSpPr>
        <p:spPr>
          <a:xfrm>
            <a:off x="1524000" y="1905000"/>
            <a:ext cx="7010400" cy="4114800"/>
          </a:xfrm>
          <a:prstGeom prst="rect">
            <a:avLst/>
          </a:prstGeom>
        </p:spPr>
        <p:txBody>
          <a:bodyPr lIns="0" tIns="0" rIns="0" bIns="0">
            <a:normAutofit fontScale="100000" lnSpcReduction="0"/>
          </a:bodyPr>
          <a:lstStyle/>
          <a:p>
            <a:pPr lvl="0" marL="297179" indent="-297179">
              <a:spcBef>
                <a:spcPts val="600"/>
              </a:spcBef>
              <a:buChar char="○"/>
              <a:defRPr sz="1800"/>
            </a:pPr>
            <a:r>
              <a:rPr sz="2600"/>
              <a:t>Abdomen can be divided in four quadrants</a:t>
            </a:r>
            <a:endParaRPr sz="2600"/>
          </a:p>
          <a:p>
            <a:pPr lvl="0" marL="297179" indent="-297179">
              <a:spcBef>
                <a:spcPts val="600"/>
              </a:spcBef>
              <a:buChar char="○"/>
              <a:defRPr sz="1800"/>
            </a:pPr>
            <a:r>
              <a:rPr sz="2600"/>
              <a:t>Patient should be lying on supine position</a:t>
            </a:r>
          </a:p>
        </p:txBody>
      </p:sp>
      <p:pic>
        <p:nvPicPr>
          <p:cNvPr id="103" name="exposure%5B1%5D.jpg"/>
          <p:cNvPicPr/>
          <p:nvPr/>
        </p:nvPicPr>
        <p:blipFill>
          <a:blip r:embed="rId3">
            <a:extLst/>
          </a:blip>
          <a:stretch>
            <a:fillRect/>
          </a:stretch>
        </p:blipFill>
        <p:spPr>
          <a:xfrm>
            <a:off x="4876800" y="3138487"/>
            <a:ext cx="3733800" cy="2957513"/>
          </a:xfrm>
          <a:prstGeom prst="rect">
            <a:avLst/>
          </a:prstGeom>
          <a:ln w="12700">
            <a:miter lim="400000"/>
          </a:ln>
        </p:spPr>
      </p:pic>
    </p:spTree>
  </p:cSld>
  <p:clrMapOvr>
    <a:masterClrMapping/>
  </p:clrMapOvr>
  <p:transition spd="fast" advClick="1">
    <p:dissolve/>
  </p:transition>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7" name="Shape 107"/>
          <p:cNvSpPr/>
          <p:nvPr>
            <p:ph type="title"/>
          </p:nvPr>
        </p:nvSpPr>
        <p:spPr>
          <a:xfrm>
            <a:off x="1524000" y="190500"/>
            <a:ext cx="7010400" cy="1527175"/>
          </a:xfrm>
          <a:prstGeom prst="rect">
            <a:avLst/>
          </a:prstGeom>
        </p:spPr>
        <p:txBody>
          <a:bodyPr lIns="0" tIns="0" rIns="0" bIns="0">
            <a:normAutofit fontScale="100000" lnSpcReduction="0"/>
          </a:bodyPr>
          <a:lstStyle/>
          <a:p>
            <a:pPr lvl="0">
              <a:defRPr sz="1800"/>
            </a:pPr>
            <a:r>
              <a:rPr sz="3200">
                <a:solidFill>
                  <a:srgbClr val="5F5F5F"/>
                </a:solidFill>
                <a:effectLst>
                  <a:outerShdw sx="100000" sy="100000" kx="0" ky="0" algn="b" rotWithShape="0" blurRad="12700" dist="25400" dir="2700000">
                    <a:srgbClr val="DDDDDD"/>
                  </a:outerShdw>
                </a:effectLst>
                <a:latin typeface="Impact"/>
                <a:ea typeface="Impact"/>
                <a:cs typeface="Impact"/>
                <a:sym typeface="Impact"/>
              </a:rPr>
              <a:t>ABDOMINAL EXAMINATION</a:t>
            </a:r>
            <a:br>
              <a:rPr sz="3200">
                <a:solidFill>
                  <a:srgbClr val="5F5F5F"/>
                </a:solidFill>
                <a:effectLst>
                  <a:outerShdw sx="100000" sy="100000" kx="0" ky="0" algn="b" rotWithShape="0" blurRad="12700" dist="25400" dir="2700000">
                    <a:srgbClr val="DDDDDD"/>
                  </a:outerShdw>
                </a:effectLst>
                <a:latin typeface="Impact"/>
                <a:ea typeface="Impact"/>
                <a:cs typeface="Impact"/>
                <a:sym typeface="Impact"/>
              </a:rPr>
            </a:br>
            <a:r>
              <a:rPr sz="4400">
                <a:solidFill>
                  <a:srgbClr val="BC0000"/>
                </a:solidFill>
                <a:effectLst>
                  <a:outerShdw sx="100000" sy="100000" kx="0" ky="0" algn="b" rotWithShape="0" blurRad="12700" dist="25400" dir="2700000">
                    <a:srgbClr val="DDDDDD"/>
                  </a:outerShdw>
                </a:effectLst>
                <a:latin typeface="Impact"/>
                <a:ea typeface="Impact"/>
                <a:cs typeface="Impact"/>
                <a:sym typeface="Impact"/>
              </a:rPr>
              <a:t>INSPECTION</a:t>
            </a:r>
          </a:p>
        </p:txBody>
      </p:sp>
      <p:sp>
        <p:nvSpPr>
          <p:cNvPr id="108" name="Shape 108"/>
          <p:cNvSpPr/>
          <p:nvPr>
            <p:ph type="body" idx="1"/>
          </p:nvPr>
        </p:nvSpPr>
        <p:spPr>
          <a:xfrm>
            <a:off x="381000" y="1905000"/>
            <a:ext cx="7010400" cy="4114800"/>
          </a:xfrm>
          <a:prstGeom prst="rect">
            <a:avLst/>
          </a:prstGeom>
        </p:spPr>
        <p:txBody>
          <a:bodyPr lIns="0" tIns="0" rIns="0" bIns="0">
            <a:normAutofit fontScale="100000" lnSpcReduction="0"/>
          </a:bodyPr>
          <a:lstStyle/>
          <a:p>
            <a:pPr lvl="0" marL="251459" indent="-251459">
              <a:spcBef>
                <a:spcPts val="500"/>
              </a:spcBef>
              <a:buChar char="○"/>
              <a:defRPr sz="1800"/>
            </a:pPr>
            <a:r>
              <a:rPr sz="2200"/>
              <a:t>Shape and movements</a:t>
            </a:r>
            <a:endParaRPr sz="2200"/>
          </a:p>
          <a:p>
            <a:pPr lvl="0" marL="251459" indent="-251459">
              <a:spcBef>
                <a:spcPts val="500"/>
              </a:spcBef>
              <a:buChar char="○"/>
              <a:defRPr sz="1800"/>
            </a:pPr>
            <a:r>
              <a:rPr sz="2200"/>
              <a:t>Scars</a:t>
            </a:r>
            <a:endParaRPr sz="2200"/>
          </a:p>
          <a:p>
            <a:pPr lvl="0" marL="251459" indent="-251459">
              <a:spcBef>
                <a:spcPts val="500"/>
              </a:spcBef>
              <a:buChar char="○"/>
              <a:defRPr sz="1800"/>
            </a:pPr>
            <a:r>
              <a:rPr sz="2200"/>
              <a:t>Distension</a:t>
            </a:r>
            <a:endParaRPr sz="2200"/>
          </a:p>
          <a:p>
            <a:pPr lvl="1" marL="661307" indent="-204107">
              <a:spcBef>
                <a:spcPts val="400"/>
              </a:spcBef>
              <a:buClr>
                <a:srgbClr val="99CCCC"/>
              </a:buClr>
              <a:defRPr sz="1800"/>
            </a:pPr>
            <a:r>
              <a:rPr sz="2000"/>
              <a:t>Localised: mass, organomegaly</a:t>
            </a:r>
            <a:endParaRPr sz="2000"/>
          </a:p>
          <a:p>
            <a:pPr lvl="1" marL="661307" indent="-204107">
              <a:spcBef>
                <a:spcPts val="400"/>
              </a:spcBef>
              <a:buClr>
                <a:srgbClr val="99CCCC"/>
              </a:buClr>
              <a:defRPr sz="1800"/>
            </a:pPr>
            <a:r>
              <a:rPr sz="2000"/>
              <a:t>Generalized: 5 F’s</a:t>
            </a:r>
            <a:endParaRPr sz="2000"/>
          </a:p>
          <a:p>
            <a:pPr lvl="0" marL="251459" indent="-251459">
              <a:spcBef>
                <a:spcPts val="500"/>
              </a:spcBef>
              <a:buChar char="○"/>
              <a:defRPr sz="1800"/>
            </a:pPr>
            <a:r>
              <a:rPr sz="2200"/>
              <a:t>Prominent veins (</a:t>
            </a:r>
            <a:r>
              <a:rPr i="1" sz="2200"/>
              <a:t>caput medusae</a:t>
            </a:r>
            <a:r>
              <a:rPr sz="2200"/>
              <a:t>)</a:t>
            </a:r>
            <a:endParaRPr sz="2200"/>
          </a:p>
          <a:p>
            <a:pPr lvl="0" marL="251459" indent="-251459">
              <a:spcBef>
                <a:spcPts val="500"/>
              </a:spcBef>
              <a:buChar char="○"/>
              <a:defRPr sz="1800"/>
            </a:pPr>
            <a:r>
              <a:rPr sz="2200"/>
              <a:t>Striae</a:t>
            </a:r>
            <a:endParaRPr sz="2200"/>
          </a:p>
          <a:p>
            <a:pPr lvl="0" marL="251459" indent="-251459">
              <a:spcBef>
                <a:spcPts val="500"/>
              </a:spcBef>
              <a:buChar char="○"/>
              <a:defRPr sz="1800"/>
            </a:pPr>
            <a:r>
              <a:rPr sz="2200"/>
              <a:t>Bruises</a:t>
            </a:r>
            <a:endParaRPr sz="2200"/>
          </a:p>
          <a:p>
            <a:pPr lvl="0" marL="251459" indent="-251459">
              <a:spcBef>
                <a:spcPts val="500"/>
              </a:spcBef>
              <a:buChar char="○"/>
              <a:defRPr sz="1800"/>
            </a:pPr>
            <a:r>
              <a:rPr sz="2200"/>
              <a:t>Pigmentation</a:t>
            </a:r>
            <a:endParaRPr sz="2200"/>
          </a:p>
          <a:p>
            <a:pPr lvl="0" marL="251459" indent="-251459">
              <a:spcBef>
                <a:spcPts val="500"/>
              </a:spcBef>
              <a:buChar char="○"/>
              <a:defRPr sz="1800"/>
            </a:pPr>
            <a:r>
              <a:rPr sz="2200"/>
              <a:t>Visible peristalsis</a:t>
            </a:r>
          </a:p>
        </p:txBody>
      </p:sp>
      <p:pic>
        <p:nvPicPr>
          <p:cNvPr id="109" name="scars.png"/>
          <p:cNvPicPr/>
          <p:nvPr/>
        </p:nvPicPr>
        <p:blipFill>
          <a:blip r:embed="rId3">
            <a:extLst/>
          </a:blip>
          <a:stretch>
            <a:fillRect/>
          </a:stretch>
        </p:blipFill>
        <p:spPr>
          <a:xfrm>
            <a:off x="5105400" y="1447800"/>
            <a:ext cx="3619500" cy="1495425"/>
          </a:xfrm>
          <a:prstGeom prst="rect">
            <a:avLst/>
          </a:prstGeom>
          <a:ln w="12700">
            <a:miter lim="400000"/>
          </a:ln>
        </p:spPr>
      </p:pic>
      <p:pic>
        <p:nvPicPr>
          <p:cNvPr id="110" name="end-stage-liver-1.jpeg"/>
          <p:cNvPicPr/>
          <p:nvPr/>
        </p:nvPicPr>
        <p:blipFill>
          <a:blip r:embed="rId4">
            <a:extLst/>
          </a:blip>
          <a:stretch>
            <a:fillRect/>
          </a:stretch>
        </p:blipFill>
        <p:spPr>
          <a:xfrm>
            <a:off x="5486400" y="3657600"/>
            <a:ext cx="3429000" cy="2571750"/>
          </a:xfrm>
          <a:prstGeom prst="rect">
            <a:avLst/>
          </a:prstGeom>
          <a:ln w="12700">
            <a:miter lim="400000"/>
          </a:ln>
        </p:spPr>
      </p:pic>
    </p:spTree>
  </p:cSld>
  <p:clrMapOvr>
    <a:masterClrMapping/>
  </p:clrMapOvr>
  <p:transition spd="fast" advClick="1">
    <p:dissolve/>
  </p:transition>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336666"/>
                </a:solidFill>
              </a:rPr>
            </a:fld>
          </a:p>
        </p:txBody>
      </p:sp>
      <p:sp>
        <p:nvSpPr>
          <p:cNvPr id="115" name="Shape 115"/>
          <p:cNvSpPr/>
          <p:nvPr>
            <p:ph type="title"/>
          </p:nvPr>
        </p:nvSpPr>
        <p:spPr>
          <a:prstGeom prst="rect">
            <a:avLst/>
          </a:prstGeom>
        </p:spPr>
        <p:txBody>
          <a:bodyPr/>
          <a:lstStyle/>
          <a:p>
            <a:pPr lvl="0"/>
          </a:p>
        </p:txBody>
      </p:sp>
      <p:sp>
        <p:nvSpPr>
          <p:cNvPr id="116" name="Shape 116"/>
          <p:cNvSpPr/>
          <p:nvPr>
            <p:ph type="body" idx="1"/>
          </p:nvPr>
        </p:nvSpPr>
        <p:spPr>
          <a:prstGeom prst="rect">
            <a:avLst/>
          </a:prstGeom>
        </p:spPr>
        <p:txBody>
          <a:bodyPr/>
          <a:lstStyle/>
          <a:p>
            <a:pPr lvl="0"/>
          </a:p>
        </p:txBody>
      </p:sp>
      <p:pic>
        <p:nvPicPr>
          <p:cNvPr id="117" name="pasted-image.tif"/>
          <p:cNvPicPr/>
          <p:nvPr/>
        </p:nvPicPr>
        <p:blipFill>
          <a:blip r:embed="rId2">
            <a:extLst/>
          </a:blip>
          <a:stretch>
            <a:fillRect/>
          </a:stretch>
        </p:blipFill>
        <p:spPr>
          <a:xfrm>
            <a:off x="0" y="-50800"/>
            <a:ext cx="9144000" cy="6858000"/>
          </a:xfrm>
          <a:prstGeom prst="rect">
            <a:avLst/>
          </a:prstGeom>
          <a:ln w="12700">
            <a:miter lim="400000"/>
          </a:ln>
        </p:spPr>
      </p:pic>
    </p:spTree>
  </p:cSld>
  <p:clrMapOvr>
    <a:masterClrMapping/>
  </p:clrMapOvr>
  <p:transition spd="fast" advClick="1">
    <p:dissolve/>
  </p:transition>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body" idx="1"/>
          </p:nvPr>
        </p:nvSpPr>
        <p:spPr>
          <a:xfrm>
            <a:off x="3657600" y="1295400"/>
            <a:ext cx="7086600" cy="533400"/>
          </a:xfrm>
          <a:prstGeom prst="rect">
            <a:avLst/>
          </a:prstGeom>
        </p:spPr>
        <p:txBody>
          <a:bodyPr lIns="0" tIns="0" rIns="0" bIns="0">
            <a:normAutofit fontScale="100000" lnSpcReduction="0"/>
          </a:bodyPr>
          <a:lstStyle/>
          <a:p>
            <a:pPr lvl="0">
              <a:spcBef>
                <a:spcPts val="400"/>
              </a:spcBef>
              <a:buSzTx/>
              <a:buNone/>
              <a:defRPr sz="1800"/>
            </a:pPr>
            <a:r>
              <a:rPr b="1" i="1"/>
              <a:t>Tête de Méduse</a:t>
            </a:r>
            <a:r>
              <a:t>, by Peter Paul Rubens (1618) </a:t>
            </a:r>
          </a:p>
        </p:txBody>
      </p:sp>
      <p:pic>
        <p:nvPicPr>
          <p:cNvPr id="120" name="Rubens_Medusa.jpg" descr="http://upload.wikimedia.org/wikipedia/commons/6/6b/Rubens_Medusa.jpeg"/>
          <p:cNvPicPr/>
          <p:nvPr/>
        </p:nvPicPr>
        <p:blipFill>
          <a:blip r:embed="rId2">
            <a:extLst/>
          </a:blip>
          <a:stretch>
            <a:fillRect/>
          </a:stretch>
        </p:blipFill>
        <p:spPr>
          <a:xfrm>
            <a:off x="533400" y="1752600"/>
            <a:ext cx="8077200" cy="4017963"/>
          </a:xfrm>
          <a:prstGeom prst="rect">
            <a:avLst/>
          </a:prstGeom>
          <a:ln w="12700">
            <a:miter lim="400000"/>
          </a:ln>
        </p:spPr>
      </p:pic>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body" idx="1"/>
          </p:nvPr>
        </p:nvSpPr>
        <p:spPr>
          <a:xfrm>
            <a:off x="-152400" y="2438400"/>
            <a:ext cx="3733800" cy="838200"/>
          </a:xfrm>
          <a:prstGeom prst="rect">
            <a:avLst/>
          </a:prstGeom>
        </p:spPr>
        <p:txBody>
          <a:bodyPr lIns="0" tIns="0" rIns="0" bIns="0">
            <a:normAutofit fontScale="100000" lnSpcReduction="0"/>
          </a:bodyPr>
          <a:lstStyle/>
          <a:p>
            <a:pPr lvl="0" algn="r">
              <a:lnSpc>
                <a:spcPct val="90000"/>
              </a:lnSpc>
              <a:spcBef>
                <a:spcPts val="400"/>
              </a:spcBef>
              <a:buSzTx/>
              <a:buNone/>
              <a:defRPr sz="1800"/>
            </a:pPr>
            <a:r>
              <a:t>Campbell de</a:t>
            </a:r>
          </a:p>
          <a:p>
            <a:pPr lvl="0" algn="r">
              <a:lnSpc>
                <a:spcPct val="90000"/>
              </a:lnSpc>
              <a:spcBef>
                <a:spcPts val="400"/>
              </a:spcBef>
              <a:buSzTx/>
              <a:buNone/>
              <a:defRPr sz="1800"/>
            </a:pPr>
            <a:r>
              <a:t>Morgan spots</a:t>
            </a:r>
          </a:p>
        </p:txBody>
      </p:sp>
      <p:pic>
        <p:nvPicPr>
          <p:cNvPr id="123" name="cherry_hemang1.jpg"/>
          <p:cNvPicPr/>
          <p:nvPr/>
        </p:nvPicPr>
        <p:blipFill>
          <a:blip r:embed="rId3">
            <a:extLst/>
          </a:blip>
          <a:stretch>
            <a:fillRect/>
          </a:stretch>
        </p:blipFill>
        <p:spPr>
          <a:xfrm>
            <a:off x="3581400" y="381000"/>
            <a:ext cx="5181600" cy="2573338"/>
          </a:xfrm>
          <a:prstGeom prst="rect">
            <a:avLst/>
          </a:prstGeom>
          <a:ln w="12700">
            <a:miter lim="400000"/>
          </a:ln>
        </p:spPr>
      </p:pic>
      <p:pic>
        <p:nvPicPr>
          <p:cNvPr id="124" name="Paracentesis-for-Ascites.jpg" descr="http://diseasedietcentral.com/wp-content/uploads/2011/04/Paracentesis-for-Ascites.jpg"/>
          <p:cNvPicPr/>
          <p:nvPr/>
        </p:nvPicPr>
        <p:blipFill>
          <a:blip r:embed="rId4">
            <a:extLst/>
          </a:blip>
          <a:stretch>
            <a:fillRect/>
          </a:stretch>
        </p:blipFill>
        <p:spPr>
          <a:xfrm>
            <a:off x="3581400" y="3152775"/>
            <a:ext cx="5181600" cy="3400425"/>
          </a:xfrm>
          <a:prstGeom prst="rect">
            <a:avLst/>
          </a:prstGeom>
          <a:ln w="12700">
            <a:miter lim="400000"/>
          </a:ln>
        </p:spPr>
      </p:pic>
      <p:sp>
        <p:nvSpPr>
          <p:cNvPr id="125" name="Shape 125"/>
          <p:cNvSpPr/>
          <p:nvPr/>
        </p:nvSpPr>
        <p:spPr>
          <a:xfrm>
            <a:off x="1752600" y="6248400"/>
            <a:ext cx="37338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342900" indent="-342900">
              <a:lnSpc>
                <a:spcPct val="90000"/>
              </a:lnSpc>
              <a:spcBef>
                <a:spcPts val="400"/>
              </a:spcBef>
              <a:defRPr>
                <a:solidFill>
                  <a:srgbClr val="000000"/>
                </a:solidFill>
              </a:defRPr>
            </a:lvl1pPr>
          </a:lstStyle>
          <a:p>
            <a:pPr lvl="0"/>
            <a:r>
              <a:t>Ascitic abdomen</a:t>
            </a:r>
          </a:p>
        </p:txBody>
      </p:sp>
    </p:spTree>
  </p:cSld>
  <p:clrMapOvr>
    <a:masterClrMapping/>
  </p:clrMapOvr>
  <p:transition spd="fast" advClick="1">
    <p:dissolve/>
  </p:transition>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ph type="title"/>
          </p:nvPr>
        </p:nvSpPr>
        <p:spPr>
          <a:xfrm>
            <a:off x="1524000" y="190500"/>
            <a:ext cx="7010400" cy="1527175"/>
          </a:xfrm>
          <a:prstGeom prst="rect">
            <a:avLst/>
          </a:prstGeom>
        </p:spPr>
        <p:txBody>
          <a:bodyPr lIns="0" tIns="0" rIns="0" bIns="0">
            <a:normAutofit fontScale="100000" lnSpcReduction="0"/>
          </a:bodyPr>
          <a:lstStyle/>
          <a:p>
            <a:pPr lvl="0">
              <a:defRPr sz="1800"/>
            </a:pPr>
            <a:r>
              <a:rPr sz="3200">
                <a:solidFill>
                  <a:srgbClr val="5F5F5F"/>
                </a:solidFill>
                <a:effectLst>
                  <a:outerShdw sx="100000" sy="100000" kx="0" ky="0" algn="b" rotWithShape="0" blurRad="12700" dist="25400" dir="2700000">
                    <a:srgbClr val="DDDDDD"/>
                  </a:outerShdw>
                </a:effectLst>
                <a:latin typeface="Impact"/>
                <a:ea typeface="Impact"/>
                <a:cs typeface="Impact"/>
                <a:sym typeface="Impact"/>
              </a:rPr>
              <a:t>ABDOMINAL EXAMINATION </a:t>
            </a:r>
            <a:br>
              <a:rPr sz="3200">
                <a:solidFill>
                  <a:srgbClr val="5F5F5F"/>
                </a:solidFill>
                <a:effectLst>
                  <a:outerShdw sx="100000" sy="100000" kx="0" ky="0" algn="b" rotWithShape="0" blurRad="12700" dist="25400" dir="2700000">
                    <a:srgbClr val="DDDDDD"/>
                  </a:outerShdw>
                </a:effectLst>
                <a:latin typeface="Impact"/>
                <a:ea typeface="Impact"/>
                <a:cs typeface="Impact"/>
                <a:sym typeface="Impact"/>
              </a:rPr>
            </a:br>
            <a:r>
              <a:rPr sz="4400">
                <a:solidFill>
                  <a:srgbClr val="BC0000"/>
                </a:solidFill>
                <a:effectLst>
                  <a:outerShdw sx="100000" sy="100000" kx="0" ky="0" algn="b" rotWithShape="0" blurRad="12700" dist="25400" dir="2700000">
                    <a:srgbClr val="DDDDDD"/>
                  </a:outerShdw>
                </a:effectLst>
                <a:latin typeface="Impact"/>
                <a:ea typeface="Impact"/>
                <a:cs typeface="Impact"/>
                <a:sym typeface="Impact"/>
              </a:rPr>
              <a:t>PALPATION</a:t>
            </a:r>
          </a:p>
        </p:txBody>
      </p:sp>
      <p:sp>
        <p:nvSpPr>
          <p:cNvPr id="130" name="Shape 130"/>
          <p:cNvSpPr/>
          <p:nvPr>
            <p:ph type="body" idx="1"/>
          </p:nvPr>
        </p:nvSpPr>
        <p:spPr>
          <a:xfrm>
            <a:off x="381000" y="1904999"/>
            <a:ext cx="6019800" cy="4572002"/>
          </a:xfrm>
          <a:prstGeom prst="rect">
            <a:avLst/>
          </a:prstGeom>
        </p:spPr>
        <p:txBody>
          <a:bodyPr lIns="0" tIns="0" rIns="0" bIns="0">
            <a:normAutofit fontScale="100000" lnSpcReduction="0"/>
          </a:bodyPr>
          <a:lstStyle/>
          <a:p>
            <a:pPr lvl="0" marL="419100" indent="-419100">
              <a:lnSpc>
                <a:spcPct val="110000"/>
              </a:lnSpc>
              <a:spcBef>
                <a:spcPts val="1100"/>
              </a:spcBef>
              <a:buFontTx/>
              <a:buAutoNum type="arabicPeriod" startAt="1"/>
              <a:defRPr sz="1800"/>
            </a:pPr>
            <a:r>
              <a:rPr sz="2200"/>
              <a:t>Ensure that your hands are warm</a:t>
            </a:r>
            <a:endParaRPr sz="2200"/>
          </a:p>
          <a:p>
            <a:pPr lvl="0" marL="419100" indent="-419100">
              <a:lnSpc>
                <a:spcPct val="110000"/>
              </a:lnSpc>
              <a:spcBef>
                <a:spcPts val="1100"/>
              </a:spcBef>
              <a:buFontTx/>
              <a:buAutoNum type="arabicPeriod" startAt="1"/>
              <a:defRPr sz="1800"/>
            </a:pPr>
            <a:r>
              <a:rPr b="1" sz="2200"/>
              <a:t>Stand</a:t>
            </a:r>
            <a:r>
              <a:rPr sz="2200"/>
              <a:t> on the patient’s right side</a:t>
            </a:r>
            <a:endParaRPr sz="2200"/>
          </a:p>
          <a:p>
            <a:pPr lvl="0" marL="419100" indent="-419100">
              <a:lnSpc>
                <a:spcPct val="110000"/>
              </a:lnSpc>
              <a:spcBef>
                <a:spcPts val="1100"/>
              </a:spcBef>
              <a:buFontTx/>
              <a:buAutoNum type="arabicPeriod" startAt="1"/>
              <a:defRPr sz="1800"/>
            </a:pPr>
            <a:r>
              <a:rPr b="1" sz="2200"/>
              <a:t>Help</a:t>
            </a:r>
            <a:r>
              <a:rPr sz="2200"/>
              <a:t> to position the patient</a:t>
            </a:r>
            <a:endParaRPr sz="2200"/>
          </a:p>
          <a:p>
            <a:pPr lvl="0" marL="419100" indent="-419100">
              <a:lnSpc>
                <a:spcPct val="110000"/>
              </a:lnSpc>
              <a:spcBef>
                <a:spcPts val="1100"/>
              </a:spcBef>
              <a:buFontTx/>
              <a:buAutoNum type="arabicPeriod" startAt="1"/>
              <a:defRPr sz="1800"/>
            </a:pPr>
            <a:r>
              <a:rPr b="1" sz="2200"/>
              <a:t>Ask</a:t>
            </a:r>
            <a:r>
              <a:rPr sz="2200"/>
              <a:t> whether the patient feels any pain before you start</a:t>
            </a:r>
            <a:endParaRPr sz="2200"/>
          </a:p>
          <a:p>
            <a:pPr lvl="0" marL="419100" indent="-419100">
              <a:lnSpc>
                <a:spcPct val="110000"/>
              </a:lnSpc>
              <a:spcBef>
                <a:spcPts val="1100"/>
              </a:spcBef>
              <a:buFontTx/>
              <a:buAutoNum type="arabicPeriod" startAt="1"/>
              <a:defRPr sz="1800"/>
            </a:pPr>
            <a:r>
              <a:rPr sz="2200"/>
              <a:t>Begin with </a:t>
            </a:r>
            <a:r>
              <a:rPr b="1" sz="2200"/>
              <a:t>superficial</a:t>
            </a:r>
            <a:r>
              <a:rPr sz="2200"/>
              <a:t> examination</a:t>
            </a:r>
            <a:endParaRPr sz="2200"/>
          </a:p>
          <a:p>
            <a:pPr lvl="0" marL="419100" indent="-419100">
              <a:lnSpc>
                <a:spcPct val="110000"/>
              </a:lnSpc>
              <a:spcBef>
                <a:spcPts val="1100"/>
              </a:spcBef>
              <a:buFontTx/>
              <a:buAutoNum type="arabicPeriod" startAt="1"/>
              <a:defRPr sz="1800"/>
            </a:pPr>
            <a:r>
              <a:rPr b="1" sz="2200"/>
              <a:t>Move</a:t>
            </a:r>
            <a:r>
              <a:rPr sz="2200"/>
              <a:t> in a systematic manner through the abdominal quadrants</a:t>
            </a:r>
            <a:endParaRPr sz="2200"/>
          </a:p>
          <a:p>
            <a:pPr lvl="0" marL="419100" indent="-419100">
              <a:lnSpc>
                <a:spcPct val="110000"/>
              </a:lnSpc>
              <a:spcBef>
                <a:spcPts val="1100"/>
              </a:spcBef>
              <a:buFontTx/>
              <a:buAutoNum type="arabicPeriod" startAt="1"/>
              <a:defRPr sz="1800"/>
            </a:pPr>
            <a:r>
              <a:rPr sz="2200"/>
              <a:t>Repeat palpation </a:t>
            </a:r>
            <a:r>
              <a:rPr b="1" sz="2200"/>
              <a:t>deeply.</a:t>
            </a:r>
          </a:p>
        </p:txBody>
      </p:sp>
      <p:pic>
        <p:nvPicPr>
          <p:cNvPr id="131" name="light.png"/>
          <p:cNvPicPr/>
          <p:nvPr/>
        </p:nvPicPr>
        <p:blipFill>
          <a:blip r:embed="rId3">
            <a:extLst/>
          </a:blip>
          <a:stretch>
            <a:fillRect/>
          </a:stretch>
        </p:blipFill>
        <p:spPr>
          <a:xfrm>
            <a:off x="6477000" y="342900"/>
            <a:ext cx="2381250" cy="2857500"/>
          </a:xfrm>
          <a:prstGeom prst="rect">
            <a:avLst/>
          </a:prstGeom>
          <a:ln w="12700">
            <a:miter lim="400000"/>
          </a:ln>
        </p:spPr>
      </p:pic>
      <p:pic>
        <p:nvPicPr>
          <p:cNvPr id="132" name="deep.png"/>
          <p:cNvPicPr/>
          <p:nvPr/>
        </p:nvPicPr>
        <p:blipFill>
          <a:blip r:embed="rId4">
            <a:extLst/>
          </a:blip>
          <a:stretch>
            <a:fillRect/>
          </a:stretch>
        </p:blipFill>
        <p:spPr>
          <a:xfrm>
            <a:off x="6477000" y="3543300"/>
            <a:ext cx="2381250" cy="2857500"/>
          </a:xfrm>
          <a:prstGeom prst="rect">
            <a:avLst/>
          </a:prstGeom>
          <a:ln w="12700">
            <a:miter lim="400000"/>
          </a:ln>
        </p:spPr>
      </p:pic>
    </p:spTree>
  </p:cSld>
  <p:clrMapOvr>
    <a:masterClrMapping/>
  </p:clrMapOvr>
  <p:transition spd="fast" advClick="1">
    <p:dissolve/>
  </p:transition>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ph type="title"/>
          </p:nvPr>
        </p:nvSpPr>
        <p:spPr>
          <a:xfrm>
            <a:off x="1524000" y="225425"/>
            <a:ext cx="7010400" cy="1527175"/>
          </a:xfrm>
          <a:prstGeom prst="rect">
            <a:avLst/>
          </a:prstGeom>
        </p:spPr>
        <p:txBody>
          <a:bodyPr lIns="0" tIns="0" rIns="0" bIns="0">
            <a:normAutofit fontScale="100000" lnSpcReduction="0"/>
          </a:bodyPr>
          <a:lstStyle/>
          <a:p>
            <a:pPr lvl="0">
              <a:defRPr sz="1800"/>
            </a:pPr>
            <a:r>
              <a:rPr sz="3200">
                <a:solidFill>
                  <a:srgbClr val="5F5F5F"/>
                </a:solidFill>
                <a:effectLst>
                  <a:outerShdw sx="100000" sy="100000" kx="0" ky="0" algn="b" rotWithShape="0" blurRad="12700" dist="25400" dir="2700000">
                    <a:srgbClr val="DDDDDD"/>
                  </a:outerShdw>
                </a:effectLst>
                <a:latin typeface="Impact"/>
                <a:ea typeface="Impact"/>
                <a:cs typeface="Impact"/>
                <a:sym typeface="Impact"/>
              </a:rPr>
              <a:t>ABDOMINAL EXAMINATION </a:t>
            </a:r>
            <a:br>
              <a:rPr sz="3200">
                <a:solidFill>
                  <a:srgbClr val="5F5F5F"/>
                </a:solidFill>
                <a:effectLst>
                  <a:outerShdw sx="100000" sy="100000" kx="0" ky="0" algn="b" rotWithShape="0" blurRad="12700" dist="25400" dir="2700000">
                    <a:srgbClr val="DDDDDD"/>
                  </a:outerShdw>
                </a:effectLst>
                <a:latin typeface="Impact"/>
                <a:ea typeface="Impact"/>
                <a:cs typeface="Impact"/>
                <a:sym typeface="Impact"/>
              </a:rPr>
            </a:br>
            <a:r>
              <a:rPr sz="4400">
                <a:solidFill>
                  <a:srgbClr val="BC0000"/>
                </a:solidFill>
                <a:effectLst>
                  <a:outerShdw sx="100000" sy="100000" kx="0" ky="0" algn="b" rotWithShape="0" blurRad="12700" dist="25400" dir="2700000">
                    <a:srgbClr val="DDDDDD"/>
                  </a:outerShdw>
                </a:effectLst>
                <a:latin typeface="Impact"/>
                <a:ea typeface="Impact"/>
                <a:cs typeface="Impact"/>
                <a:sym typeface="Impact"/>
              </a:rPr>
              <a:t>PALPATION</a:t>
            </a:r>
          </a:p>
        </p:txBody>
      </p:sp>
      <p:sp>
        <p:nvSpPr>
          <p:cNvPr id="137" name="Shape 137"/>
          <p:cNvSpPr/>
          <p:nvPr>
            <p:ph type="body" idx="1"/>
          </p:nvPr>
        </p:nvSpPr>
        <p:spPr>
          <a:xfrm>
            <a:off x="762000" y="1981200"/>
            <a:ext cx="7924800" cy="4495800"/>
          </a:xfrm>
          <a:prstGeom prst="rect">
            <a:avLst/>
          </a:prstGeom>
        </p:spPr>
        <p:txBody>
          <a:bodyPr lIns="0" tIns="0" rIns="0" bIns="0">
            <a:normAutofit fontScale="100000" lnSpcReduction="0"/>
          </a:bodyPr>
          <a:lstStyle/>
          <a:p>
            <a:pPr lvl="0" marL="297179" indent="-297179">
              <a:spcBef>
                <a:spcPts val="1200"/>
              </a:spcBef>
              <a:buChar char="○"/>
              <a:defRPr sz="1800"/>
            </a:pPr>
            <a:r>
              <a:rPr b="1" sz="2600"/>
              <a:t>Tenderness</a:t>
            </a:r>
            <a:r>
              <a:rPr sz="2600"/>
              <a:t>: discomfort and resistance to palpation</a:t>
            </a:r>
            <a:endParaRPr sz="2600"/>
          </a:p>
          <a:p>
            <a:pPr lvl="0" marL="297179" indent="-297179">
              <a:spcBef>
                <a:spcPts val="1200"/>
              </a:spcBef>
              <a:buChar char="○"/>
              <a:defRPr sz="1800"/>
            </a:pPr>
            <a:r>
              <a:rPr b="1" sz="2600"/>
              <a:t>Involuntary guarding:</a:t>
            </a:r>
            <a:r>
              <a:rPr sz="2600"/>
              <a:t> reflex contraction of the abdominal muscles</a:t>
            </a:r>
            <a:endParaRPr sz="2600"/>
          </a:p>
          <a:p>
            <a:pPr lvl="0" marL="297179" indent="-297179">
              <a:spcBef>
                <a:spcPts val="1200"/>
              </a:spcBef>
              <a:buChar char="○"/>
              <a:defRPr sz="1800"/>
            </a:pPr>
            <a:r>
              <a:rPr b="1" sz="2600"/>
              <a:t>Rebound tenderness</a:t>
            </a:r>
            <a:r>
              <a:rPr sz="2600"/>
              <a:t>: patient feels pain when the hand is released</a:t>
            </a:r>
            <a:endParaRPr sz="2600"/>
          </a:p>
          <a:p>
            <a:pPr lvl="0" marL="297179" indent="-297179">
              <a:spcBef>
                <a:spcPts val="1200"/>
              </a:spcBef>
              <a:buChar char="○"/>
              <a:defRPr sz="1800"/>
            </a:pPr>
            <a:r>
              <a:rPr b="1" sz="2600"/>
              <a:t>Tenderness + rigidity</a:t>
            </a:r>
            <a:r>
              <a:rPr sz="2600"/>
              <a:t>: perforated viscus</a:t>
            </a:r>
            <a:endParaRPr sz="2600"/>
          </a:p>
          <a:p>
            <a:pPr lvl="0" marL="297179" indent="-297179">
              <a:spcBef>
                <a:spcPts val="1200"/>
              </a:spcBef>
              <a:buChar char="○"/>
              <a:defRPr sz="1800"/>
            </a:pPr>
            <a:r>
              <a:rPr b="1" sz="2600"/>
              <a:t>Palpable mass</a:t>
            </a:r>
            <a:r>
              <a:rPr sz="2600"/>
              <a:t> (enlarged organ, faeces, tumour)</a:t>
            </a:r>
            <a:endParaRPr b="1" sz="2600"/>
          </a:p>
          <a:p>
            <a:pPr lvl="0" marL="297179" indent="-297179">
              <a:spcBef>
                <a:spcPts val="1200"/>
              </a:spcBef>
              <a:buChar char="○"/>
              <a:defRPr sz="1800"/>
            </a:pPr>
            <a:r>
              <a:rPr b="1" sz="2600"/>
              <a:t>Aortic pulsation</a:t>
            </a:r>
          </a:p>
        </p:txBody>
      </p:sp>
    </p:spTree>
  </p:cSld>
  <p:clrMapOvr>
    <a:masterClrMapping/>
  </p:clrMapOvr>
  <p:transition spd="fast" advClick="1">
    <p:dissolve/>
  </p:transition>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hape 141"/>
          <p:cNvSpPr/>
          <p:nvPr>
            <p:ph type="body" idx="1"/>
          </p:nvPr>
        </p:nvSpPr>
        <p:spPr>
          <a:xfrm>
            <a:off x="762000" y="2133600"/>
            <a:ext cx="5181600" cy="4114800"/>
          </a:xfrm>
          <a:prstGeom prst="rect">
            <a:avLst/>
          </a:prstGeom>
        </p:spPr>
        <p:txBody>
          <a:bodyPr lIns="0" tIns="0" rIns="0" bIns="0">
            <a:normAutofit fontScale="100000" lnSpcReduction="0"/>
          </a:bodyPr>
          <a:lstStyle/>
          <a:p>
            <a:pPr lvl="0" marL="297179" indent="-297179">
              <a:spcBef>
                <a:spcPts val="1500"/>
              </a:spcBef>
              <a:buChar char="○"/>
              <a:defRPr sz="1800"/>
            </a:pPr>
            <a:r>
              <a:rPr sz="2600"/>
              <a:t>Pain in RUQ</a:t>
            </a:r>
            <a:endParaRPr sz="2600"/>
          </a:p>
          <a:p>
            <a:pPr lvl="0" marL="297179" indent="-297179">
              <a:spcBef>
                <a:spcPts val="1500"/>
              </a:spcBef>
              <a:buChar char="○"/>
              <a:defRPr sz="1800"/>
            </a:pPr>
            <a:r>
              <a:rPr sz="2600"/>
              <a:t>Inflammation of gallbladder (cholecystitis)</a:t>
            </a:r>
            <a:endParaRPr sz="2600"/>
          </a:p>
          <a:p>
            <a:pPr lvl="0" marL="297179" indent="-297179">
              <a:spcBef>
                <a:spcPts val="1500"/>
              </a:spcBef>
              <a:buChar char="○"/>
              <a:defRPr sz="1800"/>
            </a:pPr>
            <a:r>
              <a:rPr sz="2600"/>
              <a:t>Courvoisier's law</a:t>
            </a:r>
          </a:p>
        </p:txBody>
      </p:sp>
      <p:pic>
        <p:nvPicPr>
          <p:cNvPr id="142" name="5b-AcuteChole-.jpg"/>
          <p:cNvPicPr/>
          <p:nvPr/>
        </p:nvPicPr>
        <p:blipFill>
          <a:blip r:embed="rId3">
            <a:extLst/>
          </a:blip>
          <a:stretch>
            <a:fillRect/>
          </a:stretch>
        </p:blipFill>
        <p:spPr>
          <a:xfrm>
            <a:off x="6019800" y="3429000"/>
            <a:ext cx="2895600" cy="2895600"/>
          </a:xfrm>
          <a:prstGeom prst="rect">
            <a:avLst/>
          </a:prstGeom>
          <a:ln w="12700">
            <a:miter lim="400000"/>
          </a:ln>
        </p:spPr>
      </p:pic>
      <p:sp>
        <p:nvSpPr>
          <p:cNvPr id="143" name="Shape 143"/>
          <p:cNvSpPr/>
          <p:nvPr/>
        </p:nvSpPr>
        <p:spPr>
          <a:xfrm>
            <a:off x="1524000" y="359092"/>
            <a:ext cx="7010400" cy="12598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a:solidFill>
                  <a:srgbClr val="000000"/>
                </a:solidFill>
              </a:defRPr>
            </a:pPr>
            <a:r>
              <a:rPr sz="3200">
                <a:solidFill>
                  <a:srgbClr val="5F5F5F"/>
                </a:solidFill>
                <a:effectLst>
                  <a:outerShdw sx="100000" sy="100000" kx="0" ky="0" algn="b" rotWithShape="0" blurRad="12700" dist="25400" dir="2700000">
                    <a:srgbClr val="DDDDDD"/>
                  </a:outerShdw>
                </a:effectLst>
                <a:latin typeface="Impact"/>
                <a:ea typeface="Impact"/>
                <a:cs typeface="Impact"/>
                <a:sym typeface="Impact"/>
              </a:rPr>
              <a:t>ABDOMINAL EXAMINATION </a:t>
            </a:r>
            <a:br>
              <a:rPr sz="3200">
                <a:solidFill>
                  <a:srgbClr val="5F5F5F"/>
                </a:solidFill>
                <a:effectLst>
                  <a:outerShdw sx="100000" sy="100000" kx="0" ky="0" algn="b" rotWithShape="0" blurRad="12700" dist="25400" dir="2700000">
                    <a:srgbClr val="DDDDDD"/>
                  </a:outerShdw>
                </a:effectLst>
                <a:latin typeface="Impact"/>
                <a:ea typeface="Impact"/>
                <a:cs typeface="Impact"/>
                <a:sym typeface="Impact"/>
              </a:rPr>
            </a:br>
            <a:r>
              <a:rPr sz="4400">
                <a:solidFill>
                  <a:srgbClr val="FF9900"/>
                </a:solidFill>
                <a:effectLst>
                  <a:outerShdw sx="100000" sy="100000" kx="0" ky="0" algn="b" rotWithShape="0" blurRad="12700" dist="25400" dir="2700000">
                    <a:srgbClr val="DDDDDD"/>
                  </a:outerShdw>
                </a:effectLst>
                <a:latin typeface="Impact"/>
                <a:ea typeface="Impact"/>
                <a:cs typeface="Impact"/>
                <a:sym typeface="Impact"/>
              </a:rPr>
              <a:t>MURPHY’S SIGN</a:t>
            </a:r>
          </a:p>
        </p:txBody>
      </p:sp>
      <p:pic>
        <p:nvPicPr>
          <p:cNvPr id="144" name="Abdo3.jpg"/>
          <p:cNvPicPr/>
          <p:nvPr/>
        </p:nvPicPr>
        <p:blipFill>
          <a:blip r:embed="rId4">
            <a:extLst/>
          </a:blip>
          <a:stretch>
            <a:fillRect/>
          </a:stretch>
        </p:blipFill>
        <p:spPr>
          <a:xfrm>
            <a:off x="5791200" y="992187"/>
            <a:ext cx="3276600" cy="2152651"/>
          </a:xfrm>
          <a:prstGeom prst="rect">
            <a:avLst/>
          </a:prstGeom>
          <a:ln w="12700">
            <a:miter lim="400000"/>
          </a:ln>
        </p:spPr>
      </p:pic>
    </p:spTree>
  </p:cSld>
  <p:clrMapOvr>
    <a:masterClrMapping/>
  </p:clrMapOvr>
  <p:transition spd="fast" advClick="1">
    <p:dissolve/>
  </p:transition>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 name="Shape 31"/>
          <p:cNvSpPr/>
          <p:nvPr>
            <p:ph type="title"/>
          </p:nvPr>
        </p:nvSpPr>
        <p:spPr>
          <a:xfrm>
            <a:off x="1524000" y="190500"/>
            <a:ext cx="7010400" cy="1527175"/>
          </a:xfrm>
          <a:prstGeom prst="rect">
            <a:avLst/>
          </a:prstGeom>
        </p:spPr>
        <p:txBody>
          <a:bodyPr lIns="0" tIns="0" rIns="0" bIns="0">
            <a:normAutofit fontScale="100000" lnSpcReduction="0"/>
          </a:bodyPr>
          <a:lstStyle>
            <a:lvl1pPr>
              <a:defRPr sz="4400">
                <a:solidFill>
                  <a:srgbClr val="BC0000"/>
                </a:solidFill>
                <a:effectLst>
                  <a:outerShdw sx="100000" sy="100000" kx="0" ky="0" algn="b" rotWithShape="0" blurRad="12700" dist="25400" dir="2700000">
                    <a:srgbClr val="DDDDDD"/>
                  </a:outerShdw>
                </a:effectLst>
                <a:latin typeface="Impact"/>
                <a:ea typeface="Impact"/>
                <a:cs typeface="Impact"/>
                <a:sym typeface="Impact"/>
              </a:defRPr>
            </a:lvl1pPr>
          </a:lstStyle>
          <a:p>
            <a:pPr lvl="0">
              <a:defRPr sz="1800">
                <a:solidFill>
                  <a:srgbClr val="000000"/>
                </a:solidFill>
                <a:effectLst/>
              </a:defRPr>
            </a:pPr>
            <a:r>
              <a:rPr sz="4400">
                <a:solidFill>
                  <a:srgbClr val="BC0000"/>
                </a:solidFill>
                <a:effectLst>
                  <a:outerShdw sx="100000" sy="100000" kx="0" ky="0" algn="b" rotWithShape="0" blurRad="12700" dist="25400" dir="2700000">
                    <a:srgbClr val="DDDDDD"/>
                  </a:outerShdw>
                </a:effectLst>
              </a:rPr>
              <a:t>GASTROINTESTINAL EXAMINATION</a:t>
            </a:r>
          </a:p>
        </p:txBody>
      </p:sp>
      <p:sp>
        <p:nvSpPr>
          <p:cNvPr id="32" name="Shape 32"/>
          <p:cNvSpPr/>
          <p:nvPr>
            <p:ph type="body" idx="1"/>
          </p:nvPr>
        </p:nvSpPr>
        <p:spPr>
          <a:xfrm>
            <a:off x="76200" y="2209800"/>
            <a:ext cx="4495800" cy="2514600"/>
          </a:xfrm>
          <a:prstGeom prst="rect">
            <a:avLst/>
          </a:prstGeom>
        </p:spPr>
        <p:txBody>
          <a:bodyPr lIns="0" tIns="0" rIns="0" bIns="0">
            <a:normAutofit fontScale="100000" lnSpcReduction="0"/>
          </a:bodyPr>
          <a:lstStyle/>
          <a:p>
            <a:pPr lvl="0" marL="297179" indent="-297179">
              <a:spcBef>
                <a:spcPts val="600"/>
              </a:spcBef>
              <a:buChar char="○"/>
              <a:defRPr sz="1800"/>
            </a:pPr>
            <a:r>
              <a:rPr b="1" sz="2600"/>
              <a:t>General examination</a:t>
            </a:r>
            <a:endParaRPr b="1" sz="2600"/>
          </a:p>
          <a:p>
            <a:pPr lvl="1" marL="702128" indent="-244928">
              <a:spcBef>
                <a:spcPts val="500"/>
              </a:spcBef>
              <a:buClr>
                <a:srgbClr val="99CCCC"/>
              </a:buClr>
              <a:defRPr sz="1800"/>
            </a:pPr>
            <a:r>
              <a:rPr sz="2400"/>
              <a:t>General inspection</a:t>
            </a:r>
            <a:endParaRPr sz="2400"/>
          </a:p>
          <a:p>
            <a:pPr lvl="1" marL="702128" indent="-244928">
              <a:spcBef>
                <a:spcPts val="500"/>
              </a:spcBef>
              <a:buClr>
                <a:srgbClr val="99CCCC"/>
              </a:buClr>
              <a:defRPr sz="1800"/>
            </a:pPr>
            <a:r>
              <a:rPr sz="2400"/>
              <a:t>Hands and arms</a:t>
            </a:r>
            <a:endParaRPr sz="2400"/>
          </a:p>
          <a:p>
            <a:pPr lvl="1" marL="702128" indent="-244928">
              <a:spcBef>
                <a:spcPts val="500"/>
              </a:spcBef>
              <a:buClr>
                <a:srgbClr val="99CCCC"/>
              </a:buClr>
              <a:defRPr sz="1800"/>
            </a:pPr>
            <a:r>
              <a:rPr sz="2400"/>
              <a:t>Face, eyes and mouth</a:t>
            </a:r>
            <a:endParaRPr sz="2400"/>
          </a:p>
          <a:p>
            <a:pPr lvl="1" marL="702128" indent="-244928">
              <a:spcBef>
                <a:spcPts val="500"/>
              </a:spcBef>
              <a:buClr>
                <a:srgbClr val="99CCCC"/>
              </a:buClr>
              <a:defRPr sz="1800"/>
            </a:pPr>
            <a:r>
              <a:rPr sz="2400"/>
              <a:t>Neck</a:t>
            </a:r>
          </a:p>
        </p:txBody>
      </p:sp>
      <p:sp>
        <p:nvSpPr>
          <p:cNvPr id="33" name="Shape 33"/>
          <p:cNvSpPr/>
          <p:nvPr/>
        </p:nvSpPr>
        <p:spPr>
          <a:xfrm>
            <a:off x="4648200" y="3505200"/>
            <a:ext cx="4343400" cy="26311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297179" indent="-297179">
              <a:spcBef>
                <a:spcPts val="600"/>
              </a:spcBef>
              <a:buClr>
                <a:srgbClr val="336666"/>
              </a:buClr>
              <a:buSzPct val="70000"/>
              <a:buFont typeface="Wingdings"/>
              <a:buChar char="○"/>
              <a:defRPr>
                <a:solidFill>
                  <a:srgbClr val="000000"/>
                </a:solidFill>
              </a:defRPr>
            </a:pPr>
            <a:r>
              <a:rPr b="1" sz="2600"/>
              <a:t>Abdominal examination</a:t>
            </a:r>
            <a:endParaRPr b="1" sz="2600"/>
          </a:p>
          <a:p>
            <a:pPr lvl="1" marL="702128" indent="-244928">
              <a:spcBef>
                <a:spcPts val="500"/>
              </a:spcBef>
              <a:buClr>
                <a:srgbClr val="99CCCC"/>
              </a:buClr>
              <a:buSzPct val="75000"/>
              <a:buFont typeface="Wingdings"/>
              <a:buChar char="●"/>
              <a:defRPr>
                <a:solidFill>
                  <a:srgbClr val="000000"/>
                </a:solidFill>
              </a:defRPr>
            </a:pPr>
            <a:r>
              <a:rPr sz="2400"/>
              <a:t>Inspection</a:t>
            </a:r>
            <a:endParaRPr sz="2400"/>
          </a:p>
          <a:p>
            <a:pPr lvl="1" marL="702128" indent="-244928">
              <a:spcBef>
                <a:spcPts val="500"/>
              </a:spcBef>
              <a:buClr>
                <a:srgbClr val="99CCCC"/>
              </a:buClr>
              <a:buSzPct val="75000"/>
              <a:buFont typeface="Wingdings"/>
              <a:buChar char="●"/>
              <a:defRPr>
                <a:solidFill>
                  <a:srgbClr val="000000"/>
                </a:solidFill>
              </a:defRPr>
            </a:pPr>
            <a:r>
              <a:rPr sz="2400"/>
              <a:t>Palpation</a:t>
            </a:r>
            <a:endParaRPr sz="2400"/>
          </a:p>
          <a:p>
            <a:pPr lvl="1" marL="702128" indent="-244928">
              <a:spcBef>
                <a:spcPts val="500"/>
              </a:spcBef>
              <a:buClr>
                <a:srgbClr val="99CCCC"/>
              </a:buClr>
              <a:buSzPct val="75000"/>
              <a:buFont typeface="Wingdings"/>
              <a:buChar char="●"/>
              <a:defRPr>
                <a:solidFill>
                  <a:srgbClr val="000000"/>
                </a:solidFill>
              </a:defRPr>
            </a:pPr>
            <a:r>
              <a:rPr sz="2400"/>
              <a:t>Percussion</a:t>
            </a:r>
            <a:endParaRPr sz="2400"/>
          </a:p>
          <a:p>
            <a:pPr lvl="1" marL="702128" indent="-244928">
              <a:spcBef>
                <a:spcPts val="500"/>
              </a:spcBef>
              <a:buClr>
                <a:srgbClr val="99CCCC"/>
              </a:buClr>
              <a:buSzPct val="75000"/>
              <a:buFont typeface="Wingdings"/>
              <a:buChar char="●"/>
              <a:defRPr>
                <a:solidFill>
                  <a:srgbClr val="000000"/>
                </a:solidFill>
              </a:defRPr>
            </a:pPr>
            <a:r>
              <a:rPr sz="2400"/>
              <a:t>Auscultation</a:t>
            </a:r>
            <a:endParaRPr sz="2400"/>
          </a:p>
        </p:txBody>
      </p:sp>
    </p:spTree>
  </p:cSld>
  <p:clrMapOvr>
    <a:masterClrMapping/>
  </p:clrMapOvr>
  <p:transition spd="fast" advClick="1">
    <p:dissolve/>
  </p:transition>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body" idx="1"/>
          </p:nvPr>
        </p:nvSpPr>
        <p:spPr>
          <a:xfrm>
            <a:off x="762000" y="2133600"/>
            <a:ext cx="7848600" cy="4114800"/>
          </a:xfrm>
          <a:prstGeom prst="rect">
            <a:avLst/>
          </a:prstGeom>
        </p:spPr>
        <p:txBody>
          <a:bodyPr lIns="0" tIns="0" rIns="0" bIns="0">
            <a:normAutofit fontScale="100000" lnSpcReduction="0"/>
          </a:bodyPr>
          <a:lstStyle/>
          <a:p>
            <a:pPr lvl="0" marL="297179" indent="-297179">
              <a:spcBef>
                <a:spcPts val="1200"/>
              </a:spcBef>
              <a:buChar char="○"/>
              <a:defRPr sz="1800"/>
            </a:pPr>
            <a:r>
              <a:rPr sz="2600"/>
              <a:t>a.k.a. rebound tenderness</a:t>
            </a:r>
            <a:endParaRPr sz="2600"/>
          </a:p>
          <a:p>
            <a:pPr lvl="0" marL="297179" indent="-297179">
              <a:spcBef>
                <a:spcPts val="1200"/>
              </a:spcBef>
              <a:buChar char="○"/>
              <a:defRPr sz="1800"/>
            </a:pPr>
            <a:r>
              <a:rPr sz="2600"/>
              <a:t>Pain upon removal of pressure rather than application of pressure to the abdomen </a:t>
            </a:r>
            <a:endParaRPr sz="2600"/>
          </a:p>
          <a:p>
            <a:pPr lvl="0" marL="297179" indent="-297179">
              <a:spcBef>
                <a:spcPts val="1200"/>
              </a:spcBef>
              <a:buChar char="○"/>
              <a:defRPr sz="1800"/>
            </a:pPr>
            <a:r>
              <a:rPr sz="2600"/>
              <a:t>Peritonitis and/ or appendicitis</a:t>
            </a:r>
          </a:p>
        </p:txBody>
      </p:sp>
      <p:sp>
        <p:nvSpPr>
          <p:cNvPr id="149" name="Shape 149"/>
          <p:cNvSpPr/>
          <p:nvPr/>
        </p:nvSpPr>
        <p:spPr>
          <a:xfrm>
            <a:off x="1524000" y="359092"/>
            <a:ext cx="7010400" cy="12598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a:solidFill>
                  <a:srgbClr val="000000"/>
                </a:solidFill>
              </a:defRPr>
            </a:pPr>
            <a:r>
              <a:rPr sz="3200">
                <a:solidFill>
                  <a:srgbClr val="5F5F5F"/>
                </a:solidFill>
                <a:effectLst>
                  <a:outerShdw sx="100000" sy="100000" kx="0" ky="0" algn="b" rotWithShape="0" blurRad="12700" dist="25400" dir="2700000">
                    <a:srgbClr val="DDDDDD"/>
                  </a:outerShdw>
                </a:effectLst>
                <a:latin typeface="Impact"/>
                <a:ea typeface="Impact"/>
                <a:cs typeface="Impact"/>
                <a:sym typeface="Impact"/>
              </a:rPr>
              <a:t>ABDOMINAL EXAMINATION </a:t>
            </a:r>
            <a:br>
              <a:rPr sz="3200">
                <a:solidFill>
                  <a:srgbClr val="5F5F5F"/>
                </a:solidFill>
                <a:effectLst>
                  <a:outerShdw sx="100000" sy="100000" kx="0" ky="0" algn="b" rotWithShape="0" blurRad="12700" dist="25400" dir="2700000">
                    <a:srgbClr val="DDDDDD"/>
                  </a:outerShdw>
                </a:effectLst>
                <a:latin typeface="Impact"/>
                <a:ea typeface="Impact"/>
                <a:cs typeface="Impact"/>
                <a:sym typeface="Impact"/>
              </a:rPr>
            </a:br>
            <a:r>
              <a:rPr sz="4400">
                <a:solidFill>
                  <a:srgbClr val="FF9900"/>
                </a:solidFill>
                <a:effectLst>
                  <a:outerShdw sx="100000" sy="100000" kx="0" ky="0" algn="b" rotWithShape="0" blurRad="12700" dist="25400" dir="2700000">
                    <a:srgbClr val="DDDDDD"/>
                  </a:outerShdw>
                </a:effectLst>
                <a:latin typeface="Impact"/>
                <a:ea typeface="Impact"/>
                <a:cs typeface="Impact"/>
                <a:sym typeface="Impact"/>
              </a:rPr>
              <a:t>BLUMBERG’S SIGN</a:t>
            </a:r>
          </a:p>
        </p:txBody>
      </p:sp>
      <p:pic>
        <p:nvPicPr>
          <p:cNvPr id="150" name="a.png"/>
          <p:cNvPicPr/>
          <p:nvPr/>
        </p:nvPicPr>
        <p:blipFill>
          <a:blip r:embed="rId2">
            <a:extLst/>
          </a:blip>
          <a:stretch>
            <a:fillRect/>
          </a:stretch>
        </p:blipFill>
        <p:spPr>
          <a:xfrm>
            <a:off x="457200" y="4343400"/>
            <a:ext cx="3962400" cy="2228850"/>
          </a:xfrm>
          <a:prstGeom prst="rect">
            <a:avLst/>
          </a:prstGeom>
          <a:ln w="12700">
            <a:miter lim="400000"/>
          </a:ln>
        </p:spPr>
      </p:pic>
      <p:pic>
        <p:nvPicPr>
          <p:cNvPr id="151" name="image.png"/>
          <p:cNvPicPr/>
          <p:nvPr/>
        </p:nvPicPr>
        <p:blipFill>
          <a:blip r:embed="rId3">
            <a:extLst/>
          </a:blip>
          <a:stretch>
            <a:fillRect/>
          </a:stretch>
        </p:blipFill>
        <p:spPr>
          <a:xfrm>
            <a:off x="4572000" y="4419600"/>
            <a:ext cx="4267200" cy="2117725"/>
          </a:xfrm>
          <a:prstGeom prst="rect">
            <a:avLst/>
          </a:prstGeom>
          <a:ln w="12700">
            <a:miter lim="400000"/>
          </a:ln>
        </p:spPr>
      </p:pic>
    </p:spTree>
  </p:cSld>
  <p:clrMapOvr>
    <a:masterClrMapping/>
  </p:clrMapOvr>
  <p:transition spd="fast" advClick="1">
    <p:dissolve/>
  </p:transition>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ph type="body" idx="1"/>
          </p:nvPr>
        </p:nvSpPr>
        <p:spPr>
          <a:xfrm>
            <a:off x="762000" y="2133600"/>
            <a:ext cx="7620000" cy="4114800"/>
          </a:xfrm>
          <a:prstGeom prst="rect">
            <a:avLst/>
          </a:prstGeom>
        </p:spPr>
        <p:txBody>
          <a:bodyPr lIns="0" tIns="0" rIns="0" bIns="0">
            <a:normAutofit fontScale="100000" lnSpcReduction="0"/>
          </a:bodyPr>
          <a:lstStyle/>
          <a:p>
            <a:pPr lvl="0" marL="297179" indent="-297179">
              <a:spcBef>
                <a:spcPts val="600"/>
              </a:spcBef>
              <a:buChar char="○"/>
              <a:defRPr sz="1800"/>
            </a:pPr>
            <a:r>
              <a:rPr sz="2600"/>
              <a:t>1/3 ASIS to umbilicus</a:t>
            </a:r>
            <a:endParaRPr sz="2600"/>
          </a:p>
          <a:p>
            <a:pPr lvl="0" marL="297179" indent="-297179">
              <a:spcBef>
                <a:spcPts val="600"/>
              </a:spcBef>
              <a:buChar char="○"/>
              <a:defRPr sz="1800"/>
            </a:pPr>
            <a:r>
              <a:rPr sz="2600"/>
              <a:t>Deep tenderness (</a:t>
            </a:r>
            <a:r>
              <a:rPr sz="2600"/>
              <a:t>=</a:t>
            </a:r>
            <a:r>
              <a:rPr sz="2600"/>
              <a:t> acute appendicitis)</a:t>
            </a:r>
          </a:p>
        </p:txBody>
      </p:sp>
      <p:sp>
        <p:nvSpPr>
          <p:cNvPr id="154" name="Shape 154"/>
          <p:cNvSpPr/>
          <p:nvPr/>
        </p:nvSpPr>
        <p:spPr>
          <a:xfrm>
            <a:off x="1524000" y="359092"/>
            <a:ext cx="7010400" cy="12598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a:solidFill>
                  <a:srgbClr val="000000"/>
                </a:solidFill>
              </a:defRPr>
            </a:pPr>
            <a:r>
              <a:rPr sz="3200">
                <a:solidFill>
                  <a:srgbClr val="5F5F5F"/>
                </a:solidFill>
                <a:effectLst>
                  <a:outerShdw sx="100000" sy="100000" kx="0" ky="0" algn="b" rotWithShape="0" blurRad="12700" dist="25400" dir="2700000">
                    <a:srgbClr val="DDDDDD"/>
                  </a:outerShdw>
                </a:effectLst>
                <a:latin typeface="Impact"/>
                <a:ea typeface="Impact"/>
                <a:cs typeface="Impact"/>
                <a:sym typeface="Impact"/>
              </a:rPr>
              <a:t>ABDOMINAL EXAMINATION </a:t>
            </a:r>
            <a:br>
              <a:rPr sz="3200">
                <a:solidFill>
                  <a:srgbClr val="5F5F5F"/>
                </a:solidFill>
                <a:effectLst>
                  <a:outerShdw sx="100000" sy="100000" kx="0" ky="0" algn="b" rotWithShape="0" blurRad="12700" dist="25400" dir="2700000">
                    <a:srgbClr val="DDDDDD"/>
                  </a:outerShdw>
                </a:effectLst>
                <a:latin typeface="Impact"/>
                <a:ea typeface="Impact"/>
                <a:cs typeface="Impact"/>
                <a:sym typeface="Impact"/>
              </a:rPr>
            </a:br>
            <a:r>
              <a:rPr sz="4400">
                <a:solidFill>
                  <a:srgbClr val="FF9900"/>
                </a:solidFill>
                <a:effectLst>
                  <a:outerShdw sx="100000" sy="100000" kx="0" ky="0" algn="b" rotWithShape="0" blurRad="12700" dist="25400" dir="2700000">
                    <a:srgbClr val="DDDDDD"/>
                  </a:outerShdw>
                </a:effectLst>
                <a:latin typeface="Impact"/>
                <a:ea typeface="Impact"/>
                <a:cs typeface="Impact"/>
                <a:sym typeface="Impact"/>
              </a:rPr>
              <a:t>MCBURNEY’S POINT</a:t>
            </a:r>
          </a:p>
        </p:txBody>
      </p:sp>
      <p:pic>
        <p:nvPicPr>
          <p:cNvPr id="155" name="mcburneys_point1.jpg"/>
          <p:cNvPicPr/>
          <p:nvPr/>
        </p:nvPicPr>
        <p:blipFill>
          <a:blip r:embed="rId3">
            <a:extLst/>
          </a:blip>
          <a:stretch>
            <a:fillRect/>
          </a:stretch>
        </p:blipFill>
        <p:spPr>
          <a:xfrm>
            <a:off x="609600" y="3883025"/>
            <a:ext cx="4267200" cy="2670175"/>
          </a:xfrm>
          <a:prstGeom prst="rect">
            <a:avLst/>
          </a:prstGeom>
          <a:ln w="12700">
            <a:miter lim="400000"/>
          </a:ln>
        </p:spPr>
      </p:pic>
      <p:pic>
        <p:nvPicPr>
          <p:cNvPr id="156" name="7028.jpg" descr="Normal anatomy"/>
          <p:cNvPicPr/>
          <p:nvPr/>
        </p:nvPicPr>
        <p:blipFill>
          <a:blip r:embed="rId4">
            <a:extLst/>
          </a:blip>
          <a:stretch>
            <a:fillRect/>
          </a:stretch>
        </p:blipFill>
        <p:spPr>
          <a:xfrm>
            <a:off x="5181600" y="3825875"/>
            <a:ext cx="3505200" cy="2803525"/>
          </a:xfrm>
          <a:prstGeom prst="rect">
            <a:avLst/>
          </a:prstGeom>
          <a:ln w="12700">
            <a:miter lim="400000"/>
          </a:ln>
        </p:spPr>
      </p:pic>
    </p:spTree>
  </p:cSld>
  <p:clrMapOvr>
    <a:masterClrMapping/>
  </p:clrMapOvr>
  <p:transition spd="fast" advClick="1">
    <p:dissolve/>
  </p:transition>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nvSpPr>
        <p:spPr>
          <a:xfrm>
            <a:off x="1524000" y="359092"/>
            <a:ext cx="7010400" cy="12598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a:solidFill>
                  <a:srgbClr val="000000"/>
                </a:solidFill>
              </a:defRPr>
            </a:pPr>
            <a:r>
              <a:rPr sz="3200">
                <a:solidFill>
                  <a:srgbClr val="5F5F5F"/>
                </a:solidFill>
                <a:effectLst>
                  <a:outerShdw sx="100000" sy="100000" kx="0" ky="0" algn="b" rotWithShape="0" blurRad="12700" dist="25400" dir="2700000">
                    <a:srgbClr val="DDDDDD"/>
                  </a:outerShdw>
                </a:effectLst>
                <a:latin typeface="Impact"/>
                <a:ea typeface="Impact"/>
                <a:cs typeface="Impact"/>
                <a:sym typeface="Impact"/>
              </a:rPr>
              <a:t>ABDOMINAL EXAMINATION </a:t>
            </a:r>
            <a:br>
              <a:rPr sz="3200">
                <a:solidFill>
                  <a:srgbClr val="5F5F5F"/>
                </a:solidFill>
                <a:effectLst>
                  <a:outerShdw sx="100000" sy="100000" kx="0" ky="0" algn="b" rotWithShape="0" blurRad="12700" dist="25400" dir="2700000">
                    <a:srgbClr val="DDDDDD"/>
                  </a:outerShdw>
                </a:effectLst>
                <a:latin typeface="Impact"/>
                <a:ea typeface="Impact"/>
                <a:cs typeface="Impact"/>
                <a:sym typeface="Impact"/>
              </a:rPr>
            </a:br>
            <a:r>
              <a:rPr sz="4400">
                <a:solidFill>
                  <a:srgbClr val="FF9900"/>
                </a:solidFill>
                <a:effectLst>
                  <a:outerShdw sx="100000" sy="100000" kx="0" ky="0" algn="b" rotWithShape="0" blurRad="12700" dist="25400" dir="2700000">
                    <a:srgbClr val="DDDDDD"/>
                  </a:outerShdw>
                </a:effectLst>
                <a:latin typeface="Impact"/>
                <a:ea typeface="Impact"/>
                <a:cs typeface="Impact"/>
                <a:sym typeface="Impact"/>
              </a:rPr>
              <a:t>FLUID THRILL</a:t>
            </a:r>
          </a:p>
        </p:txBody>
      </p:sp>
      <p:pic>
        <p:nvPicPr>
          <p:cNvPr id="161" name="abdomen_fluidwave.jpg"/>
          <p:cNvPicPr/>
          <p:nvPr/>
        </p:nvPicPr>
        <p:blipFill>
          <a:blip r:embed="rId3">
            <a:extLst/>
          </a:blip>
          <a:stretch>
            <a:fillRect/>
          </a:stretch>
        </p:blipFill>
        <p:spPr>
          <a:xfrm>
            <a:off x="4876800" y="2768600"/>
            <a:ext cx="3810000" cy="2857500"/>
          </a:xfrm>
          <a:prstGeom prst="rect">
            <a:avLst/>
          </a:prstGeom>
          <a:ln w="12700">
            <a:miter lim="400000"/>
          </a:ln>
        </p:spPr>
      </p:pic>
      <p:sp>
        <p:nvSpPr>
          <p:cNvPr id="162" name="Shape 162"/>
          <p:cNvSpPr/>
          <p:nvPr/>
        </p:nvSpPr>
        <p:spPr>
          <a:xfrm>
            <a:off x="635000" y="2147914"/>
            <a:ext cx="4114800" cy="459417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228600" indent="-228600">
              <a:spcBef>
                <a:spcPts val="1300"/>
              </a:spcBef>
              <a:buClr>
                <a:srgbClr val="336666"/>
              </a:buClr>
              <a:buSzPct val="70000"/>
              <a:buFont typeface="Wingdings"/>
              <a:buChar char="○"/>
              <a:defRPr>
                <a:solidFill>
                  <a:srgbClr val="000000"/>
                </a:solidFill>
              </a:defRPr>
            </a:pPr>
            <a:r>
              <a:rPr b="1" sz="2000"/>
              <a:t>Place the palm</a:t>
            </a:r>
            <a:r>
              <a:rPr sz="2000"/>
              <a:t> of your left hand against the left side of the abdomen</a:t>
            </a:r>
            <a:endParaRPr sz="2000"/>
          </a:p>
          <a:p>
            <a:pPr lvl="0" marL="228600" indent="-228600">
              <a:spcBef>
                <a:spcPts val="1300"/>
              </a:spcBef>
              <a:buClr>
                <a:srgbClr val="336666"/>
              </a:buClr>
              <a:buSzPct val="70000"/>
              <a:buFont typeface="Wingdings"/>
              <a:buChar char="○"/>
              <a:defRPr>
                <a:solidFill>
                  <a:srgbClr val="000000"/>
                </a:solidFill>
              </a:defRPr>
            </a:pPr>
            <a:r>
              <a:rPr b="1" sz="2000"/>
              <a:t>Flick a finger</a:t>
            </a:r>
            <a:r>
              <a:rPr sz="2000"/>
              <a:t> against the right side of the abdomen</a:t>
            </a:r>
            <a:endParaRPr sz="2000"/>
          </a:p>
          <a:p>
            <a:pPr lvl="0" marL="228600" indent="-228600">
              <a:spcBef>
                <a:spcPts val="1300"/>
              </a:spcBef>
              <a:buClr>
                <a:srgbClr val="336666"/>
              </a:buClr>
              <a:buSzPct val="70000"/>
              <a:buFont typeface="Wingdings"/>
              <a:buChar char="○"/>
              <a:defRPr>
                <a:solidFill>
                  <a:srgbClr val="000000"/>
                </a:solidFill>
              </a:defRPr>
            </a:pPr>
            <a:r>
              <a:rPr sz="2000"/>
              <a:t>Ask the patient to put the edge of a </a:t>
            </a:r>
            <a:r>
              <a:rPr b="1" sz="2000"/>
              <a:t>hand on the midline</a:t>
            </a:r>
            <a:r>
              <a:rPr sz="2000"/>
              <a:t> of the abdomen</a:t>
            </a:r>
            <a:endParaRPr sz="2000"/>
          </a:p>
          <a:p>
            <a:pPr lvl="0" marL="228600" indent="-228600">
              <a:spcBef>
                <a:spcPts val="1300"/>
              </a:spcBef>
              <a:buClr>
                <a:srgbClr val="336666"/>
              </a:buClr>
              <a:buSzPct val="70000"/>
              <a:buFont typeface="Wingdings"/>
              <a:buChar char="○"/>
              <a:defRPr>
                <a:solidFill>
                  <a:srgbClr val="000000"/>
                </a:solidFill>
              </a:defRPr>
            </a:pPr>
            <a:r>
              <a:rPr sz="2000"/>
              <a:t>If </a:t>
            </a:r>
            <a:r>
              <a:rPr b="1" sz="2000"/>
              <a:t>a ripple is felt</a:t>
            </a:r>
            <a:r>
              <a:rPr sz="2000"/>
              <a:t> upon flicking we call it a fluid thrill </a:t>
            </a:r>
            <a:r>
              <a:rPr sz="2000"/>
              <a:t>=</a:t>
            </a:r>
            <a:r>
              <a:rPr sz="2000"/>
              <a:t> ascites</a:t>
            </a:r>
            <a:endParaRPr sz="2000"/>
          </a:p>
          <a:p>
            <a:pPr lvl="0" marL="342900" indent="-342900">
              <a:spcBef>
                <a:spcPts val="1900"/>
              </a:spcBef>
              <a:defRPr>
                <a:solidFill>
                  <a:srgbClr val="000000"/>
                </a:solidFill>
              </a:defRPr>
            </a:pPr>
            <a:endParaRPr sz="2000"/>
          </a:p>
        </p:txBody>
      </p:sp>
    </p:spTree>
  </p:cSld>
  <p:clrMapOvr>
    <a:masterClrMapping/>
  </p:clrMapOvr>
  <p:transition spd="fast" advClick="1">
    <p:dissolve/>
  </p:transition>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Shape 166"/>
          <p:cNvSpPr/>
          <p:nvPr>
            <p:ph type="title"/>
          </p:nvPr>
        </p:nvSpPr>
        <p:spPr>
          <a:xfrm>
            <a:off x="1524000" y="190500"/>
            <a:ext cx="7010400" cy="1527175"/>
          </a:xfrm>
          <a:prstGeom prst="rect">
            <a:avLst/>
          </a:prstGeom>
        </p:spPr>
        <p:txBody>
          <a:bodyPr lIns="0" tIns="0" rIns="0" bIns="0">
            <a:normAutofit fontScale="100000" lnSpcReduction="0"/>
          </a:bodyPr>
          <a:lstStyle/>
          <a:p>
            <a:pPr lvl="0">
              <a:defRPr sz="1800"/>
            </a:pPr>
            <a:r>
              <a:rPr sz="3200">
                <a:solidFill>
                  <a:srgbClr val="5F5F5F"/>
                </a:solidFill>
                <a:effectLst>
                  <a:outerShdw sx="100000" sy="100000" kx="0" ky="0" algn="b" rotWithShape="0" blurRad="12700" dist="25400" dir="2700000">
                    <a:srgbClr val="DDDDDD"/>
                  </a:outerShdw>
                </a:effectLst>
                <a:latin typeface="Impact"/>
                <a:ea typeface="Impact"/>
                <a:cs typeface="Impact"/>
                <a:sym typeface="Impact"/>
              </a:rPr>
              <a:t>ABDOMINAL EXAMINATION </a:t>
            </a:r>
            <a:br>
              <a:rPr sz="3200">
                <a:solidFill>
                  <a:srgbClr val="5F5F5F"/>
                </a:solidFill>
                <a:effectLst>
                  <a:outerShdw sx="100000" sy="100000" kx="0" ky="0" algn="b" rotWithShape="0" blurRad="12700" dist="25400" dir="2700000">
                    <a:srgbClr val="DDDDDD"/>
                  </a:outerShdw>
                </a:effectLst>
                <a:latin typeface="Impact"/>
                <a:ea typeface="Impact"/>
                <a:cs typeface="Impact"/>
                <a:sym typeface="Impact"/>
              </a:rPr>
            </a:br>
            <a:r>
              <a:rPr sz="4400">
                <a:solidFill>
                  <a:srgbClr val="BC0000"/>
                </a:solidFill>
                <a:effectLst>
                  <a:outerShdw sx="100000" sy="100000" kx="0" ky="0" algn="b" rotWithShape="0" blurRad="12700" dist="25400" dir="2700000">
                    <a:srgbClr val="DDDDDD"/>
                  </a:outerShdw>
                </a:effectLst>
                <a:latin typeface="Impact"/>
                <a:ea typeface="Impact"/>
                <a:cs typeface="Impact"/>
                <a:sym typeface="Impact"/>
              </a:rPr>
              <a:t>PALPATION OF THE </a:t>
            </a:r>
            <a:r>
              <a:rPr sz="4400">
                <a:solidFill>
                  <a:srgbClr val="996633"/>
                </a:solidFill>
                <a:effectLst>
                  <a:outerShdw sx="100000" sy="100000" kx="0" ky="0" algn="b" rotWithShape="0" blurRad="12700" dist="25400" dir="2700000">
                    <a:srgbClr val="DDDDDD"/>
                  </a:outerShdw>
                </a:effectLst>
                <a:latin typeface="Impact"/>
                <a:ea typeface="Impact"/>
                <a:cs typeface="Impact"/>
                <a:sym typeface="Impact"/>
              </a:rPr>
              <a:t>LIVER</a:t>
            </a:r>
          </a:p>
        </p:txBody>
      </p:sp>
      <p:sp>
        <p:nvSpPr>
          <p:cNvPr id="167" name="Shape 167"/>
          <p:cNvSpPr/>
          <p:nvPr>
            <p:ph type="body" idx="1"/>
          </p:nvPr>
        </p:nvSpPr>
        <p:spPr>
          <a:xfrm>
            <a:off x="838200" y="1905000"/>
            <a:ext cx="7772400" cy="4114800"/>
          </a:xfrm>
          <a:prstGeom prst="rect">
            <a:avLst/>
          </a:prstGeom>
        </p:spPr>
        <p:txBody>
          <a:bodyPr lIns="0" tIns="0" rIns="0" bIns="0">
            <a:normAutofit fontScale="100000" lnSpcReduction="0"/>
          </a:bodyPr>
          <a:lstStyle/>
          <a:p>
            <a:pPr lvl="0" marL="419100" indent="-419100">
              <a:spcBef>
                <a:spcPts val="1000"/>
              </a:spcBef>
              <a:buClr>
                <a:srgbClr val="A50021"/>
              </a:buClr>
              <a:buSzPct val="100000"/>
              <a:buFontTx/>
              <a:buAutoNum type="arabicPeriod" startAt="1"/>
              <a:defRPr sz="1800"/>
            </a:pPr>
            <a:r>
              <a:rPr sz="2200"/>
              <a:t>Start palpating in the right iliac fossa</a:t>
            </a:r>
            <a:endParaRPr sz="2200"/>
          </a:p>
          <a:p>
            <a:pPr lvl="0" marL="419100" indent="-419100">
              <a:spcBef>
                <a:spcPts val="1000"/>
              </a:spcBef>
              <a:buClr>
                <a:srgbClr val="A50021"/>
              </a:buClr>
              <a:buSzPct val="100000"/>
              <a:buFontTx/>
              <a:buAutoNum type="arabicPeriod" startAt="1"/>
              <a:defRPr sz="1800"/>
            </a:pPr>
            <a:r>
              <a:rPr sz="2200"/>
              <a:t>Ask the patient to take a deep breath in</a:t>
            </a:r>
            <a:endParaRPr sz="2200"/>
          </a:p>
          <a:p>
            <a:pPr lvl="0" marL="419100" indent="-419100">
              <a:spcBef>
                <a:spcPts val="1000"/>
              </a:spcBef>
              <a:buClr>
                <a:srgbClr val="A50021"/>
              </a:buClr>
              <a:buSzPct val="100000"/>
              <a:buFontTx/>
              <a:buAutoNum type="arabicPeriod" startAt="1"/>
              <a:defRPr sz="1800"/>
            </a:pPr>
            <a:r>
              <a:rPr sz="2200"/>
              <a:t>Move your hand progressively further up the abdomen</a:t>
            </a:r>
            <a:endParaRPr sz="2200"/>
          </a:p>
          <a:p>
            <a:pPr lvl="0" marL="419100" indent="-419100">
              <a:spcBef>
                <a:spcPts val="1000"/>
              </a:spcBef>
              <a:buClr>
                <a:srgbClr val="A50021"/>
              </a:buClr>
              <a:buSzPct val="100000"/>
              <a:buFontTx/>
              <a:buAutoNum type="arabicPeriod" startAt="1"/>
              <a:defRPr sz="1800"/>
            </a:pPr>
            <a:r>
              <a:rPr sz="2200"/>
              <a:t>Try to feel the liver edge</a:t>
            </a:r>
          </a:p>
        </p:txBody>
      </p:sp>
      <p:pic>
        <p:nvPicPr>
          <p:cNvPr id="168" name="abdomen_hepatomegaly.jpg" descr="http://meded.ucsd.edu/clinicalmed/abdomen_hepatomegaly.jpg"/>
          <p:cNvPicPr/>
          <p:nvPr/>
        </p:nvPicPr>
        <p:blipFill>
          <a:blip r:embed="rId3">
            <a:extLst/>
          </a:blip>
          <a:stretch>
            <a:fillRect/>
          </a:stretch>
        </p:blipFill>
        <p:spPr>
          <a:xfrm>
            <a:off x="5181600" y="4038600"/>
            <a:ext cx="3505200" cy="2625725"/>
          </a:xfrm>
          <a:prstGeom prst="rect">
            <a:avLst/>
          </a:prstGeom>
          <a:ln w="12700">
            <a:miter lim="400000"/>
          </a:ln>
        </p:spPr>
      </p:pic>
      <p:pic>
        <p:nvPicPr>
          <p:cNvPr id="169" name="ANd9GcRIjZnsDgAe6STWao2-TFoCDyZoy58YLQAfQp5LVuhNOrC4MaZZqg&amp;t=1.jpg"/>
          <p:cNvPicPr/>
          <p:nvPr/>
        </p:nvPicPr>
        <p:blipFill>
          <a:blip r:embed="rId4">
            <a:extLst/>
          </a:blip>
          <a:stretch>
            <a:fillRect/>
          </a:stretch>
        </p:blipFill>
        <p:spPr>
          <a:xfrm>
            <a:off x="457200" y="4038600"/>
            <a:ext cx="4267200" cy="2651125"/>
          </a:xfrm>
          <a:prstGeom prst="rect">
            <a:avLst/>
          </a:prstGeom>
          <a:ln w="12700">
            <a:miter lim="400000"/>
          </a:ln>
        </p:spPr>
      </p:pic>
    </p:spTree>
  </p:cSld>
  <p:clrMapOvr>
    <a:masterClrMapping/>
  </p:clrMapOvr>
  <p:transition spd="fast" advClick="1">
    <p:dissolve/>
  </p:transition>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Shape 173"/>
          <p:cNvSpPr/>
          <p:nvPr>
            <p:ph type="title"/>
          </p:nvPr>
        </p:nvSpPr>
        <p:spPr>
          <a:xfrm>
            <a:off x="1524000" y="190500"/>
            <a:ext cx="7010400" cy="1527175"/>
          </a:xfrm>
          <a:prstGeom prst="rect">
            <a:avLst/>
          </a:prstGeom>
        </p:spPr>
        <p:txBody>
          <a:bodyPr lIns="0" tIns="0" rIns="0" bIns="0">
            <a:normAutofit fontScale="100000" lnSpcReduction="0"/>
          </a:bodyPr>
          <a:lstStyle/>
          <a:p>
            <a:pPr lvl="0">
              <a:defRPr sz="1800"/>
            </a:pPr>
            <a:r>
              <a:rPr sz="3200">
                <a:solidFill>
                  <a:srgbClr val="5F5F5F"/>
                </a:solidFill>
                <a:effectLst>
                  <a:outerShdw sx="100000" sy="100000" kx="0" ky="0" algn="b" rotWithShape="0" blurRad="12700" dist="25400" dir="2700000">
                    <a:srgbClr val="DDDDDD"/>
                  </a:outerShdw>
                </a:effectLst>
                <a:latin typeface="Impact"/>
                <a:ea typeface="Impact"/>
                <a:cs typeface="Impact"/>
                <a:sym typeface="Impact"/>
              </a:rPr>
              <a:t>ABDOMINAL EXAMINATION </a:t>
            </a:r>
            <a:br>
              <a:rPr sz="3200">
                <a:solidFill>
                  <a:srgbClr val="5F5F5F"/>
                </a:solidFill>
                <a:effectLst>
                  <a:outerShdw sx="100000" sy="100000" kx="0" ky="0" algn="b" rotWithShape="0" blurRad="12700" dist="25400" dir="2700000">
                    <a:srgbClr val="DDDDDD"/>
                  </a:outerShdw>
                </a:effectLst>
                <a:latin typeface="Impact"/>
                <a:ea typeface="Impact"/>
                <a:cs typeface="Impact"/>
                <a:sym typeface="Impact"/>
              </a:rPr>
            </a:br>
            <a:r>
              <a:rPr sz="4400">
                <a:solidFill>
                  <a:srgbClr val="BC0000"/>
                </a:solidFill>
                <a:effectLst>
                  <a:outerShdw sx="100000" sy="100000" kx="0" ky="0" algn="b" rotWithShape="0" blurRad="12700" dist="25400" dir="2700000">
                    <a:srgbClr val="DDDDDD"/>
                  </a:outerShdw>
                </a:effectLst>
                <a:latin typeface="Impact"/>
                <a:ea typeface="Impact"/>
                <a:cs typeface="Impact"/>
                <a:sym typeface="Impact"/>
              </a:rPr>
              <a:t>PALPATION OF THE </a:t>
            </a:r>
            <a:r>
              <a:rPr sz="4400">
                <a:solidFill>
                  <a:srgbClr val="0099CC"/>
                </a:solidFill>
                <a:effectLst>
                  <a:outerShdw sx="100000" sy="100000" kx="0" ky="0" algn="b" rotWithShape="0" blurRad="12700" dist="25400" dir="2700000">
                    <a:srgbClr val="DDDDDD"/>
                  </a:outerShdw>
                </a:effectLst>
                <a:latin typeface="Impact"/>
                <a:ea typeface="Impact"/>
                <a:cs typeface="Impact"/>
                <a:sym typeface="Impact"/>
              </a:rPr>
              <a:t>SPLEEN</a:t>
            </a:r>
          </a:p>
        </p:txBody>
      </p:sp>
      <p:sp>
        <p:nvSpPr>
          <p:cNvPr id="174" name="Shape 174"/>
          <p:cNvSpPr/>
          <p:nvPr>
            <p:ph type="body" idx="1"/>
          </p:nvPr>
        </p:nvSpPr>
        <p:spPr>
          <a:xfrm>
            <a:off x="838200" y="1905000"/>
            <a:ext cx="7772400" cy="4114800"/>
          </a:xfrm>
          <a:prstGeom prst="rect">
            <a:avLst/>
          </a:prstGeom>
        </p:spPr>
        <p:txBody>
          <a:bodyPr lIns="0" tIns="0" rIns="0" bIns="0">
            <a:normAutofit fontScale="100000" lnSpcReduction="0"/>
          </a:bodyPr>
          <a:lstStyle/>
          <a:p>
            <a:pPr lvl="0" marL="419100" indent="-419100">
              <a:spcBef>
                <a:spcPts val="1000"/>
              </a:spcBef>
              <a:buClr>
                <a:srgbClr val="A50021"/>
              </a:buClr>
              <a:buSzPct val="100000"/>
              <a:buFontTx/>
              <a:buAutoNum type="arabicPeriod" startAt="1"/>
              <a:defRPr sz="1800"/>
            </a:pPr>
            <a:r>
              <a:rPr sz="2200"/>
              <a:t>Roll the patient towards you</a:t>
            </a:r>
            <a:endParaRPr sz="2200"/>
          </a:p>
          <a:p>
            <a:pPr lvl="0" marL="419100" indent="-419100">
              <a:spcBef>
                <a:spcPts val="1000"/>
              </a:spcBef>
              <a:buClr>
                <a:srgbClr val="A50021"/>
              </a:buClr>
              <a:buSzPct val="100000"/>
              <a:buFontTx/>
              <a:buAutoNum type="arabicPeriod" startAt="1"/>
              <a:defRPr sz="1800"/>
            </a:pPr>
            <a:r>
              <a:rPr sz="2200"/>
              <a:t>Palpate with your left hand while using your left hand to press forward on the patient’s lower ribs from behind</a:t>
            </a:r>
            <a:endParaRPr sz="2200"/>
          </a:p>
          <a:p>
            <a:pPr lvl="0" marL="419100" indent="-419100">
              <a:spcBef>
                <a:spcPts val="1000"/>
              </a:spcBef>
              <a:buClr>
                <a:srgbClr val="A50021"/>
              </a:buClr>
              <a:buSzPct val="100000"/>
              <a:buFontTx/>
              <a:buAutoNum type="arabicPeriod" startAt="1"/>
              <a:defRPr sz="1800"/>
            </a:pPr>
            <a:r>
              <a:rPr sz="2200"/>
              <a:t>Feel along the costal margin</a:t>
            </a:r>
          </a:p>
        </p:txBody>
      </p:sp>
      <p:pic>
        <p:nvPicPr>
          <p:cNvPr id="175" name="abdomen_splenomegaly.jpeg"/>
          <p:cNvPicPr/>
          <p:nvPr/>
        </p:nvPicPr>
        <p:blipFill>
          <a:blip r:embed="rId3">
            <a:extLst/>
          </a:blip>
          <a:stretch>
            <a:fillRect/>
          </a:stretch>
        </p:blipFill>
        <p:spPr>
          <a:xfrm>
            <a:off x="4800600" y="3695700"/>
            <a:ext cx="4038600" cy="3028950"/>
          </a:xfrm>
          <a:prstGeom prst="rect">
            <a:avLst/>
          </a:prstGeom>
          <a:ln w="12700">
            <a:miter lim="400000"/>
          </a:ln>
        </p:spPr>
      </p:pic>
      <p:pic>
        <p:nvPicPr>
          <p:cNvPr id="176" name="ch80f8.jpg"/>
          <p:cNvPicPr/>
          <p:nvPr/>
        </p:nvPicPr>
        <p:blipFill>
          <a:blip r:embed="rId4">
            <a:extLst/>
          </a:blip>
          <a:stretch>
            <a:fillRect/>
          </a:stretch>
        </p:blipFill>
        <p:spPr>
          <a:xfrm>
            <a:off x="685800" y="3733800"/>
            <a:ext cx="3581400" cy="3021013"/>
          </a:xfrm>
          <a:prstGeom prst="rect">
            <a:avLst/>
          </a:prstGeom>
          <a:ln>
            <a:solidFill>
              <a:srgbClr val="333333"/>
            </a:solidFill>
            <a:round/>
          </a:ln>
        </p:spPr>
      </p:pic>
    </p:spTree>
  </p:cSld>
  <p:clrMapOvr>
    <a:masterClrMapping/>
  </p:clrMapOvr>
  <p:transition spd="fast" advClick="1">
    <p:dissolve/>
  </p:transition>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ph type="title"/>
          </p:nvPr>
        </p:nvSpPr>
        <p:spPr>
          <a:xfrm>
            <a:off x="1524000" y="190500"/>
            <a:ext cx="7010400" cy="1527175"/>
          </a:xfrm>
          <a:prstGeom prst="rect">
            <a:avLst/>
          </a:prstGeom>
        </p:spPr>
        <p:txBody>
          <a:bodyPr lIns="0" tIns="0" rIns="0" bIns="0">
            <a:normAutofit fontScale="100000" lnSpcReduction="0"/>
          </a:bodyPr>
          <a:lstStyle/>
          <a:p>
            <a:pPr lvl="0">
              <a:defRPr sz="1800"/>
            </a:pPr>
            <a:r>
              <a:rPr sz="3200">
                <a:solidFill>
                  <a:srgbClr val="5F5F5F"/>
                </a:solidFill>
                <a:effectLst>
                  <a:outerShdw sx="100000" sy="100000" kx="0" ky="0" algn="b" rotWithShape="0" blurRad="12700" dist="25400" dir="2700000">
                    <a:srgbClr val="DDDDDD"/>
                  </a:outerShdw>
                </a:effectLst>
                <a:latin typeface="Impact"/>
                <a:ea typeface="Impact"/>
                <a:cs typeface="Impact"/>
                <a:sym typeface="Impact"/>
              </a:rPr>
              <a:t>ABDOMINAL EXAMINATION </a:t>
            </a:r>
            <a:br>
              <a:rPr sz="3200">
                <a:solidFill>
                  <a:srgbClr val="5F5F5F"/>
                </a:solidFill>
                <a:effectLst>
                  <a:outerShdw sx="100000" sy="100000" kx="0" ky="0" algn="b" rotWithShape="0" blurRad="12700" dist="25400" dir="2700000">
                    <a:srgbClr val="DDDDDD"/>
                  </a:outerShdw>
                </a:effectLst>
                <a:latin typeface="Impact"/>
                <a:ea typeface="Impact"/>
                <a:cs typeface="Impact"/>
                <a:sym typeface="Impact"/>
              </a:rPr>
            </a:br>
            <a:r>
              <a:rPr sz="4400">
                <a:solidFill>
                  <a:srgbClr val="BC0000"/>
                </a:solidFill>
                <a:effectLst>
                  <a:outerShdw sx="100000" sy="100000" kx="0" ky="0" algn="b" rotWithShape="0" blurRad="12700" dist="25400" dir="2700000">
                    <a:srgbClr val="DDDDDD"/>
                  </a:outerShdw>
                </a:effectLst>
                <a:latin typeface="Impact"/>
                <a:ea typeface="Impact"/>
                <a:cs typeface="Impact"/>
                <a:sym typeface="Impact"/>
              </a:rPr>
              <a:t>PERCUSSION</a:t>
            </a:r>
          </a:p>
        </p:txBody>
      </p:sp>
      <p:sp>
        <p:nvSpPr>
          <p:cNvPr id="181" name="Shape 181"/>
          <p:cNvSpPr/>
          <p:nvPr>
            <p:ph type="body" idx="1"/>
          </p:nvPr>
        </p:nvSpPr>
        <p:spPr>
          <a:xfrm>
            <a:off x="457200" y="1981200"/>
            <a:ext cx="8153400" cy="4114800"/>
          </a:xfrm>
          <a:prstGeom prst="rect">
            <a:avLst/>
          </a:prstGeom>
        </p:spPr>
        <p:txBody>
          <a:bodyPr lIns="0" tIns="0" rIns="0" bIns="0">
            <a:normAutofit fontScale="100000" lnSpcReduction="0"/>
          </a:bodyPr>
          <a:lstStyle/>
          <a:p>
            <a:pPr lvl="0" marL="297179" indent="-297179">
              <a:spcBef>
                <a:spcPts val="2400"/>
              </a:spcBef>
              <a:buChar char="○"/>
              <a:defRPr sz="1800"/>
            </a:pPr>
            <a:r>
              <a:rPr b="1" sz="2600"/>
              <a:t>Dull sounds</a:t>
            </a:r>
            <a:r>
              <a:rPr sz="2600"/>
              <a:t>: solid or fluid-filled structures</a:t>
            </a:r>
            <a:endParaRPr sz="2600"/>
          </a:p>
          <a:p>
            <a:pPr lvl="0" marL="297179" indent="-297179">
              <a:spcBef>
                <a:spcPts val="2400"/>
              </a:spcBef>
              <a:buChar char="○"/>
              <a:defRPr sz="1800"/>
            </a:pPr>
            <a:r>
              <a:rPr b="1" sz="2600"/>
              <a:t>Resonant sounds</a:t>
            </a:r>
            <a:r>
              <a:rPr sz="2600"/>
              <a:t>: structures containing air or gas</a:t>
            </a:r>
          </a:p>
        </p:txBody>
      </p:sp>
      <p:pic>
        <p:nvPicPr>
          <p:cNvPr id="182" name="percuss.png"/>
          <p:cNvPicPr/>
          <p:nvPr/>
        </p:nvPicPr>
        <p:blipFill>
          <a:blip r:embed="rId2">
            <a:extLst/>
          </a:blip>
          <a:stretch>
            <a:fillRect/>
          </a:stretch>
        </p:blipFill>
        <p:spPr>
          <a:xfrm>
            <a:off x="1377950" y="3467100"/>
            <a:ext cx="2508250" cy="3009900"/>
          </a:xfrm>
          <a:prstGeom prst="rect">
            <a:avLst/>
          </a:prstGeom>
          <a:ln w="12700">
            <a:miter lim="400000"/>
          </a:ln>
        </p:spPr>
      </p:pic>
      <p:pic>
        <p:nvPicPr>
          <p:cNvPr id="183" name="liverPercussion.png"/>
          <p:cNvPicPr/>
          <p:nvPr/>
        </p:nvPicPr>
        <p:blipFill>
          <a:blip r:embed="rId3">
            <a:extLst/>
          </a:blip>
          <a:stretch>
            <a:fillRect/>
          </a:stretch>
        </p:blipFill>
        <p:spPr>
          <a:xfrm>
            <a:off x="5105400" y="3352800"/>
            <a:ext cx="2482850" cy="3276600"/>
          </a:xfrm>
          <a:prstGeom prst="rect">
            <a:avLst/>
          </a:prstGeom>
          <a:ln w="12700">
            <a:miter lim="400000"/>
          </a:ln>
        </p:spPr>
      </p:pic>
    </p:spTree>
  </p:cSld>
  <p:clrMapOvr>
    <a:masterClrMapping/>
  </p:clrMapOvr>
  <p:transition spd="fast" advClick="1">
    <p:dissolve/>
  </p:transition>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hape 185"/>
          <p:cNvSpPr/>
          <p:nvPr>
            <p:ph type="title"/>
          </p:nvPr>
        </p:nvSpPr>
        <p:spPr>
          <a:xfrm>
            <a:off x="1524000" y="190500"/>
            <a:ext cx="7010400" cy="1527175"/>
          </a:xfrm>
          <a:prstGeom prst="rect">
            <a:avLst/>
          </a:prstGeom>
        </p:spPr>
        <p:txBody>
          <a:bodyPr lIns="0" tIns="0" rIns="0" bIns="0">
            <a:normAutofit fontScale="100000" lnSpcReduction="0"/>
          </a:bodyPr>
          <a:lstStyle/>
          <a:p>
            <a:pPr lvl="0">
              <a:defRPr sz="1800"/>
            </a:pPr>
            <a:r>
              <a:rPr sz="3200">
                <a:solidFill>
                  <a:srgbClr val="5F5F5F"/>
                </a:solidFill>
                <a:effectLst>
                  <a:outerShdw sx="100000" sy="100000" kx="0" ky="0" algn="b" rotWithShape="0" blurRad="12700" dist="25400" dir="2700000">
                    <a:srgbClr val="DDDDDD"/>
                  </a:outerShdw>
                </a:effectLst>
                <a:latin typeface="Impact"/>
                <a:ea typeface="Impact"/>
                <a:cs typeface="Impact"/>
                <a:sym typeface="Impact"/>
              </a:rPr>
              <a:t>ABDOMINAL EXAMINATION </a:t>
            </a:r>
            <a:br>
              <a:rPr sz="3200">
                <a:solidFill>
                  <a:srgbClr val="5F5F5F"/>
                </a:solidFill>
                <a:effectLst>
                  <a:outerShdw sx="100000" sy="100000" kx="0" ky="0" algn="b" rotWithShape="0" blurRad="12700" dist="25400" dir="2700000">
                    <a:srgbClr val="DDDDDD"/>
                  </a:outerShdw>
                </a:effectLst>
                <a:latin typeface="Impact"/>
                <a:ea typeface="Impact"/>
                <a:cs typeface="Impact"/>
                <a:sym typeface="Impact"/>
              </a:rPr>
            </a:br>
            <a:r>
              <a:rPr sz="4400">
                <a:solidFill>
                  <a:srgbClr val="BC0000"/>
                </a:solidFill>
                <a:effectLst>
                  <a:outerShdw sx="100000" sy="100000" kx="0" ky="0" algn="b" rotWithShape="0" blurRad="12700" dist="25400" dir="2700000">
                    <a:srgbClr val="DDDDDD"/>
                  </a:outerShdw>
                </a:effectLst>
                <a:latin typeface="Impact"/>
                <a:ea typeface="Impact"/>
                <a:cs typeface="Impact"/>
                <a:sym typeface="Impact"/>
              </a:rPr>
              <a:t>AUSCULTATION</a:t>
            </a:r>
          </a:p>
        </p:txBody>
      </p:sp>
      <p:sp>
        <p:nvSpPr>
          <p:cNvPr id="186" name="Shape 186"/>
          <p:cNvSpPr/>
          <p:nvPr>
            <p:ph type="body" idx="1"/>
          </p:nvPr>
        </p:nvSpPr>
        <p:spPr>
          <a:xfrm>
            <a:off x="457200" y="1905000"/>
            <a:ext cx="5943600" cy="4724400"/>
          </a:xfrm>
          <a:prstGeom prst="rect">
            <a:avLst/>
          </a:prstGeom>
        </p:spPr>
        <p:txBody>
          <a:bodyPr lIns="0" tIns="0" rIns="0" bIns="0">
            <a:normAutofit fontScale="100000" lnSpcReduction="0"/>
          </a:bodyPr>
          <a:lstStyle/>
          <a:p>
            <a:pPr lvl="0" marL="274319" indent="-274319">
              <a:spcBef>
                <a:spcPts val="2500"/>
              </a:spcBef>
              <a:buChar char="○"/>
              <a:defRPr sz="1800"/>
            </a:pPr>
            <a:r>
              <a:rPr sz="2400"/>
              <a:t>Place the diaphragm of the stethoscope to the right of the umbilicus</a:t>
            </a:r>
            <a:endParaRPr sz="2400"/>
          </a:p>
          <a:p>
            <a:pPr lvl="0" marL="274319" indent="-274319">
              <a:spcBef>
                <a:spcPts val="2500"/>
              </a:spcBef>
              <a:buChar char="○"/>
              <a:defRPr sz="1800"/>
            </a:pPr>
            <a:r>
              <a:rPr sz="2400"/>
              <a:t>Bowel sounds (borborygmi) are caused by peristaltic movements</a:t>
            </a:r>
            <a:endParaRPr sz="2400"/>
          </a:p>
          <a:p>
            <a:pPr lvl="0" marL="274319" indent="-274319">
              <a:spcBef>
                <a:spcPts val="2500"/>
              </a:spcBef>
              <a:buChar char="○"/>
              <a:defRPr sz="1800"/>
            </a:pPr>
            <a:r>
              <a:rPr sz="2400"/>
              <a:t>Occur every 5-10 sec.</a:t>
            </a:r>
            <a:endParaRPr sz="2400"/>
          </a:p>
          <a:p>
            <a:pPr lvl="0" marL="274319" indent="-274319">
              <a:spcBef>
                <a:spcPts val="2500"/>
              </a:spcBef>
              <a:buChar char="○"/>
              <a:defRPr sz="1800"/>
            </a:pPr>
            <a:r>
              <a:rPr sz="2400"/>
              <a:t>Absence of b.s.: paralytic ileus or peritonitis</a:t>
            </a:r>
            <a:endParaRPr sz="2400"/>
          </a:p>
          <a:p>
            <a:pPr lvl="0" marL="274319" indent="-274319">
              <a:spcBef>
                <a:spcPts val="2500"/>
              </a:spcBef>
              <a:buChar char="○"/>
              <a:defRPr sz="1800"/>
            </a:pPr>
            <a:r>
              <a:rPr sz="2400"/>
              <a:t>Bruits over aorta and renal a. could be a sign of an aneurysm and stenosis</a:t>
            </a:r>
          </a:p>
        </p:txBody>
      </p:sp>
      <p:pic>
        <p:nvPicPr>
          <p:cNvPr id="187" name="auscult.png"/>
          <p:cNvPicPr/>
          <p:nvPr/>
        </p:nvPicPr>
        <p:blipFill>
          <a:blip r:embed="rId2">
            <a:extLst/>
          </a:blip>
          <a:stretch>
            <a:fillRect/>
          </a:stretch>
        </p:blipFill>
        <p:spPr>
          <a:xfrm>
            <a:off x="6477000" y="228600"/>
            <a:ext cx="2381250" cy="2857500"/>
          </a:xfrm>
          <a:prstGeom prst="rect">
            <a:avLst/>
          </a:prstGeom>
          <a:ln w="12700">
            <a:miter lim="400000"/>
          </a:ln>
        </p:spPr>
      </p:pic>
      <p:pic>
        <p:nvPicPr>
          <p:cNvPr id="188" name="bruits.png"/>
          <p:cNvPicPr/>
          <p:nvPr/>
        </p:nvPicPr>
        <p:blipFill>
          <a:blip r:embed="rId3">
            <a:extLst/>
          </a:blip>
          <a:stretch>
            <a:fillRect/>
          </a:stretch>
        </p:blipFill>
        <p:spPr>
          <a:xfrm>
            <a:off x="6629400" y="3352800"/>
            <a:ext cx="2082800" cy="3124200"/>
          </a:xfrm>
          <a:prstGeom prst="rect">
            <a:avLst/>
          </a:prstGeom>
          <a:ln>
            <a:solidFill>
              <a:srgbClr val="333399"/>
            </a:solidFill>
            <a:round/>
          </a:ln>
        </p:spPr>
      </p:pic>
    </p:spTree>
  </p:cSld>
  <p:clrMapOvr>
    <a:masterClrMapping/>
  </p:clrMapOvr>
  <p:transition spd="fast" advClick="1">
    <p:dissolve/>
  </p:transition>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0" name="bestof5.png"/>
          <p:cNvPicPr/>
          <p:nvPr/>
        </p:nvPicPr>
        <p:blipFill>
          <a:blip r:embed="rId2">
            <a:extLst/>
          </a:blip>
          <a:stretch>
            <a:fillRect/>
          </a:stretch>
        </p:blipFill>
        <p:spPr>
          <a:xfrm>
            <a:off x="5105400" y="1981200"/>
            <a:ext cx="3461395" cy="3594332"/>
          </a:xfrm>
          <a:prstGeom prst="rect">
            <a:avLst/>
          </a:prstGeom>
          <a:ln w="12700">
            <a:miter lim="400000"/>
          </a:ln>
        </p:spPr>
      </p:pic>
      <p:sp>
        <p:nvSpPr>
          <p:cNvPr id="191" name="Shape 191"/>
          <p:cNvSpPr/>
          <p:nvPr>
            <p:ph type="title"/>
          </p:nvPr>
        </p:nvSpPr>
        <p:spPr>
          <a:xfrm>
            <a:off x="2133600" y="914400"/>
            <a:ext cx="4724400" cy="1752600"/>
          </a:xfrm>
          <a:prstGeom prst="rect">
            <a:avLst/>
          </a:prstGeom>
        </p:spPr>
        <p:txBody>
          <a:bodyPr lIns="0" tIns="0" rIns="0" bIns="0">
            <a:normAutofit fontScale="100000" lnSpcReduction="0"/>
          </a:bodyPr>
          <a:lstStyle>
            <a:lvl1pPr>
              <a:defRPr sz="4400">
                <a:latin typeface="Impact"/>
                <a:ea typeface="Impact"/>
                <a:cs typeface="Impact"/>
                <a:sym typeface="Impact"/>
              </a:defRPr>
            </a:lvl1pPr>
          </a:lstStyle>
          <a:p>
            <a:pPr lvl="0">
              <a:defRPr sz="1800"/>
            </a:pPr>
            <a:r>
              <a:rPr sz="4400"/>
              <a:t>THANK YOU FOR YOR ATTENTION.</a:t>
            </a:r>
          </a:p>
        </p:txBody>
      </p:sp>
      <p:sp>
        <p:nvSpPr>
          <p:cNvPr id="192" name="Shape 192"/>
          <p:cNvSpPr/>
          <p:nvPr>
            <p:ph type="body" idx="1"/>
          </p:nvPr>
        </p:nvSpPr>
        <p:spPr>
          <a:xfrm>
            <a:off x="1981200" y="2667000"/>
            <a:ext cx="6477000" cy="1981200"/>
          </a:xfrm>
          <a:prstGeom prst="rect">
            <a:avLst/>
          </a:prstGeom>
        </p:spPr>
        <p:txBody>
          <a:bodyPr lIns="0" tIns="0" rIns="0" bIns="0">
            <a:normAutofit fontScale="100000" lnSpcReduction="0"/>
          </a:bodyPr>
          <a:lstStyle/>
          <a:p>
            <a:pPr lvl="0">
              <a:spcBef>
                <a:spcPts val="400"/>
              </a:spcBef>
              <a:defRPr sz="1800"/>
            </a:pPr>
            <a:r>
              <a:t>Dr. Isha Bansal</a:t>
            </a:r>
          </a:p>
          <a:p>
            <a:pPr lvl="0">
              <a:spcBef>
                <a:spcPts val="400"/>
              </a:spcBef>
              <a:defRPr sz="1800"/>
            </a:pPr>
            <a:r>
              <a:t>2</a:t>
            </a:r>
            <a:r>
              <a:rPr baseline="30000"/>
              <a:t>rd</a:t>
            </a:r>
            <a:r>
              <a:t> year – General Medicine</a:t>
            </a:r>
          </a:p>
        </p:txBody>
      </p:sp>
    </p:spTree>
  </p:cSld>
  <p:clrMapOvr>
    <a:masterClrMapping/>
  </p:clrMapOvr>
  <p:transition spd="fast" advClick="1">
    <p:dissolve/>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body" idx="1"/>
          </p:nvPr>
        </p:nvSpPr>
        <p:spPr>
          <a:xfrm>
            <a:off x="685800" y="1676400"/>
            <a:ext cx="7010400" cy="4114800"/>
          </a:xfrm>
          <a:prstGeom prst="rect">
            <a:avLst/>
          </a:prstGeom>
        </p:spPr>
        <p:txBody>
          <a:bodyPr lIns="0" tIns="0" rIns="0" bIns="0">
            <a:normAutofit fontScale="100000" lnSpcReduction="0"/>
          </a:bodyPr>
          <a:lstStyle/>
          <a:p>
            <a:pPr lvl="0" marL="251459" indent="-251459">
              <a:spcBef>
                <a:spcPts val="500"/>
              </a:spcBef>
              <a:buChar char="○"/>
              <a:defRPr sz="1800"/>
            </a:pPr>
            <a:r>
              <a:rPr sz="2200"/>
              <a:t>Nutritional state (wasting)</a:t>
            </a:r>
            <a:endParaRPr sz="2200"/>
          </a:p>
          <a:p>
            <a:pPr lvl="0" marL="251459" indent="-251459">
              <a:spcBef>
                <a:spcPts val="500"/>
              </a:spcBef>
              <a:buChar char="○"/>
              <a:defRPr sz="1800"/>
            </a:pPr>
            <a:r>
              <a:rPr sz="2200"/>
              <a:t>Pallor</a:t>
            </a:r>
            <a:endParaRPr sz="2200"/>
          </a:p>
          <a:p>
            <a:pPr lvl="0" marL="251459" indent="-251459">
              <a:spcBef>
                <a:spcPts val="500"/>
              </a:spcBef>
              <a:buChar char="○"/>
              <a:defRPr sz="1800"/>
            </a:pPr>
            <a:r>
              <a:rPr sz="2200"/>
              <a:t>Jaundice (liver disease)</a:t>
            </a:r>
            <a:endParaRPr sz="2200"/>
          </a:p>
          <a:p>
            <a:pPr lvl="0" marL="251459" indent="-251459">
              <a:spcBef>
                <a:spcPts val="500"/>
              </a:spcBef>
              <a:buChar char="○"/>
              <a:defRPr sz="1800"/>
            </a:pPr>
            <a:r>
              <a:rPr sz="2200"/>
              <a:t>Pigmentation (hemochromatosis)</a:t>
            </a:r>
            <a:endParaRPr sz="2200"/>
          </a:p>
          <a:p>
            <a:pPr lvl="0" marL="251459" indent="-251459">
              <a:spcBef>
                <a:spcPts val="500"/>
              </a:spcBef>
              <a:buChar char="○"/>
              <a:defRPr sz="1800"/>
            </a:pPr>
            <a:r>
              <a:rPr sz="2200"/>
              <a:t>Mental state (encephalopathy)</a:t>
            </a:r>
          </a:p>
        </p:txBody>
      </p:sp>
      <p:sp>
        <p:nvSpPr>
          <p:cNvPr id="36" name="Shape 36"/>
          <p:cNvSpPr/>
          <p:nvPr>
            <p:ph type="title"/>
          </p:nvPr>
        </p:nvSpPr>
        <p:spPr>
          <a:xfrm>
            <a:off x="1524000" y="190500"/>
            <a:ext cx="7010400" cy="1527175"/>
          </a:xfrm>
          <a:prstGeom prst="rect">
            <a:avLst/>
          </a:prstGeom>
        </p:spPr>
        <p:txBody>
          <a:bodyPr lIns="0" tIns="0" rIns="0" bIns="0">
            <a:normAutofit fontScale="100000" lnSpcReduction="0"/>
          </a:bodyPr>
          <a:lstStyle/>
          <a:p>
            <a:pPr lvl="0">
              <a:defRPr sz="1800"/>
            </a:pPr>
            <a:r>
              <a:rPr sz="4400">
                <a:solidFill>
                  <a:srgbClr val="BC0000"/>
                </a:solidFill>
                <a:effectLst>
                  <a:outerShdw sx="100000" sy="100000" kx="0" ky="0" algn="b" rotWithShape="0" blurRad="12700" dist="25400" dir="2700000">
                    <a:srgbClr val="DDDDDD"/>
                  </a:outerShdw>
                </a:effectLst>
                <a:latin typeface="Impact"/>
                <a:ea typeface="Impact"/>
                <a:cs typeface="Impact"/>
                <a:sym typeface="Impact"/>
              </a:rPr>
              <a:t>GENERAL</a:t>
            </a:r>
            <a:r>
              <a:rPr sz="4200">
                <a:solidFill>
                  <a:srgbClr val="BC0000"/>
                </a:solidFill>
              </a:rPr>
              <a:t> </a:t>
            </a:r>
            <a:r>
              <a:rPr sz="4400">
                <a:solidFill>
                  <a:srgbClr val="BC0000"/>
                </a:solidFill>
                <a:effectLst>
                  <a:outerShdw sx="100000" sy="100000" kx="0" ky="0" algn="b" rotWithShape="0" blurRad="12700" dist="25400" dir="2700000">
                    <a:srgbClr val="DDDDDD"/>
                  </a:outerShdw>
                </a:effectLst>
                <a:latin typeface="Impact"/>
                <a:ea typeface="Impact"/>
                <a:cs typeface="Impact"/>
                <a:sym typeface="Impact"/>
              </a:rPr>
              <a:t>INSPECTION</a:t>
            </a:r>
          </a:p>
        </p:txBody>
      </p:sp>
      <p:pic>
        <p:nvPicPr>
          <p:cNvPr id="37" name="346-1-hlight.jpeg" descr="https://online.epocrates.com/data_dx/reg/346/img/346-1-hlight.jpg"/>
          <p:cNvPicPr/>
          <p:nvPr/>
        </p:nvPicPr>
        <p:blipFill>
          <a:blip r:embed="rId3">
            <a:extLst/>
          </a:blip>
          <a:stretch>
            <a:fillRect/>
          </a:stretch>
        </p:blipFill>
        <p:spPr>
          <a:xfrm>
            <a:off x="4705350" y="3771900"/>
            <a:ext cx="4286250" cy="2933700"/>
          </a:xfrm>
          <a:prstGeom prst="rect">
            <a:avLst/>
          </a:prstGeom>
          <a:ln w="12700">
            <a:miter lim="400000"/>
          </a:ln>
        </p:spPr>
      </p:pic>
      <p:pic>
        <p:nvPicPr>
          <p:cNvPr id="38" name="hiv.jpg"/>
          <p:cNvPicPr/>
          <p:nvPr/>
        </p:nvPicPr>
        <p:blipFill>
          <a:blip r:embed="rId4">
            <a:extLst/>
          </a:blip>
          <a:stretch>
            <a:fillRect/>
          </a:stretch>
        </p:blipFill>
        <p:spPr>
          <a:xfrm>
            <a:off x="152400" y="3781425"/>
            <a:ext cx="4343400" cy="2924175"/>
          </a:xfrm>
          <a:prstGeom prst="rect">
            <a:avLst/>
          </a:prstGeom>
          <a:ln w="12700">
            <a:miter lim="400000"/>
          </a:ln>
        </p:spPr>
      </p:pic>
      <p:pic>
        <p:nvPicPr>
          <p:cNvPr id="39" name="www.jpg"/>
          <p:cNvPicPr/>
          <p:nvPr/>
        </p:nvPicPr>
        <p:blipFill>
          <a:blip r:embed="rId5">
            <a:extLst/>
          </a:blip>
          <a:stretch>
            <a:fillRect/>
          </a:stretch>
        </p:blipFill>
        <p:spPr>
          <a:xfrm>
            <a:off x="6324600" y="685800"/>
            <a:ext cx="2743200" cy="2743200"/>
          </a:xfrm>
          <a:prstGeom prst="rect">
            <a:avLst/>
          </a:prstGeom>
          <a:ln w="12700">
            <a:miter lim="400000"/>
          </a:ln>
        </p:spPr>
      </p:pic>
      <p:sp>
        <p:nvSpPr>
          <p:cNvPr id="40" name="Shape 40"/>
          <p:cNvSpPr/>
          <p:nvPr/>
        </p:nvSpPr>
        <p:spPr>
          <a:xfrm flipV="1">
            <a:off x="5257799" y="2590799"/>
            <a:ext cx="1295401" cy="457202"/>
          </a:xfrm>
          <a:prstGeom prst="line">
            <a:avLst/>
          </a:prstGeom>
          <a:ln w="28575">
            <a:solidFill>
              <a:srgbClr val="FF0000"/>
            </a:solidFill>
            <a:round/>
            <a:tailEnd type="triangle"/>
          </a:ln>
        </p:spPr>
        <p:txBody>
          <a:bodyPr lIns="0" tIns="0" rIns="0" bIns="0"/>
          <a:lstStyle/>
          <a:p>
            <a:pPr lvl="0" defTabSz="457200">
              <a:defRPr sz="1200">
                <a:solidFill>
                  <a:srgbClr val="000000"/>
                </a:solidFill>
                <a:latin typeface="+mj-lt"/>
                <a:ea typeface="+mj-ea"/>
                <a:cs typeface="+mj-cs"/>
                <a:sym typeface="Helvetica"/>
              </a:defRPr>
            </a:pPr>
          </a:p>
        </p:txBody>
      </p:sp>
    </p:spTree>
  </p:cSld>
  <p:clrMapOvr>
    <a:masterClrMapping/>
  </p:clrMapOvr>
  <p:transition spd="fast" advClick="1">
    <p:dissolve/>
  </p:transition>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 name="Shape 44"/>
          <p:cNvSpPr/>
          <p:nvPr>
            <p:ph type="title"/>
          </p:nvPr>
        </p:nvSpPr>
        <p:spPr>
          <a:xfrm>
            <a:off x="1524000" y="190500"/>
            <a:ext cx="7010400" cy="1527175"/>
          </a:xfrm>
          <a:prstGeom prst="rect">
            <a:avLst/>
          </a:prstGeom>
        </p:spPr>
        <p:txBody>
          <a:bodyPr lIns="0" tIns="0" rIns="0" bIns="0">
            <a:normAutofit fontScale="100000" lnSpcReduction="0"/>
          </a:bodyPr>
          <a:lstStyle>
            <a:lvl1pPr>
              <a:defRPr sz="4400">
                <a:solidFill>
                  <a:srgbClr val="BC0000"/>
                </a:solidFill>
                <a:effectLst>
                  <a:outerShdw sx="100000" sy="100000" kx="0" ky="0" algn="b" rotWithShape="0" blurRad="12700" dist="25400" dir="2700000">
                    <a:srgbClr val="DDDDDD"/>
                  </a:outerShdw>
                </a:effectLst>
                <a:latin typeface="Impact"/>
                <a:ea typeface="Impact"/>
                <a:cs typeface="Impact"/>
                <a:sym typeface="Impact"/>
              </a:defRPr>
            </a:lvl1pPr>
          </a:lstStyle>
          <a:p>
            <a:pPr lvl="0">
              <a:defRPr sz="1800">
                <a:solidFill>
                  <a:srgbClr val="000000"/>
                </a:solidFill>
                <a:effectLst/>
              </a:defRPr>
            </a:pPr>
            <a:r>
              <a:rPr sz="4400">
                <a:solidFill>
                  <a:srgbClr val="BC0000"/>
                </a:solidFill>
                <a:effectLst>
                  <a:outerShdw sx="100000" sy="100000" kx="0" ky="0" algn="b" rotWithShape="0" blurRad="12700" dist="25400" dir="2700000">
                    <a:srgbClr val="DDDDDD"/>
                  </a:outerShdw>
                </a:effectLst>
              </a:rPr>
              <a:t>HANDS</a:t>
            </a:r>
          </a:p>
        </p:txBody>
      </p:sp>
      <p:sp>
        <p:nvSpPr>
          <p:cNvPr id="45" name="Shape 45"/>
          <p:cNvSpPr/>
          <p:nvPr>
            <p:ph type="body" idx="1"/>
          </p:nvPr>
        </p:nvSpPr>
        <p:spPr>
          <a:xfrm>
            <a:off x="685800" y="1905000"/>
            <a:ext cx="7010400" cy="4114800"/>
          </a:xfrm>
          <a:prstGeom prst="rect">
            <a:avLst/>
          </a:prstGeom>
        </p:spPr>
        <p:txBody>
          <a:bodyPr lIns="0" tIns="0" rIns="0" bIns="0">
            <a:normAutofit fontScale="100000" lnSpcReduction="0"/>
          </a:bodyPr>
          <a:lstStyle/>
          <a:p>
            <a:pPr lvl="0" marL="297179" indent="-297179">
              <a:spcBef>
                <a:spcPts val="600"/>
              </a:spcBef>
              <a:buChar char="○"/>
              <a:defRPr sz="1800"/>
            </a:pPr>
            <a:r>
              <a:rPr sz="2600"/>
              <a:t>Nails</a:t>
            </a:r>
            <a:endParaRPr sz="2600"/>
          </a:p>
          <a:p>
            <a:pPr lvl="1" marL="702128" indent="-244928">
              <a:spcBef>
                <a:spcPts val="500"/>
              </a:spcBef>
              <a:buClr>
                <a:srgbClr val="99CCCC"/>
              </a:buClr>
              <a:defRPr sz="1800"/>
            </a:pPr>
            <a:r>
              <a:rPr sz="2400"/>
              <a:t>Clubbing</a:t>
            </a:r>
            <a:endParaRPr sz="2400"/>
          </a:p>
          <a:p>
            <a:pPr lvl="1" marL="702128" indent="-244928">
              <a:spcBef>
                <a:spcPts val="500"/>
              </a:spcBef>
              <a:buClr>
                <a:srgbClr val="99CCCC"/>
              </a:buClr>
              <a:defRPr sz="1800"/>
            </a:pPr>
            <a:r>
              <a:rPr sz="2400"/>
              <a:t>Koilonychia</a:t>
            </a:r>
            <a:endParaRPr sz="2400"/>
          </a:p>
          <a:p>
            <a:pPr lvl="1" marL="702128" indent="-244928">
              <a:spcBef>
                <a:spcPts val="500"/>
              </a:spcBef>
              <a:buClr>
                <a:srgbClr val="99CCCC"/>
              </a:buClr>
              <a:defRPr sz="1800"/>
            </a:pPr>
            <a:r>
              <a:rPr sz="2400"/>
              <a:t>Leuconychia</a:t>
            </a:r>
            <a:endParaRPr sz="2400"/>
          </a:p>
          <a:p>
            <a:pPr lvl="0" marL="297179" indent="-297179">
              <a:spcBef>
                <a:spcPts val="600"/>
              </a:spcBef>
              <a:buChar char="○"/>
              <a:defRPr sz="1800"/>
            </a:pPr>
            <a:r>
              <a:rPr sz="2600"/>
              <a:t>Palmar erythema</a:t>
            </a:r>
            <a:endParaRPr sz="2600"/>
          </a:p>
          <a:p>
            <a:pPr lvl="0" marL="297179" indent="-297179">
              <a:spcBef>
                <a:spcPts val="600"/>
              </a:spcBef>
              <a:buChar char="○"/>
              <a:defRPr sz="1800"/>
            </a:pPr>
            <a:r>
              <a:rPr sz="2600"/>
              <a:t>Dupuytren’s contractures</a:t>
            </a:r>
            <a:endParaRPr sz="2600"/>
          </a:p>
          <a:p>
            <a:pPr lvl="0" marL="297179" indent="-297179">
              <a:spcBef>
                <a:spcPts val="600"/>
              </a:spcBef>
              <a:buChar char="○"/>
              <a:defRPr sz="1800"/>
            </a:pPr>
            <a:r>
              <a:rPr sz="2600">
                <a:hlinkClick r:id="rId3" invalidUrl="" action="" tgtFrame="" tooltip="" history="1" highlightClick="0" endSnd="0"/>
              </a:rPr>
              <a:t>Hepatic flap</a:t>
            </a:r>
          </a:p>
        </p:txBody>
      </p:sp>
      <p:pic>
        <p:nvPicPr>
          <p:cNvPr id="46" name="www.jpg"/>
          <p:cNvPicPr/>
          <p:nvPr/>
        </p:nvPicPr>
        <p:blipFill>
          <a:blip r:embed="rId4">
            <a:extLst/>
          </a:blip>
          <a:stretch>
            <a:fillRect/>
          </a:stretch>
        </p:blipFill>
        <p:spPr>
          <a:xfrm>
            <a:off x="5257800" y="2057400"/>
            <a:ext cx="3886200" cy="2417763"/>
          </a:xfrm>
          <a:prstGeom prst="rect">
            <a:avLst/>
          </a:prstGeom>
          <a:ln w="12700">
            <a:miter lim="400000"/>
          </a:ln>
        </p:spPr>
      </p:pic>
      <p:pic>
        <p:nvPicPr>
          <p:cNvPr id="47" name="lmedicinenet.jpeg"/>
          <p:cNvPicPr/>
          <p:nvPr/>
        </p:nvPicPr>
        <p:blipFill>
          <a:blip r:embed="rId5">
            <a:extLst/>
          </a:blip>
          <a:stretch>
            <a:fillRect/>
          </a:stretch>
        </p:blipFill>
        <p:spPr>
          <a:xfrm>
            <a:off x="5251450" y="4267200"/>
            <a:ext cx="3892550" cy="2644775"/>
          </a:xfrm>
          <a:prstGeom prst="rect">
            <a:avLst/>
          </a:prstGeom>
          <a:ln w="12700">
            <a:miter lim="400000"/>
          </a:ln>
        </p:spPr>
      </p:pic>
      <p:pic>
        <p:nvPicPr>
          <p:cNvPr id="48" name="health-writings.jpg"/>
          <p:cNvPicPr/>
          <p:nvPr/>
        </p:nvPicPr>
        <p:blipFill>
          <a:blip r:embed="rId6">
            <a:extLst/>
          </a:blip>
          <a:stretch>
            <a:fillRect/>
          </a:stretch>
        </p:blipFill>
        <p:spPr>
          <a:xfrm>
            <a:off x="5257800" y="-249238"/>
            <a:ext cx="3886200" cy="2382838"/>
          </a:xfrm>
          <a:prstGeom prst="rect">
            <a:avLst/>
          </a:prstGeom>
          <a:ln w="12700">
            <a:miter lim="400000"/>
          </a:ln>
        </p:spPr>
      </p:pic>
    </p:spTree>
  </p:cSld>
  <p:clrMapOvr>
    <a:masterClrMapping/>
  </p:clrMapOvr>
  <p:transition spd="fast" advClick="1">
    <p:dissolve/>
  </p:transition>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Shape 52"/>
          <p:cNvSpPr/>
          <p:nvPr>
            <p:ph type="title"/>
          </p:nvPr>
        </p:nvSpPr>
        <p:spPr>
          <a:xfrm>
            <a:off x="1524000" y="190500"/>
            <a:ext cx="7010400" cy="1527175"/>
          </a:xfrm>
          <a:prstGeom prst="rect">
            <a:avLst/>
          </a:prstGeom>
        </p:spPr>
        <p:txBody>
          <a:bodyPr lIns="0" tIns="0" rIns="0" bIns="0">
            <a:normAutofit fontScale="100000" lnSpcReduction="0"/>
          </a:bodyPr>
          <a:lstStyle>
            <a:lvl1pPr>
              <a:defRPr sz="4400">
                <a:solidFill>
                  <a:srgbClr val="BC0000"/>
                </a:solidFill>
                <a:effectLst>
                  <a:outerShdw sx="100000" sy="100000" kx="0" ky="0" algn="b" rotWithShape="0" blurRad="12700" dist="25400" dir="2700000">
                    <a:srgbClr val="DDDDDD"/>
                  </a:outerShdw>
                </a:effectLst>
                <a:latin typeface="Impact"/>
                <a:ea typeface="Impact"/>
                <a:cs typeface="Impact"/>
                <a:sym typeface="Impact"/>
              </a:defRPr>
            </a:lvl1pPr>
          </a:lstStyle>
          <a:p>
            <a:pPr lvl="0">
              <a:defRPr sz="1800">
                <a:solidFill>
                  <a:srgbClr val="000000"/>
                </a:solidFill>
                <a:effectLst/>
              </a:defRPr>
            </a:pPr>
            <a:r>
              <a:rPr sz="4400">
                <a:solidFill>
                  <a:srgbClr val="BC0000"/>
                </a:solidFill>
                <a:effectLst>
                  <a:outerShdw sx="100000" sy="100000" kx="0" ky="0" algn="b" rotWithShape="0" blurRad="12700" dist="25400" dir="2700000">
                    <a:srgbClr val="DDDDDD"/>
                  </a:outerShdw>
                </a:effectLst>
              </a:rPr>
              <a:t>HANDS</a:t>
            </a:r>
          </a:p>
        </p:txBody>
      </p:sp>
      <p:pic>
        <p:nvPicPr>
          <p:cNvPr id="53" name="en.jpeg"/>
          <p:cNvPicPr/>
          <p:nvPr/>
        </p:nvPicPr>
        <p:blipFill>
          <a:blip r:embed="rId3">
            <a:extLst/>
          </a:blip>
          <a:stretch>
            <a:fillRect/>
          </a:stretch>
        </p:blipFill>
        <p:spPr>
          <a:xfrm>
            <a:off x="4724400" y="1790700"/>
            <a:ext cx="4419600" cy="3314700"/>
          </a:xfrm>
          <a:prstGeom prst="rect">
            <a:avLst/>
          </a:prstGeom>
          <a:ln w="12700">
            <a:miter lim="400000"/>
          </a:ln>
        </p:spPr>
      </p:pic>
      <p:pic>
        <p:nvPicPr>
          <p:cNvPr id="54" name="1.jpg" descr="http://dermatology.cdlib.org/132/letters/erythema/1.jpg"/>
          <p:cNvPicPr/>
          <p:nvPr/>
        </p:nvPicPr>
        <p:blipFill>
          <a:blip r:embed="rId4">
            <a:extLst/>
          </a:blip>
          <a:stretch>
            <a:fillRect/>
          </a:stretch>
        </p:blipFill>
        <p:spPr>
          <a:xfrm>
            <a:off x="228600" y="1790700"/>
            <a:ext cx="4419600" cy="3314700"/>
          </a:xfrm>
          <a:prstGeom prst="rect">
            <a:avLst/>
          </a:prstGeom>
          <a:ln w="12700">
            <a:miter lim="400000"/>
          </a:ln>
        </p:spPr>
      </p:pic>
      <p:sp>
        <p:nvSpPr>
          <p:cNvPr id="55" name="Shape 55"/>
          <p:cNvSpPr/>
          <p:nvPr/>
        </p:nvSpPr>
        <p:spPr>
          <a:xfrm>
            <a:off x="457200" y="5334000"/>
            <a:ext cx="37338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342900" indent="-342900" algn="ctr">
              <a:defRPr>
                <a:solidFill>
                  <a:srgbClr val="000000"/>
                </a:solidFill>
              </a:defRPr>
            </a:lvl1pPr>
          </a:lstStyle>
          <a:p>
            <a:pPr lvl="0"/>
            <a:r>
              <a:t>Palmar erythema</a:t>
            </a:r>
          </a:p>
        </p:txBody>
      </p:sp>
      <p:sp>
        <p:nvSpPr>
          <p:cNvPr id="56" name="Shape 56"/>
          <p:cNvSpPr/>
          <p:nvPr/>
        </p:nvSpPr>
        <p:spPr>
          <a:xfrm>
            <a:off x="4800600" y="5334000"/>
            <a:ext cx="37338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342900" indent="-342900" algn="ctr">
              <a:defRPr>
                <a:solidFill>
                  <a:srgbClr val="000000"/>
                </a:solidFill>
              </a:defRPr>
            </a:lvl1pPr>
          </a:lstStyle>
          <a:p>
            <a:pPr lvl="0"/>
            <a:r>
              <a:t>Dupuytren’s contractures</a:t>
            </a:r>
          </a:p>
        </p:txBody>
      </p:sp>
    </p:spTree>
  </p:cSld>
  <p:clrMapOvr>
    <a:masterClrMapping/>
  </p:clrMapOvr>
  <p:transition spd="fast" advClick="1">
    <p:dissolve/>
  </p:transition>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 name="Shape 60"/>
          <p:cNvSpPr/>
          <p:nvPr>
            <p:ph type="title"/>
          </p:nvPr>
        </p:nvSpPr>
        <p:spPr>
          <a:xfrm>
            <a:off x="1524000" y="190500"/>
            <a:ext cx="7010400" cy="1527175"/>
          </a:xfrm>
          <a:prstGeom prst="rect">
            <a:avLst/>
          </a:prstGeom>
        </p:spPr>
        <p:txBody>
          <a:bodyPr lIns="0" tIns="0" rIns="0" bIns="0">
            <a:normAutofit fontScale="100000" lnSpcReduction="0"/>
          </a:bodyPr>
          <a:lstStyle>
            <a:lvl1pPr>
              <a:defRPr sz="4400">
                <a:solidFill>
                  <a:srgbClr val="BC0000"/>
                </a:solidFill>
                <a:effectLst>
                  <a:outerShdw sx="100000" sy="100000" kx="0" ky="0" algn="b" rotWithShape="0" blurRad="12700" dist="25400" dir="2700000">
                    <a:srgbClr val="DDDDDD"/>
                  </a:outerShdw>
                </a:effectLst>
                <a:latin typeface="Impact"/>
                <a:ea typeface="Impact"/>
                <a:cs typeface="Impact"/>
                <a:sym typeface="Impact"/>
              </a:defRPr>
            </a:lvl1pPr>
          </a:lstStyle>
          <a:p>
            <a:pPr lvl="0">
              <a:defRPr sz="1800">
                <a:solidFill>
                  <a:srgbClr val="000000"/>
                </a:solidFill>
                <a:effectLst/>
              </a:defRPr>
            </a:pPr>
            <a:r>
              <a:rPr sz="4400">
                <a:solidFill>
                  <a:srgbClr val="BC0000"/>
                </a:solidFill>
                <a:effectLst>
                  <a:outerShdw sx="100000" sy="100000" kx="0" ky="0" algn="b" rotWithShape="0" blurRad="12700" dist="25400" dir="2700000">
                    <a:srgbClr val="DDDDDD"/>
                  </a:outerShdw>
                </a:effectLst>
              </a:rPr>
              <a:t>ARMS</a:t>
            </a:r>
          </a:p>
        </p:txBody>
      </p:sp>
      <p:sp>
        <p:nvSpPr>
          <p:cNvPr id="61" name="Shape 61"/>
          <p:cNvSpPr/>
          <p:nvPr>
            <p:ph type="body" idx="1"/>
          </p:nvPr>
        </p:nvSpPr>
        <p:spPr>
          <a:xfrm>
            <a:off x="1600200" y="1752600"/>
            <a:ext cx="7010400" cy="4114800"/>
          </a:xfrm>
          <a:prstGeom prst="rect">
            <a:avLst/>
          </a:prstGeom>
        </p:spPr>
        <p:txBody>
          <a:bodyPr lIns="0" tIns="0" rIns="0" bIns="0">
            <a:normAutofit fontScale="100000" lnSpcReduction="0"/>
          </a:bodyPr>
          <a:lstStyle/>
          <a:p>
            <a:pPr lvl="0" marL="297179" indent="-297179">
              <a:spcBef>
                <a:spcPts val="600"/>
              </a:spcBef>
              <a:buChar char="○"/>
              <a:defRPr sz="1800"/>
            </a:pPr>
            <a:r>
              <a:rPr sz="2600"/>
              <a:t>Spider naevi (telangiectatic lesions)</a:t>
            </a:r>
            <a:endParaRPr sz="2600"/>
          </a:p>
          <a:p>
            <a:pPr lvl="0" marL="297179" indent="-297179">
              <a:spcBef>
                <a:spcPts val="600"/>
              </a:spcBef>
              <a:buChar char="○"/>
              <a:defRPr sz="1800"/>
            </a:pPr>
            <a:r>
              <a:rPr sz="2600"/>
              <a:t>Bruising</a:t>
            </a:r>
            <a:endParaRPr sz="2600"/>
          </a:p>
          <a:p>
            <a:pPr lvl="0" marL="297179" indent="-297179">
              <a:spcBef>
                <a:spcPts val="600"/>
              </a:spcBef>
              <a:buChar char="○"/>
              <a:defRPr sz="1800"/>
            </a:pPr>
            <a:r>
              <a:rPr sz="2600"/>
              <a:t>Wasting</a:t>
            </a:r>
            <a:endParaRPr sz="2600"/>
          </a:p>
          <a:p>
            <a:pPr lvl="0" marL="297179" indent="-297179">
              <a:spcBef>
                <a:spcPts val="600"/>
              </a:spcBef>
              <a:buChar char="○"/>
              <a:defRPr sz="1800"/>
            </a:pPr>
            <a:r>
              <a:rPr sz="2600"/>
              <a:t>Scratch marks (chronic cholestasis)</a:t>
            </a:r>
          </a:p>
        </p:txBody>
      </p:sp>
      <p:pic>
        <p:nvPicPr>
          <p:cNvPr id="62" name="230px-Spider_nevus.jpg" descr="http://upload.wikimedia.org/wikipedia/commons/thumb/4/42/Spider_nevus.jpg/230px-Spider_nevus.jpg"/>
          <p:cNvPicPr/>
          <p:nvPr/>
        </p:nvPicPr>
        <p:blipFill>
          <a:blip r:embed="rId2">
            <a:extLst/>
          </a:blip>
          <a:stretch>
            <a:fillRect/>
          </a:stretch>
        </p:blipFill>
        <p:spPr>
          <a:xfrm>
            <a:off x="381000" y="3657600"/>
            <a:ext cx="4660900" cy="2770188"/>
          </a:xfrm>
          <a:prstGeom prst="rect">
            <a:avLst/>
          </a:prstGeom>
          <a:ln w="12700">
            <a:miter lim="400000"/>
          </a:ln>
        </p:spPr>
      </p:pic>
      <p:pic>
        <p:nvPicPr>
          <p:cNvPr id="63" name="community.jpg"/>
          <p:cNvPicPr/>
          <p:nvPr/>
        </p:nvPicPr>
        <p:blipFill>
          <a:blip r:embed="rId3">
            <a:extLst/>
          </a:blip>
          <a:stretch>
            <a:fillRect/>
          </a:stretch>
        </p:blipFill>
        <p:spPr>
          <a:xfrm>
            <a:off x="5334000" y="3876675"/>
            <a:ext cx="3276600" cy="2447925"/>
          </a:xfrm>
          <a:prstGeom prst="rect">
            <a:avLst/>
          </a:prstGeom>
          <a:ln w="12700">
            <a:miter lim="400000"/>
          </a:ln>
        </p:spPr>
      </p:pic>
    </p:spTree>
  </p:cSld>
  <p:clrMapOvr>
    <a:masterClrMapping/>
  </p:clrMapOvr>
  <p:transition spd="fast" advClick="1">
    <p:dissolve/>
  </p:transition>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 name="Shape 65"/>
          <p:cNvSpPr/>
          <p:nvPr>
            <p:ph type="body" idx="1"/>
          </p:nvPr>
        </p:nvSpPr>
        <p:spPr>
          <a:xfrm>
            <a:off x="457200" y="1828800"/>
            <a:ext cx="7772400" cy="4114800"/>
          </a:xfrm>
          <a:prstGeom prst="rect">
            <a:avLst/>
          </a:prstGeom>
        </p:spPr>
        <p:txBody>
          <a:bodyPr lIns="0" tIns="0" rIns="0" bIns="0">
            <a:normAutofit fontScale="100000" lnSpcReduction="0"/>
          </a:bodyPr>
          <a:lstStyle/>
          <a:p>
            <a:pPr lvl="0" marL="274319" indent="-274319">
              <a:spcBef>
                <a:spcPts val="500"/>
              </a:spcBef>
              <a:buChar char="○"/>
              <a:defRPr sz="1800"/>
            </a:pPr>
            <a:r>
              <a:rPr sz="2400"/>
              <a:t>Conjuctival pallor (anaemia)</a:t>
            </a:r>
            <a:endParaRPr sz="2400"/>
          </a:p>
          <a:p>
            <a:pPr lvl="0" marL="274319" indent="-274319">
              <a:spcBef>
                <a:spcPts val="500"/>
              </a:spcBef>
              <a:buChar char="○"/>
              <a:defRPr sz="1800"/>
            </a:pPr>
            <a:r>
              <a:rPr sz="2400"/>
              <a:t>Sclera: jaundice, iritis</a:t>
            </a:r>
            <a:endParaRPr sz="2400"/>
          </a:p>
          <a:p>
            <a:pPr lvl="0" marL="274319" indent="-274319">
              <a:spcBef>
                <a:spcPts val="500"/>
              </a:spcBef>
              <a:buChar char="○"/>
              <a:defRPr sz="1800"/>
            </a:pPr>
            <a:r>
              <a:rPr sz="2400"/>
              <a:t>Cornea: Kaiser Fleischer’s rings (Wilson’s disease)</a:t>
            </a:r>
            <a:endParaRPr sz="2400"/>
          </a:p>
          <a:p>
            <a:pPr lvl="0" marL="274319" indent="-274319">
              <a:spcBef>
                <a:spcPts val="500"/>
              </a:spcBef>
              <a:buChar char="○"/>
              <a:defRPr sz="1800"/>
            </a:pPr>
            <a:r>
              <a:rPr sz="2400"/>
              <a:t>Xanthelasma (primary biliary cirrhosis)</a:t>
            </a:r>
            <a:endParaRPr sz="2400"/>
          </a:p>
          <a:p>
            <a:pPr lvl="0" marL="274319" indent="-274319">
              <a:spcBef>
                <a:spcPts val="500"/>
              </a:spcBef>
              <a:buChar char="○"/>
              <a:defRPr sz="1800"/>
            </a:pPr>
            <a:r>
              <a:rPr sz="2400"/>
              <a:t>Parotid enlargement (alcohol)</a:t>
            </a:r>
          </a:p>
        </p:txBody>
      </p:sp>
      <p:sp>
        <p:nvSpPr>
          <p:cNvPr id="66" name="Shape 66"/>
          <p:cNvSpPr/>
          <p:nvPr>
            <p:ph type="title"/>
          </p:nvPr>
        </p:nvSpPr>
        <p:spPr>
          <a:xfrm>
            <a:off x="1524000" y="190500"/>
            <a:ext cx="7010400" cy="1527175"/>
          </a:xfrm>
          <a:prstGeom prst="rect">
            <a:avLst/>
          </a:prstGeom>
        </p:spPr>
        <p:txBody>
          <a:bodyPr lIns="0" tIns="0" rIns="0" bIns="0">
            <a:normAutofit fontScale="100000" lnSpcReduction="0"/>
          </a:bodyPr>
          <a:lstStyle>
            <a:lvl1pPr>
              <a:defRPr sz="4400">
                <a:solidFill>
                  <a:srgbClr val="BC0000"/>
                </a:solidFill>
                <a:effectLst>
                  <a:outerShdw sx="100000" sy="100000" kx="0" ky="0" algn="b" rotWithShape="0" blurRad="12700" dist="25400" dir="2700000">
                    <a:srgbClr val="DDDDDD"/>
                  </a:outerShdw>
                </a:effectLst>
                <a:latin typeface="Impact"/>
                <a:ea typeface="Impact"/>
                <a:cs typeface="Impact"/>
                <a:sym typeface="Impact"/>
              </a:defRPr>
            </a:lvl1pPr>
          </a:lstStyle>
          <a:p>
            <a:pPr lvl="0">
              <a:defRPr sz="1800">
                <a:solidFill>
                  <a:srgbClr val="000000"/>
                </a:solidFill>
                <a:effectLst/>
              </a:defRPr>
            </a:pPr>
            <a:r>
              <a:rPr sz="4400">
                <a:solidFill>
                  <a:srgbClr val="BC0000"/>
                </a:solidFill>
                <a:effectLst>
                  <a:outerShdw sx="100000" sy="100000" kx="0" ky="0" algn="b" rotWithShape="0" blurRad="12700" dist="25400" dir="2700000">
                    <a:srgbClr val="DDDDDD"/>
                  </a:outerShdw>
                </a:effectLst>
              </a:rPr>
              <a:t>FACE, EYES …</a:t>
            </a:r>
          </a:p>
        </p:txBody>
      </p:sp>
      <p:pic>
        <p:nvPicPr>
          <p:cNvPr id="67" name="36f4.jpg"/>
          <p:cNvPicPr/>
          <p:nvPr/>
        </p:nvPicPr>
        <p:blipFill>
          <a:blip r:embed="rId3">
            <a:extLst/>
          </a:blip>
          <a:stretch>
            <a:fillRect/>
          </a:stretch>
        </p:blipFill>
        <p:spPr>
          <a:xfrm>
            <a:off x="685800" y="4191000"/>
            <a:ext cx="3733800" cy="2395538"/>
          </a:xfrm>
          <a:prstGeom prst="rect">
            <a:avLst/>
          </a:prstGeom>
          <a:ln w="12700">
            <a:miter lim="400000"/>
          </a:ln>
        </p:spPr>
      </p:pic>
      <p:pic>
        <p:nvPicPr>
          <p:cNvPr id="68" name="imgJaundiceBig.jpg"/>
          <p:cNvPicPr/>
          <p:nvPr/>
        </p:nvPicPr>
        <p:blipFill>
          <a:blip r:embed="rId4">
            <a:extLst/>
          </a:blip>
          <a:stretch>
            <a:fillRect/>
          </a:stretch>
        </p:blipFill>
        <p:spPr>
          <a:xfrm>
            <a:off x="5135562" y="4267200"/>
            <a:ext cx="3246438" cy="2322513"/>
          </a:xfrm>
          <a:prstGeom prst="rect">
            <a:avLst/>
          </a:prstGeom>
          <a:ln w="12700">
            <a:miter lim="400000"/>
          </a:ln>
        </p:spPr>
      </p:pic>
      <p:pic>
        <p:nvPicPr>
          <p:cNvPr id="69" name="Kayser-Fleischer_ring.jpg"/>
          <p:cNvPicPr/>
          <p:nvPr/>
        </p:nvPicPr>
        <p:blipFill>
          <a:blip r:embed="rId5">
            <a:extLst/>
          </a:blip>
          <a:stretch>
            <a:fillRect/>
          </a:stretch>
        </p:blipFill>
        <p:spPr>
          <a:xfrm>
            <a:off x="5257800" y="306387"/>
            <a:ext cx="3200400" cy="2122488"/>
          </a:xfrm>
          <a:prstGeom prst="rect">
            <a:avLst/>
          </a:prstGeom>
          <a:ln w="12700">
            <a:miter lim="400000"/>
          </a:ln>
        </p:spPr>
      </p:pic>
      <p:sp>
        <p:nvSpPr>
          <p:cNvPr id="70" name="Shape 70"/>
          <p:cNvSpPr/>
          <p:nvPr/>
        </p:nvSpPr>
        <p:spPr>
          <a:xfrm flipV="1">
            <a:off x="5638800" y="1905000"/>
            <a:ext cx="381001" cy="152400"/>
          </a:xfrm>
          <a:prstGeom prst="line">
            <a:avLst/>
          </a:prstGeom>
          <a:ln w="28575">
            <a:solidFill>
              <a:srgbClr val="FF0000"/>
            </a:solidFill>
            <a:round/>
            <a:tailEnd type="triangle"/>
          </a:ln>
        </p:spPr>
        <p:txBody>
          <a:bodyPr lIns="0" tIns="0" rIns="0" bIns="0"/>
          <a:lstStyle/>
          <a:p>
            <a:pPr lvl="0" defTabSz="457200">
              <a:defRPr sz="1200">
                <a:solidFill>
                  <a:srgbClr val="000000"/>
                </a:solidFill>
                <a:latin typeface="+mj-lt"/>
                <a:ea typeface="+mj-ea"/>
                <a:cs typeface="+mj-cs"/>
                <a:sym typeface="Helvetica"/>
              </a:defRPr>
            </a:pPr>
          </a:p>
        </p:txBody>
      </p:sp>
    </p:spTree>
  </p:cSld>
  <p:clrMapOvr>
    <a:masterClrMapping/>
  </p:clrMapOvr>
  <p:transition spd="fast" advClick="1">
    <p:dissolve/>
  </p:transition>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4" name="1471-2407-4-7-2-l.jpg"/>
          <p:cNvPicPr/>
          <p:nvPr/>
        </p:nvPicPr>
        <p:blipFill>
          <a:blip r:embed="rId3">
            <a:extLst/>
          </a:blip>
          <a:stretch>
            <a:fillRect/>
          </a:stretch>
        </p:blipFill>
        <p:spPr>
          <a:xfrm>
            <a:off x="2695575" y="228600"/>
            <a:ext cx="4924425" cy="3238500"/>
          </a:xfrm>
          <a:prstGeom prst="rect">
            <a:avLst/>
          </a:prstGeom>
          <a:ln w="12700">
            <a:miter lim="400000"/>
          </a:ln>
        </p:spPr>
      </p:pic>
      <p:pic>
        <p:nvPicPr>
          <p:cNvPr id="75" name="xanthelasma.jpg"/>
          <p:cNvPicPr/>
          <p:nvPr/>
        </p:nvPicPr>
        <p:blipFill>
          <a:blip r:embed="rId4">
            <a:extLst/>
          </a:blip>
          <a:stretch>
            <a:fillRect/>
          </a:stretch>
        </p:blipFill>
        <p:spPr>
          <a:xfrm>
            <a:off x="2667000" y="3816350"/>
            <a:ext cx="4953000" cy="2736850"/>
          </a:xfrm>
          <a:prstGeom prst="rect">
            <a:avLst/>
          </a:prstGeom>
          <a:ln w="12700">
            <a:miter lim="400000"/>
          </a:ln>
        </p:spPr>
      </p:pic>
      <p:sp>
        <p:nvSpPr>
          <p:cNvPr id="76" name="Shape 76"/>
          <p:cNvSpPr/>
          <p:nvPr/>
        </p:nvSpPr>
        <p:spPr>
          <a:xfrm>
            <a:off x="-762000" y="3124200"/>
            <a:ext cx="37338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342900" indent="-342900" algn="ctr">
              <a:defRPr>
                <a:solidFill>
                  <a:srgbClr val="000000"/>
                </a:solidFill>
              </a:defRPr>
            </a:lvl1pPr>
          </a:lstStyle>
          <a:p>
            <a:pPr lvl="0"/>
            <a:r>
              <a:t>Parotid enlargement</a:t>
            </a:r>
          </a:p>
        </p:txBody>
      </p:sp>
      <p:sp>
        <p:nvSpPr>
          <p:cNvPr id="77" name="Shape 77"/>
          <p:cNvSpPr/>
          <p:nvPr/>
        </p:nvSpPr>
        <p:spPr>
          <a:xfrm>
            <a:off x="-457200" y="6172200"/>
            <a:ext cx="37338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342900" indent="-342900" algn="ctr">
              <a:defRPr>
                <a:solidFill>
                  <a:srgbClr val="000000"/>
                </a:solidFill>
              </a:defRPr>
            </a:lvl1pPr>
          </a:lstStyle>
          <a:p>
            <a:pPr lvl="0"/>
            <a:r>
              <a:t>Xanthelasma</a:t>
            </a:r>
          </a:p>
        </p:txBody>
      </p:sp>
    </p:spTree>
  </p:cSld>
  <p:clrMapOvr>
    <a:masterClrMapping/>
  </p:clrMapOvr>
  <p:transition spd="fast" advClick="1">
    <p:dissolve/>
  </p:transition>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 name="Shape 81"/>
          <p:cNvSpPr/>
          <p:nvPr>
            <p:ph type="title"/>
          </p:nvPr>
        </p:nvSpPr>
        <p:spPr>
          <a:xfrm>
            <a:off x="1524000" y="190500"/>
            <a:ext cx="7010400" cy="1527175"/>
          </a:xfrm>
          <a:prstGeom prst="rect">
            <a:avLst/>
          </a:prstGeom>
        </p:spPr>
        <p:txBody>
          <a:bodyPr lIns="0" tIns="0" rIns="0" bIns="0">
            <a:normAutofit fontScale="100000" lnSpcReduction="0"/>
          </a:bodyPr>
          <a:lstStyle>
            <a:lvl1pPr>
              <a:defRPr sz="4400">
                <a:solidFill>
                  <a:srgbClr val="BC0000"/>
                </a:solidFill>
                <a:effectLst>
                  <a:outerShdw sx="100000" sy="100000" kx="0" ky="0" algn="b" rotWithShape="0" blurRad="12700" dist="25400" dir="2700000">
                    <a:srgbClr val="DDDDDD"/>
                  </a:outerShdw>
                </a:effectLst>
                <a:latin typeface="Impact"/>
                <a:ea typeface="Impact"/>
                <a:cs typeface="Impact"/>
                <a:sym typeface="Impact"/>
              </a:defRPr>
            </a:lvl1pPr>
          </a:lstStyle>
          <a:p>
            <a:pPr lvl="0">
              <a:defRPr sz="1800">
                <a:solidFill>
                  <a:srgbClr val="000000"/>
                </a:solidFill>
                <a:effectLst/>
              </a:defRPr>
            </a:pPr>
            <a:r>
              <a:rPr sz="4400">
                <a:solidFill>
                  <a:srgbClr val="BC0000"/>
                </a:solidFill>
                <a:effectLst>
                  <a:outerShdw sx="100000" sy="100000" kx="0" ky="0" algn="b" rotWithShape="0" blurRad="12700" dist="25400" dir="2700000">
                    <a:srgbClr val="DDDDDD"/>
                  </a:outerShdw>
                </a:effectLst>
              </a:rPr>
              <a:t>… AND MOUTH</a:t>
            </a:r>
          </a:p>
        </p:txBody>
      </p:sp>
      <p:sp>
        <p:nvSpPr>
          <p:cNvPr id="82" name="Shape 82"/>
          <p:cNvSpPr/>
          <p:nvPr>
            <p:ph type="body" idx="1"/>
          </p:nvPr>
        </p:nvSpPr>
        <p:spPr>
          <a:xfrm>
            <a:off x="457200" y="1904999"/>
            <a:ext cx="4876800" cy="4953002"/>
          </a:xfrm>
          <a:prstGeom prst="rect">
            <a:avLst/>
          </a:prstGeom>
        </p:spPr>
        <p:txBody>
          <a:bodyPr lIns="0" tIns="0" rIns="0" bIns="0">
            <a:normAutofit fontScale="100000" lnSpcReduction="0"/>
          </a:bodyPr>
          <a:lstStyle/>
          <a:p>
            <a:pPr lvl="0" marL="240029" indent="-240029">
              <a:lnSpc>
                <a:spcPct val="90000"/>
              </a:lnSpc>
              <a:spcBef>
                <a:spcPts val="500"/>
              </a:spcBef>
              <a:buChar char="○"/>
              <a:defRPr sz="1800"/>
            </a:pPr>
            <a:r>
              <a:rPr sz="2100"/>
              <a:t>Breath (fetor hepaticus)</a:t>
            </a:r>
            <a:endParaRPr sz="2100"/>
          </a:p>
          <a:p>
            <a:pPr lvl="0" marL="240029" indent="-240029">
              <a:lnSpc>
                <a:spcPct val="90000"/>
              </a:lnSpc>
              <a:spcBef>
                <a:spcPts val="500"/>
              </a:spcBef>
              <a:buChar char="○"/>
              <a:defRPr sz="1800"/>
            </a:pPr>
            <a:r>
              <a:rPr sz="2100"/>
              <a:t>Lips</a:t>
            </a:r>
            <a:endParaRPr sz="2100"/>
          </a:p>
          <a:p>
            <a:pPr lvl="1" marL="661307" indent="-204107">
              <a:lnSpc>
                <a:spcPct val="90000"/>
              </a:lnSpc>
              <a:spcBef>
                <a:spcPts val="400"/>
              </a:spcBef>
              <a:buClr>
                <a:srgbClr val="99CCCC"/>
              </a:buClr>
              <a:defRPr sz="1800"/>
            </a:pPr>
            <a:r>
              <a:rPr sz="2000"/>
              <a:t>Angular stomatitis</a:t>
            </a:r>
            <a:endParaRPr sz="2000"/>
          </a:p>
          <a:p>
            <a:pPr lvl="1" marL="661307" indent="-204107">
              <a:lnSpc>
                <a:spcPct val="90000"/>
              </a:lnSpc>
              <a:spcBef>
                <a:spcPts val="400"/>
              </a:spcBef>
              <a:buClr>
                <a:srgbClr val="99CCCC"/>
              </a:buClr>
              <a:defRPr sz="1800"/>
            </a:pPr>
            <a:r>
              <a:rPr sz="2000"/>
              <a:t>Cheilitis</a:t>
            </a:r>
            <a:endParaRPr sz="2000"/>
          </a:p>
          <a:p>
            <a:pPr lvl="1" marL="661307" indent="-204107">
              <a:lnSpc>
                <a:spcPct val="90000"/>
              </a:lnSpc>
              <a:spcBef>
                <a:spcPts val="400"/>
              </a:spcBef>
              <a:buClr>
                <a:srgbClr val="99CCCC"/>
              </a:buClr>
              <a:defRPr sz="1800"/>
            </a:pPr>
            <a:r>
              <a:rPr sz="2000"/>
              <a:t>Ulceration</a:t>
            </a:r>
            <a:endParaRPr sz="2000"/>
          </a:p>
          <a:p>
            <a:pPr lvl="1" marL="661307" indent="-204107">
              <a:lnSpc>
                <a:spcPct val="90000"/>
              </a:lnSpc>
              <a:spcBef>
                <a:spcPts val="400"/>
              </a:spcBef>
              <a:buClr>
                <a:srgbClr val="99CCCC"/>
              </a:buClr>
              <a:defRPr sz="1800"/>
            </a:pPr>
            <a:r>
              <a:rPr sz="2000"/>
              <a:t>Peutz-Jeghers syndrome</a:t>
            </a:r>
            <a:endParaRPr sz="2000"/>
          </a:p>
          <a:p>
            <a:pPr lvl="0" marL="240029" indent="-240029">
              <a:lnSpc>
                <a:spcPct val="90000"/>
              </a:lnSpc>
              <a:spcBef>
                <a:spcPts val="500"/>
              </a:spcBef>
              <a:buChar char="○"/>
              <a:defRPr sz="1800"/>
            </a:pPr>
            <a:r>
              <a:rPr sz="2100"/>
              <a:t>Gums</a:t>
            </a:r>
            <a:endParaRPr sz="2100"/>
          </a:p>
          <a:p>
            <a:pPr lvl="1" marL="661307" indent="-204107">
              <a:lnSpc>
                <a:spcPct val="90000"/>
              </a:lnSpc>
              <a:spcBef>
                <a:spcPts val="400"/>
              </a:spcBef>
              <a:buClr>
                <a:srgbClr val="99CCCC"/>
              </a:buClr>
              <a:defRPr sz="1800"/>
            </a:pPr>
            <a:r>
              <a:rPr sz="2000"/>
              <a:t>Gingivitis, bleeding</a:t>
            </a:r>
            <a:endParaRPr sz="2000"/>
          </a:p>
          <a:p>
            <a:pPr lvl="1" marL="661307" indent="-204107">
              <a:lnSpc>
                <a:spcPct val="90000"/>
              </a:lnSpc>
              <a:spcBef>
                <a:spcPts val="400"/>
              </a:spcBef>
              <a:buClr>
                <a:srgbClr val="99CCCC"/>
              </a:buClr>
              <a:defRPr sz="1800"/>
            </a:pPr>
            <a:r>
              <a:rPr i="1" sz="2000"/>
              <a:t>Candida albicans</a:t>
            </a:r>
            <a:endParaRPr i="1" sz="2000"/>
          </a:p>
          <a:p>
            <a:pPr lvl="1" marL="661307" indent="-204107">
              <a:lnSpc>
                <a:spcPct val="90000"/>
              </a:lnSpc>
              <a:spcBef>
                <a:spcPts val="400"/>
              </a:spcBef>
              <a:buClr>
                <a:srgbClr val="99CCCC"/>
              </a:buClr>
              <a:defRPr sz="1800"/>
            </a:pPr>
            <a:r>
              <a:rPr sz="2000"/>
              <a:t>Pigmentation</a:t>
            </a:r>
            <a:endParaRPr sz="2000"/>
          </a:p>
          <a:p>
            <a:pPr lvl="0" marL="240029" indent="-240029">
              <a:lnSpc>
                <a:spcPct val="90000"/>
              </a:lnSpc>
              <a:spcBef>
                <a:spcPts val="500"/>
              </a:spcBef>
              <a:buChar char="○"/>
              <a:defRPr sz="1800"/>
            </a:pPr>
            <a:r>
              <a:rPr sz="2100"/>
              <a:t>Tongue</a:t>
            </a:r>
            <a:endParaRPr sz="2100"/>
          </a:p>
          <a:p>
            <a:pPr lvl="1" marL="661307" indent="-204107">
              <a:lnSpc>
                <a:spcPct val="90000"/>
              </a:lnSpc>
              <a:spcBef>
                <a:spcPts val="400"/>
              </a:spcBef>
              <a:buClr>
                <a:srgbClr val="99CCCC"/>
              </a:buClr>
              <a:defRPr sz="1800"/>
            </a:pPr>
            <a:r>
              <a:rPr sz="2000"/>
              <a:t>Atrophic glossitis</a:t>
            </a:r>
            <a:endParaRPr sz="2000"/>
          </a:p>
          <a:p>
            <a:pPr lvl="1" marL="661307" indent="-204107">
              <a:lnSpc>
                <a:spcPct val="90000"/>
              </a:lnSpc>
              <a:spcBef>
                <a:spcPts val="400"/>
              </a:spcBef>
              <a:buClr>
                <a:srgbClr val="99CCCC"/>
              </a:buClr>
              <a:defRPr sz="1800"/>
            </a:pPr>
            <a:r>
              <a:rPr sz="2000"/>
              <a:t>Leicoplakia</a:t>
            </a:r>
            <a:endParaRPr sz="2000"/>
          </a:p>
          <a:p>
            <a:pPr lvl="1" marL="661307" indent="-204107">
              <a:lnSpc>
                <a:spcPct val="90000"/>
              </a:lnSpc>
              <a:spcBef>
                <a:spcPts val="400"/>
              </a:spcBef>
              <a:buClr>
                <a:srgbClr val="99CCCC"/>
              </a:buClr>
              <a:defRPr sz="1800"/>
            </a:pPr>
            <a:r>
              <a:rPr sz="2000"/>
              <a:t>Furring</a:t>
            </a:r>
          </a:p>
        </p:txBody>
      </p:sp>
      <p:pic>
        <p:nvPicPr>
          <p:cNvPr id="83" name="dodotay.jpg"/>
          <p:cNvPicPr/>
          <p:nvPr/>
        </p:nvPicPr>
        <p:blipFill>
          <a:blip r:embed="rId3">
            <a:extLst/>
          </a:blip>
          <a:stretch>
            <a:fillRect/>
          </a:stretch>
        </p:blipFill>
        <p:spPr>
          <a:xfrm>
            <a:off x="4876800" y="3429000"/>
            <a:ext cx="3752850" cy="2771775"/>
          </a:xfrm>
          <a:prstGeom prst="rect">
            <a:avLst/>
          </a:prstGeom>
          <a:ln w="12700">
            <a:miter lim="400000"/>
          </a:ln>
        </p:spPr>
      </p:pic>
      <p:pic>
        <p:nvPicPr>
          <p:cNvPr id="84" name="AngularCheilitis.jpg"/>
          <p:cNvPicPr/>
          <p:nvPr/>
        </p:nvPicPr>
        <p:blipFill>
          <a:blip r:embed="rId4">
            <a:extLst/>
          </a:blip>
          <a:stretch>
            <a:fillRect/>
          </a:stretch>
        </p:blipFill>
        <p:spPr>
          <a:xfrm>
            <a:off x="4905375" y="685800"/>
            <a:ext cx="3705225" cy="2482850"/>
          </a:xfrm>
          <a:prstGeom prst="rect">
            <a:avLst/>
          </a:prstGeom>
          <a:ln w="12700">
            <a:miter lim="400000"/>
          </a:ln>
        </p:spPr>
      </p:pic>
      <p:sp>
        <p:nvSpPr>
          <p:cNvPr id="85" name="Shape 85"/>
          <p:cNvSpPr/>
          <p:nvPr/>
        </p:nvSpPr>
        <p:spPr>
          <a:xfrm>
            <a:off x="3886200" y="3962400"/>
            <a:ext cx="1447801" cy="533400"/>
          </a:xfrm>
          <a:prstGeom prst="line">
            <a:avLst/>
          </a:prstGeom>
          <a:ln w="28575">
            <a:solidFill>
              <a:srgbClr val="FF0000"/>
            </a:solidFill>
            <a:round/>
            <a:tailEnd type="triangle"/>
          </a:ln>
        </p:spPr>
        <p:txBody>
          <a:bodyPr lIns="0" tIns="0" rIns="0" bIns="0"/>
          <a:lstStyle/>
          <a:p>
            <a:pPr lvl="0" defTabSz="457200">
              <a:defRPr sz="1200">
                <a:solidFill>
                  <a:srgbClr val="000000"/>
                </a:solidFill>
                <a:latin typeface="+mj-lt"/>
                <a:ea typeface="+mj-ea"/>
                <a:cs typeface="+mj-cs"/>
                <a:sym typeface="Helvetica"/>
              </a:defRPr>
            </a:pPr>
          </a:p>
        </p:txBody>
      </p:sp>
    </p:spTree>
  </p:cSld>
  <p:clrMapOvr>
    <a:masterClrMapping/>
  </p:clrMapOvr>
  <p:transition spd="fast" advClick="1">
    <p:dissolve/>
  </p:transition>
</p:sld>
</file>

<file path=ppt/theme/theme1.xml><?xml version="1.0" encoding="utf-8"?>
<a:theme xmlns:a="http://schemas.openxmlformats.org/drawingml/2006/main" xmlns:r="http://schemas.openxmlformats.org/officeDocument/2006/relationships" name="Default">
  <a:themeElements>
    <a:clrScheme name="Default">
      <a:dk1>
        <a:srgbClr val="336666"/>
      </a:dk1>
      <a:lt1>
        <a:srgbClr val="FFFFFF"/>
      </a:lt1>
      <a:dk2>
        <a:srgbClr val="A7A7A7"/>
      </a:dk2>
      <a:lt2>
        <a:srgbClr val="535353"/>
      </a:lt2>
      <a:accent1>
        <a:srgbClr val="99CCCC"/>
      </a:accent1>
      <a:accent2>
        <a:srgbClr val="CCCCCC"/>
      </a:accent2>
      <a:accent3>
        <a:srgbClr val="8F8F8F"/>
      </a:accent3>
      <a:accent4>
        <a:srgbClr val="2C5757"/>
      </a:accent4>
      <a:accent5>
        <a:srgbClr val="C9E0E0"/>
      </a:accent5>
      <a:accent6>
        <a:srgbClr val="B9B9B9"/>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99CCCC"/>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336666"/>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99CCCC"/>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336666"/>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99CCCC"/>
      </a:accent1>
      <a:accent2>
        <a:srgbClr val="CCCCCC"/>
      </a:accent2>
      <a:accent3>
        <a:srgbClr val="8F8F8F"/>
      </a:accent3>
      <a:accent4>
        <a:srgbClr val="2C5757"/>
      </a:accent4>
      <a:accent5>
        <a:srgbClr val="C9E0E0"/>
      </a:accent5>
      <a:accent6>
        <a:srgbClr val="B9B9B9"/>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99CCCC"/>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336666"/>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99CCCC"/>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336666"/>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