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3" r:id="rId1"/>
  </p:sldMasterIdLst>
  <p:notesMasterIdLst>
    <p:notesMasterId r:id="rId32"/>
  </p:notesMasterIdLst>
  <p:sldIdLst>
    <p:sldId id="256" r:id="rId2"/>
    <p:sldId id="257" r:id="rId3"/>
    <p:sldId id="263" r:id="rId4"/>
    <p:sldId id="267" r:id="rId5"/>
    <p:sldId id="268" r:id="rId6"/>
    <p:sldId id="271" r:id="rId7"/>
    <p:sldId id="269" r:id="rId8"/>
    <p:sldId id="286" r:id="rId9"/>
    <p:sldId id="258" r:id="rId10"/>
    <p:sldId id="259" r:id="rId11"/>
    <p:sldId id="260" r:id="rId12"/>
    <p:sldId id="261" r:id="rId13"/>
    <p:sldId id="275" r:id="rId14"/>
    <p:sldId id="264" r:id="rId15"/>
    <p:sldId id="262" r:id="rId16"/>
    <p:sldId id="265" r:id="rId17"/>
    <p:sldId id="266" r:id="rId18"/>
    <p:sldId id="288" r:id="rId19"/>
    <p:sldId id="273" r:id="rId20"/>
    <p:sldId id="274" r:id="rId21"/>
    <p:sldId id="276" r:id="rId22"/>
    <p:sldId id="28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0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8" d="100"/>
          <a:sy n="88" d="100"/>
        </p:scale>
        <p:origin x="-117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A93DB-DE14-2C40-A261-A2F2E45D4D96}" type="datetimeFigureOut">
              <a:rPr lang="en-US" smtClean="0"/>
              <a:t>21/02/18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89696-107B-4845-B7D2-F6B9EBA42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95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89696-107B-4845-B7D2-F6B9EBA427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97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89696-107B-4845-B7D2-F6B9EBA427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36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89696-107B-4845-B7D2-F6B9EBA427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69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01F9CA3-105E-4857-9057-6DB6197DA786}" type="datetimeFigureOut">
              <a:rPr lang="en-US" smtClean="0"/>
              <a:t>20/02/18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01F9CA3-105E-4857-9057-6DB6197DA786}" type="datetimeFigureOut">
              <a:rPr lang="en-US" smtClean="0"/>
              <a:t>20/02/18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01F9CA3-105E-4857-9057-6DB6197DA786}" type="datetimeFigureOut">
              <a:rPr lang="en-US" smtClean="0"/>
              <a:t>20/02/18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01F9CA3-105E-4857-9057-6DB6197DA786}" type="datetimeFigureOut">
              <a:rPr lang="en-US" smtClean="0"/>
              <a:t>20/02/18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01F9CA3-105E-4857-9057-6DB6197DA786}" type="datetimeFigureOut">
              <a:rPr lang="en-US" smtClean="0"/>
              <a:t>20/02/18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20/02/18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20/02/18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01F9CA3-105E-4857-9057-6DB6197DA786}" type="datetimeFigureOut">
              <a:rPr lang="en-US" smtClean="0"/>
              <a:t>20/02/18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20/02/18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0074" y="1523999"/>
            <a:ext cx="7241005" cy="1724867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HAEMOLYTIC ANAEMIAS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DR. SANJANA BHAGWAT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MODERATOR : DR.A.GANPULE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3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42032"/>
            <a:ext cx="3919417" cy="58516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Intrinsic </a:t>
            </a:r>
            <a:r>
              <a:rPr lang="en-US" sz="1800" dirty="0" err="1" smtClean="0"/>
              <a:t>cont</a:t>
            </a:r>
            <a:r>
              <a:rPr lang="en-US" sz="1800" dirty="0" smtClean="0"/>
              <a:t>…</a:t>
            </a: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5165" y="783995"/>
            <a:ext cx="4185944" cy="515960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 startAt="2"/>
            </a:pPr>
            <a:r>
              <a:rPr lang="en-US" sz="2000" b="1" dirty="0">
                <a:solidFill>
                  <a:srgbClr val="7A9610"/>
                </a:solidFill>
              </a:rPr>
              <a:t>ENZYME DEFECTS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Non </a:t>
            </a:r>
            <a:r>
              <a:rPr lang="en-US" sz="2000" dirty="0" err="1" smtClean="0">
                <a:solidFill>
                  <a:srgbClr val="000000"/>
                </a:solidFill>
              </a:rPr>
              <a:t>spherocytic</a:t>
            </a:r>
            <a:r>
              <a:rPr lang="en-US" sz="2000" dirty="0" smtClean="0">
                <a:solidFill>
                  <a:srgbClr val="000000"/>
                </a:solidFill>
              </a:rPr>
              <a:t> congenital </a:t>
            </a:r>
            <a:r>
              <a:rPr lang="en-US" sz="2000" dirty="0" err="1" smtClean="0">
                <a:solidFill>
                  <a:srgbClr val="000000"/>
                </a:solidFill>
              </a:rPr>
              <a:t>haemolytic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anaemia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</a:p>
          <a:p>
            <a:pPr>
              <a:buFont typeface="Wingdings" charset="2"/>
              <a:buChar char="Ø"/>
            </a:pPr>
            <a:r>
              <a:rPr lang="en-US" sz="2000" dirty="0" smtClean="0">
                <a:solidFill>
                  <a:srgbClr val="000000"/>
                </a:solidFill>
              </a:rPr>
              <a:t>Deficiency of pyruvate kinase or other pathways of the </a:t>
            </a:r>
            <a:r>
              <a:rPr lang="en-US" sz="2000" dirty="0" err="1" smtClean="0">
                <a:solidFill>
                  <a:srgbClr val="000000"/>
                </a:solidFill>
              </a:rPr>
              <a:t>Embden</a:t>
            </a:r>
            <a:r>
              <a:rPr lang="en-US" sz="2000" dirty="0" smtClean="0">
                <a:solidFill>
                  <a:srgbClr val="000000"/>
                </a:solidFill>
              </a:rPr>
              <a:t>-Meyerhof pathway.</a:t>
            </a:r>
          </a:p>
          <a:p>
            <a:pPr>
              <a:buFont typeface="Wingdings" charset="2"/>
              <a:buChar char="Ø"/>
            </a:pPr>
            <a:r>
              <a:rPr lang="en-US" sz="2000" dirty="0" smtClean="0">
                <a:solidFill>
                  <a:srgbClr val="000000"/>
                </a:solidFill>
              </a:rPr>
              <a:t>Deficiency of the glucose-6-phosphate </a:t>
            </a:r>
            <a:r>
              <a:rPr lang="en-US" sz="2000" dirty="0" err="1" smtClean="0">
                <a:solidFill>
                  <a:srgbClr val="000000"/>
                </a:solidFill>
              </a:rPr>
              <a:t>dehydrgenase</a:t>
            </a:r>
            <a:r>
              <a:rPr lang="en-US" sz="2000" dirty="0" smtClean="0">
                <a:solidFill>
                  <a:srgbClr val="000000"/>
                </a:solidFill>
              </a:rPr>
              <a:t> or other enzymes of the pentose phosphate pathway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Drug-induced </a:t>
            </a:r>
            <a:r>
              <a:rPr lang="en-US" sz="2000" dirty="0" err="1" smtClean="0">
                <a:solidFill>
                  <a:srgbClr val="000000"/>
                </a:solidFill>
              </a:rPr>
              <a:t>haemolytic</a:t>
            </a:r>
            <a:r>
              <a:rPr lang="en-US" sz="2000" dirty="0" smtClean="0">
                <a:solidFill>
                  <a:srgbClr val="000000"/>
                </a:solidFill>
              </a:rPr>
              <a:t> anemia and </a:t>
            </a:r>
            <a:r>
              <a:rPr lang="en-US" sz="2000" dirty="0" err="1" smtClean="0">
                <a:solidFill>
                  <a:srgbClr val="000000"/>
                </a:solidFill>
              </a:rPr>
              <a:t>favism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21109" y="846714"/>
            <a:ext cx="4550443" cy="5504563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charset="2"/>
              <a:buChar char="v"/>
            </a:pPr>
            <a:r>
              <a:rPr lang="en-US" sz="2400" b="1" dirty="0" smtClean="0">
                <a:solidFill>
                  <a:srgbClr val="650A1A"/>
                </a:solidFill>
              </a:rPr>
              <a:t>ACQUIRED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endParaRPr lang="en-US" sz="2400" b="1" dirty="0">
              <a:solidFill>
                <a:schemeClr val="accent5">
                  <a:lumMod val="90000"/>
                  <a:lumOff val="10000"/>
                </a:schemeClr>
              </a:solidFill>
            </a:endParaRP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Paroxysmal nocturnal </a:t>
            </a:r>
            <a:r>
              <a:rPr lang="en-US" sz="2400" dirty="0" err="1" smtClean="0">
                <a:solidFill>
                  <a:schemeClr val="tx1"/>
                </a:solidFill>
              </a:rPr>
              <a:t>Haemoglobinuria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05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3553" y="101920"/>
            <a:ext cx="8340520" cy="666396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650A1A"/>
                </a:solidFill>
              </a:rPr>
              <a:t>EXTRACORPUSCULAR DEFECTS (EXTRINSIC)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099" y="768317"/>
            <a:ext cx="4310573" cy="6089684"/>
          </a:xfrm>
        </p:spPr>
        <p:txBody>
          <a:bodyPr/>
          <a:lstStyle/>
          <a:p>
            <a:r>
              <a:rPr lang="en-US" sz="2400" b="1" dirty="0" smtClean="0">
                <a:solidFill>
                  <a:srgbClr val="650A1A"/>
                </a:solidFill>
              </a:rPr>
              <a:t>ACQUIRED </a:t>
            </a:r>
          </a:p>
          <a:p>
            <a:pPr>
              <a:buFont typeface="+mj-lt"/>
              <a:buAutoNum type="arabicPeriod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IMMUNE MECHANISMS</a:t>
            </a:r>
          </a:p>
          <a:p>
            <a:r>
              <a:rPr lang="en-US" dirty="0" smtClean="0"/>
              <a:t>Autoimmune acquired </a:t>
            </a:r>
            <a:r>
              <a:rPr lang="en-US" dirty="0" err="1" smtClean="0"/>
              <a:t>haemolytic</a:t>
            </a:r>
            <a:r>
              <a:rPr lang="en-US" dirty="0" smtClean="0"/>
              <a:t> </a:t>
            </a:r>
            <a:r>
              <a:rPr lang="en-US" dirty="0" err="1" smtClean="0"/>
              <a:t>anaemia</a:t>
            </a:r>
            <a:endParaRPr lang="en-US" dirty="0" smtClean="0"/>
          </a:p>
          <a:p>
            <a:pPr>
              <a:buFont typeface="+mj-lt"/>
              <a:buAutoNum type="alphaLcPeriod"/>
            </a:pPr>
            <a:r>
              <a:rPr lang="en-US" dirty="0" smtClean="0"/>
              <a:t>Warm antibody</a:t>
            </a:r>
          </a:p>
          <a:p>
            <a:pPr>
              <a:buFont typeface="+mj-lt"/>
              <a:buAutoNum type="alphaLcPeriod"/>
            </a:pPr>
            <a:r>
              <a:rPr lang="en-US" dirty="0" smtClean="0"/>
              <a:t>Cold antibody</a:t>
            </a:r>
          </a:p>
          <a:p>
            <a:r>
              <a:rPr lang="en-US" dirty="0" err="1" smtClean="0"/>
              <a:t>Haemolytic</a:t>
            </a:r>
            <a:r>
              <a:rPr lang="en-US" dirty="0" smtClean="0"/>
              <a:t> disease of the newborn</a:t>
            </a:r>
          </a:p>
          <a:p>
            <a:r>
              <a:rPr lang="en-US" dirty="0" smtClean="0"/>
              <a:t>Incompatible blood transfusion</a:t>
            </a:r>
          </a:p>
          <a:p>
            <a:r>
              <a:rPr lang="en-US" dirty="0" smtClean="0"/>
              <a:t>Drug-induced </a:t>
            </a:r>
            <a:r>
              <a:rPr lang="en-US" dirty="0" err="1" smtClean="0"/>
              <a:t>haemolytic</a:t>
            </a:r>
            <a:r>
              <a:rPr lang="en-US" dirty="0" smtClean="0"/>
              <a:t> </a:t>
            </a:r>
            <a:r>
              <a:rPr lang="en-US" dirty="0" err="1" smtClean="0"/>
              <a:t>anaemia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672" y="768316"/>
            <a:ext cx="4485327" cy="5911325"/>
          </a:xfrm>
        </p:spPr>
        <p:txBody>
          <a:bodyPr/>
          <a:lstStyle/>
          <a:p>
            <a:pPr>
              <a:buFont typeface="+mj-lt"/>
              <a:buAutoNum type="arabicPeriod" startAt="2"/>
            </a:pPr>
            <a:r>
              <a:rPr lang="en-US" sz="2000" b="1" dirty="0" smtClean="0">
                <a:solidFill>
                  <a:srgbClr val="7A9610"/>
                </a:solidFill>
              </a:rPr>
              <a:t>NON-IMMUNE MECHANISMS</a:t>
            </a:r>
          </a:p>
          <a:p>
            <a:r>
              <a:rPr lang="en-US" dirty="0" smtClean="0"/>
              <a:t>Mechanical </a:t>
            </a:r>
            <a:r>
              <a:rPr lang="en-US" dirty="0" err="1" smtClean="0"/>
              <a:t>Haemolytic</a:t>
            </a:r>
            <a:r>
              <a:rPr lang="en-US" dirty="0" smtClean="0"/>
              <a:t> </a:t>
            </a:r>
            <a:r>
              <a:rPr lang="en-US" dirty="0" err="1" smtClean="0"/>
              <a:t>anaemia</a:t>
            </a:r>
            <a:endParaRPr lang="en-US" dirty="0" smtClean="0"/>
          </a:p>
          <a:p>
            <a:r>
              <a:rPr lang="en-US" dirty="0" smtClean="0"/>
              <a:t>Cardiac </a:t>
            </a:r>
            <a:r>
              <a:rPr lang="en-US" dirty="0" err="1"/>
              <a:t>Haemolytic</a:t>
            </a:r>
            <a:r>
              <a:rPr lang="en-US" dirty="0"/>
              <a:t> </a:t>
            </a:r>
            <a:r>
              <a:rPr lang="en-US" dirty="0" err="1" smtClean="0"/>
              <a:t>anaemia</a:t>
            </a:r>
            <a:endParaRPr lang="en-US" dirty="0" smtClean="0"/>
          </a:p>
          <a:p>
            <a:r>
              <a:rPr lang="en-US" dirty="0" err="1" smtClean="0"/>
              <a:t>Micorangiopathic</a:t>
            </a:r>
            <a:r>
              <a:rPr lang="en-US" dirty="0" smtClean="0"/>
              <a:t> </a:t>
            </a:r>
            <a:r>
              <a:rPr lang="en-US" dirty="0" err="1"/>
              <a:t>Haemolytic</a:t>
            </a:r>
            <a:r>
              <a:rPr lang="en-US" dirty="0"/>
              <a:t> </a:t>
            </a:r>
            <a:r>
              <a:rPr lang="en-US" dirty="0" err="1"/>
              <a:t>anaemia</a:t>
            </a:r>
            <a:endParaRPr lang="en-US" dirty="0"/>
          </a:p>
          <a:p>
            <a:r>
              <a:rPr lang="en-US" dirty="0" smtClean="0"/>
              <a:t>March </a:t>
            </a:r>
            <a:r>
              <a:rPr lang="en-US" dirty="0" err="1"/>
              <a:t>Haemolytic</a:t>
            </a:r>
            <a:r>
              <a:rPr lang="en-US" dirty="0"/>
              <a:t> </a:t>
            </a:r>
            <a:r>
              <a:rPr lang="en-US" dirty="0" err="1"/>
              <a:t>anaemia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822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7876" y="736955"/>
            <a:ext cx="4153796" cy="5927005"/>
          </a:xfrm>
        </p:spPr>
        <p:txBody>
          <a:bodyPr>
            <a:noAutofit/>
          </a:bodyPr>
          <a:lstStyle/>
          <a:p>
            <a:pPr marL="457200" indent="-457200">
              <a:lnSpc>
                <a:spcPct val="70000"/>
              </a:lnSpc>
              <a:buFont typeface="+mj-lt"/>
              <a:buAutoNum type="arabicPeriod" startAt="3"/>
            </a:pPr>
            <a:r>
              <a:rPr lang="en-US" sz="2400" b="1" dirty="0" smtClean="0">
                <a:solidFill>
                  <a:srgbClr val="7A9610"/>
                </a:solidFill>
              </a:rPr>
              <a:t>MISCELLANEOUS</a:t>
            </a:r>
          </a:p>
          <a:p>
            <a:pPr>
              <a:lnSpc>
                <a:spcPct val="70000"/>
              </a:lnSpc>
            </a:pPr>
            <a:r>
              <a:rPr lang="en-US" sz="2000" dirty="0" smtClean="0"/>
              <a:t>Due to direct action of drugs and chemicals</a:t>
            </a:r>
          </a:p>
          <a:p>
            <a:pPr>
              <a:lnSpc>
                <a:spcPct val="70000"/>
              </a:lnSpc>
            </a:pPr>
            <a:r>
              <a:rPr lang="en-US" sz="2000" dirty="0" smtClean="0"/>
              <a:t>Venoms</a:t>
            </a:r>
          </a:p>
          <a:p>
            <a:pPr>
              <a:lnSpc>
                <a:spcPct val="70000"/>
              </a:lnSpc>
            </a:pPr>
            <a:r>
              <a:rPr lang="en-US" sz="2000" dirty="0" err="1" smtClean="0"/>
              <a:t>Haemolytic</a:t>
            </a:r>
            <a:r>
              <a:rPr lang="en-US" sz="2000" dirty="0" smtClean="0"/>
              <a:t> </a:t>
            </a:r>
            <a:r>
              <a:rPr lang="en-US" sz="2000" dirty="0" err="1" smtClean="0"/>
              <a:t>anaemia</a:t>
            </a:r>
            <a:r>
              <a:rPr lang="en-US" sz="2000" dirty="0" smtClean="0"/>
              <a:t> due to infection :</a:t>
            </a:r>
          </a:p>
          <a:p>
            <a:pPr>
              <a:lnSpc>
                <a:spcPct val="70000"/>
              </a:lnSpc>
              <a:buFont typeface="Wingdings" charset="2"/>
              <a:buChar char="Ø"/>
            </a:pPr>
            <a:r>
              <a:rPr lang="en-US" sz="2000" dirty="0" smtClean="0"/>
              <a:t>protozoa</a:t>
            </a:r>
          </a:p>
          <a:p>
            <a:pPr>
              <a:lnSpc>
                <a:spcPct val="70000"/>
              </a:lnSpc>
              <a:buFont typeface="Wingdings" charset="2"/>
              <a:buChar char="Ø"/>
            </a:pPr>
            <a:r>
              <a:rPr lang="en-US" sz="2000" dirty="0" smtClean="0"/>
              <a:t>Malarial</a:t>
            </a:r>
          </a:p>
          <a:p>
            <a:pPr>
              <a:lnSpc>
                <a:spcPct val="70000"/>
              </a:lnSpc>
              <a:buFont typeface="Wingdings" charset="2"/>
              <a:buChar char="Ø"/>
            </a:pPr>
            <a:r>
              <a:rPr lang="en-US" sz="2000" dirty="0" smtClean="0"/>
              <a:t>Toxoplasmosis</a:t>
            </a:r>
          </a:p>
          <a:p>
            <a:pPr>
              <a:lnSpc>
                <a:spcPct val="70000"/>
              </a:lnSpc>
              <a:buFont typeface="Wingdings" charset="2"/>
              <a:buChar char="Ø"/>
            </a:pPr>
            <a:r>
              <a:rPr lang="en-US" sz="2000" dirty="0" err="1" smtClean="0"/>
              <a:t>Leishmaniasis</a:t>
            </a:r>
            <a:endParaRPr lang="en-US" sz="2000" dirty="0" smtClean="0"/>
          </a:p>
          <a:p>
            <a:pPr>
              <a:lnSpc>
                <a:spcPct val="70000"/>
              </a:lnSpc>
              <a:buFont typeface="Wingdings" charset="2"/>
              <a:buChar char="Ø"/>
            </a:pPr>
            <a:r>
              <a:rPr lang="en-US" sz="2000" dirty="0" smtClean="0"/>
              <a:t>Bacterial</a:t>
            </a:r>
          </a:p>
          <a:p>
            <a:pPr>
              <a:lnSpc>
                <a:spcPct val="70000"/>
              </a:lnSpc>
              <a:buFont typeface="Wingdings" charset="2"/>
              <a:buChar char="Ø"/>
            </a:pPr>
            <a:r>
              <a:rPr lang="en-US" sz="2000" dirty="0" smtClean="0"/>
              <a:t>Cholera</a:t>
            </a:r>
          </a:p>
          <a:p>
            <a:pPr>
              <a:lnSpc>
                <a:spcPct val="70000"/>
              </a:lnSpc>
              <a:buFont typeface="Wingdings" charset="2"/>
              <a:buChar char="Ø"/>
            </a:pPr>
            <a:r>
              <a:rPr lang="en-US" sz="2000" dirty="0" smtClean="0"/>
              <a:t>Salmonella</a:t>
            </a:r>
          </a:p>
          <a:p>
            <a:pPr>
              <a:lnSpc>
                <a:spcPct val="70000"/>
              </a:lnSpc>
              <a:buFont typeface="Wingdings" charset="2"/>
              <a:buChar char="Ø"/>
            </a:pPr>
            <a:r>
              <a:rPr lang="en-US" sz="2000" dirty="0" err="1" smtClean="0"/>
              <a:t>clostridial</a:t>
            </a:r>
            <a:r>
              <a:rPr lang="en-US" sz="2000" dirty="0" smtClean="0"/>
              <a:t> </a:t>
            </a:r>
          </a:p>
          <a:p>
            <a:pPr>
              <a:lnSpc>
                <a:spcPct val="70000"/>
              </a:lnSpc>
            </a:pPr>
            <a:endParaRPr lang="en-US" sz="2000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451672" y="736955"/>
            <a:ext cx="3910321" cy="5389208"/>
          </a:xfrm>
        </p:spPr>
        <p:txBody>
          <a:bodyPr/>
          <a:lstStyle/>
          <a:p>
            <a:r>
              <a:rPr lang="en-US" dirty="0" smtClean="0"/>
              <a:t>Due to burns</a:t>
            </a:r>
          </a:p>
          <a:p>
            <a:r>
              <a:rPr lang="en-US" dirty="0" err="1" smtClean="0"/>
              <a:t>Hypophosphataemia</a:t>
            </a:r>
            <a:endParaRPr lang="en-US" dirty="0" smtClean="0"/>
          </a:p>
          <a:p>
            <a:r>
              <a:rPr lang="en-US" dirty="0" smtClean="0"/>
              <a:t>Lead poisoning</a:t>
            </a:r>
          </a:p>
          <a:p>
            <a:r>
              <a:rPr lang="en-US" dirty="0" smtClean="0"/>
              <a:t>Thermal injury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030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DIFFERENCE BETWEEN CONGENITAL AND ACQUIRED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3856"/>
            <a:ext cx="9144000" cy="57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5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1726488"/>
            <a:ext cx="8915400" cy="2286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APPROACH TO HAEMOLYTIC ANAEMIA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3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Untitled.pn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02" t="-5571" r="19902" b="72912"/>
          <a:stretch/>
        </p:blipFill>
        <p:spPr>
          <a:xfrm>
            <a:off x="-862272" y="125438"/>
            <a:ext cx="8585059" cy="4531494"/>
          </a:xfrm>
        </p:spPr>
      </p:pic>
    </p:spTree>
    <p:extLst>
      <p:ext uri="{BB962C8B-B14F-4D97-AF65-F5344CB8AC3E}">
        <p14:creationId xmlns:p14="http://schemas.microsoft.com/office/powerpoint/2010/main" val="1012967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941" y="0"/>
            <a:ext cx="9757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5424"/>
            <a:ext cx="8915400" cy="2286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EVIDENCE OF HAEMOLYTIC NATURE OF ANAEMIA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7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114760"/>
              </p:ext>
            </p:extLst>
          </p:nvPr>
        </p:nvGraphicFramePr>
        <p:xfrm>
          <a:off x="0" y="0"/>
          <a:ext cx="9118934" cy="6579217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559467"/>
                <a:gridCol w="4559467"/>
              </a:tblGrid>
              <a:tr h="860859">
                <a:tc>
                  <a:txBody>
                    <a:bodyPr/>
                    <a:lstStyle/>
                    <a:p>
                      <a:r>
                        <a:rPr lang="en-US" dirty="0" smtClean="0"/>
                        <a:t>EVIDENCE</a:t>
                      </a:r>
                      <a:r>
                        <a:rPr lang="en-US" baseline="0" dirty="0" smtClean="0"/>
                        <a:t> OF INCREASED HB BREAKDOWN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EVIDENCE</a:t>
                      </a:r>
                      <a:r>
                        <a:rPr lang="en-US" baseline="0" dirty="0" smtClean="0"/>
                        <a:t> OF COMPENSATORY ERYTHROID HYPERPLASIA</a:t>
                      </a:r>
                      <a:endParaRPr lang="en-US" dirty="0"/>
                    </a:p>
                  </a:txBody>
                  <a:tcPr/>
                </a:tc>
              </a:tr>
              <a:tr h="565463">
                <a:tc>
                  <a:txBody>
                    <a:bodyPr/>
                    <a:lstStyle/>
                    <a:p>
                      <a:r>
                        <a:rPr lang="en-US" dirty="0" smtClean="0"/>
                        <a:t>Reduction</a:t>
                      </a:r>
                      <a:r>
                        <a:rPr lang="en-US" baseline="0" dirty="0" smtClean="0"/>
                        <a:t> in blood </a:t>
                      </a:r>
                      <a:r>
                        <a:rPr lang="en-US" baseline="0" dirty="0" err="1" smtClean="0"/>
                        <a:t>Hb</a:t>
                      </a:r>
                      <a:r>
                        <a:rPr lang="en-US" baseline="0" dirty="0" smtClean="0"/>
                        <a:t> levels ( &gt;1g/dl/week)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Reticulocytosis</a:t>
                      </a:r>
                      <a:endParaRPr lang="en-US" dirty="0"/>
                    </a:p>
                  </a:txBody>
                  <a:tcPr/>
                </a:tc>
              </a:tr>
              <a:tr h="464209">
                <a:tc>
                  <a:txBody>
                    <a:bodyPr/>
                    <a:lstStyle/>
                    <a:p>
                      <a:r>
                        <a:rPr lang="en-US" dirty="0" smtClean="0"/>
                        <a:t>Jaundice and </a:t>
                      </a:r>
                      <a:r>
                        <a:rPr lang="en-US" dirty="0" err="1" smtClean="0"/>
                        <a:t>hyperbilirubinemia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Macrocytosis</a:t>
                      </a:r>
                      <a:r>
                        <a:rPr lang="en-US" baseline="0" dirty="0" smtClean="0"/>
                        <a:t> and </a:t>
                      </a:r>
                      <a:r>
                        <a:rPr lang="en-US" baseline="0" dirty="0" err="1" smtClean="0"/>
                        <a:t>polychromasia</a:t>
                      </a:r>
                      <a:endParaRPr lang="en-US" dirty="0"/>
                    </a:p>
                  </a:txBody>
                  <a:tcPr/>
                </a:tc>
              </a:tr>
              <a:tr h="731263">
                <a:tc>
                  <a:txBody>
                    <a:bodyPr/>
                    <a:lstStyle/>
                    <a:p>
                      <a:r>
                        <a:rPr lang="en-US" dirty="0" smtClean="0"/>
                        <a:t>Reduced plasma </a:t>
                      </a:r>
                      <a:r>
                        <a:rPr lang="en-US" dirty="0" err="1" smtClean="0"/>
                        <a:t>haptoglobulin</a:t>
                      </a:r>
                      <a:r>
                        <a:rPr lang="en-US" dirty="0" smtClean="0"/>
                        <a:t> and </a:t>
                      </a:r>
                      <a:r>
                        <a:rPr lang="en-US" dirty="0" err="1" smtClean="0"/>
                        <a:t>haemopexin</a:t>
                      </a:r>
                      <a:r>
                        <a:rPr lang="en-US" dirty="0" smtClean="0"/>
                        <a:t> levels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Erythroid</a:t>
                      </a:r>
                      <a:r>
                        <a:rPr lang="en-US" dirty="0" smtClean="0"/>
                        <a:t> hyperplasia of bone marrow</a:t>
                      </a:r>
                      <a:endParaRPr lang="en-US" dirty="0"/>
                    </a:p>
                  </a:txBody>
                  <a:tcPr/>
                </a:tc>
              </a:tr>
              <a:tr h="904458">
                <a:tc>
                  <a:txBody>
                    <a:bodyPr/>
                    <a:lstStyle/>
                    <a:p>
                      <a:r>
                        <a:rPr lang="en-US" dirty="0" smtClean="0"/>
                        <a:t>Reduced glycosylated </a:t>
                      </a:r>
                      <a:r>
                        <a:rPr lang="en-US" dirty="0" err="1" smtClean="0"/>
                        <a:t>Hb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Radiological changes in skull and tubular bones (in congenital </a:t>
                      </a:r>
                      <a:r>
                        <a:rPr lang="en-US" dirty="0" err="1" smtClean="0"/>
                        <a:t>anaemias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432665"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Increased</a:t>
                      </a:r>
                      <a:r>
                        <a:rPr lang="en-US" baseline="0" dirty="0" smtClean="0"/>
                        <a:t> plasma LDH levels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EVIDENCE</a:t>
                      </a:r>
                      <a:r>
                        <a:rPr lang="en-US" b="1" baseline="0" dirty="0" smtClean="0"/>
                        <a:t> OF RBC DAMAGE</a:t>
                      </a:r>
                      <a:endParaRPr lang="en-US" b="1" dirty="0"/>
                    </a:p>
                  </a:txBody>
                  <a:tcPr/>
                </a:tc>
              </a:tr>
              <a:tr h="73126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(EVIDENCE OF INTRAVASCULAR HAEMOLYSIS)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Spherocytosis</a:t>
                      </a:r>
                      <a:r>
                        <a:rPr lang="en-US" baseline="0" dirty="0" smtClean="0"/>
                        <a:t> and increased RBC fragility</a:t>
                      </a:r>
                      <a:endParaRPr lang="en-US" dirty="0"/>
                    </a:p>
                  </a:txBody>
                  <a:tcPr/>
                </a:tc>
              </a:tr>
              <a:tr h="40429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haemoglobinaemia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Fragmentation of RBCs</a:t>
                      </a:r>
                      <a:endParaRPr lang="en-US" dirty="0"/>
                    </a:p>
                  </a:txBody>
                  <a:tcPr/>
                </a:tc>
              </a:tr>
              <a:tr h="40429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haemoglobinuria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Heinz bodies</a:t>
                      </a:r>
                      <a:endParaRPr lang="en-US" dirty="0"/>
                    </a:p>
                  </a:txBody>
                  <a:tcPr/>
                </a:tc>
              </a:tr>
              <a:tr h="59621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Methhaemoglobinaemia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 smtClean="0"/>
                        <a:t>DEMNSTRATION OF SHORTENED RBC LIFE SPAN</a:t>
                      </a:r>
                      <a:endParaRPr lang="en-US" b="1" i="0" dirty="0"/>
                    </a:p>
                  </a:txBody>
                  <a:tcPr/>
                </a:tc>
              </a:tr>
              <a:tr h="12932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haemosiderinuria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8382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08" y="355766"/>
            <a:ext cx="4786838" cy="65022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373" y="355766"/>
            <a:ext cx="3738879" cy="314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23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DEFINITION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272" y="2508787"/>
            <a:ext cx="6443710" cy="385817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400" dirty="0" smtClean="0"/>
              <a:t>The </a:t>
            </a:r>
            <a:r>
              <a:rPr lang="en-US" sz="2400" dirty="0" err="1" smtClean="0"/>
              <a:t>haemolytic</a:t>
            </a:r>
            <a:r>
              <a:rPr lang="en-US" sz="2400" dirty="0" smtClean="0"/>
              <a:t> </a:t>
            </a:r>
            <a:r>
              <a:rPr lang="en-US" sz="2400" dirty="0" err="1" smtClean="0"/>
              <a:t>anaemias</a:t>
            </a:r>
            <a:r>
              <a:rPr lang="en-US" sz="2400" dirty="0" smtClean="0"/>
              <a:t> are a group of disorders </a:t>
            </a:r>
            <a:r>
              <a:rPr lang="en-US" sz="2400" dirty="0" err="1" smtClean="0"/>
              <a:t>characterised</a:t>
            </a:r>
            <a:r>
              <a:rPr lang="en-US" sz="2400" dirty="0" smtClean="0"/>
              <a:t> by increased RBC destruction </a:t>
            </a:r>
            <a:r>
              <a:rPr lang="en-US" sz="2400" dirty="0" smtClean="0"/>
              <a:t>with </a:t>
            </a:r>
            <a:r>
              <a:rPr lang="en-US" sz="2400" dirty="0" smtClean="0"/>
              <a:t>bone marrow compensating for </a:t>
            </a:r>
            <a:r>
              <a:rPr lang="en-US" sz="2400" dirty="0" err="1" smtClean="0"/>
              <a:t>haemolysis</a:t>
            </a:r>
            <a:r>
              <a:rPr lang="en-US" sz="2400" dirty="0" smtClean="0"/>
              <a:t> by increased erythropoiesis.</a:t>
            </a:r>
          </a:p>
        </p:txBody>
      </p:sp>
    </p:spTree>
    <p:extLst>
      <p:ext uri="{BB962C8B-B14F-4D97-AF65-F5344CB8AC3E}">
        <p14:creationId xmlns:p14="http://schemas.microsoft.com/office/powerpoint/2010/main" val="52017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6628"/>
          <a:stretch/>
        </p:blipFill>
        <p:spPr>
          <a:xfrm>
            <a:off x="243784" y="267732"/>
            <a:ext cx="2843069" cy="2786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84" y="3841927"/>
            <a:ext cx="3467100" cy="26045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863" y="6446459"/>
            <a:ext cx="11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Bite Cells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784" y="3110173"/>
            <a:ext cx="309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Schistocytes</a:t>
            </a:r>
            <a:r>
              <a:rPr lang="en-US" dirty="0" smtClean="0"/>
              <a:t>/ Helmet Cells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710" y="764781"/>
            <a:ext cx="4909290" cy="3681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2214" y="4494974"/>
            <a:ext cx="3292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red cells : </a:t>
            </a:r>
            <a:r>
              <a:rPr lang="en-US" dirty="0" err="1" smtClean="0"/>
              <a:t>spherocytes</a:t>
            </a:r>
            <a:endParaRPr lang="en-US" dirty="0" smtClean="0"/>
          </a:p>
          <a:p>
            <a:r>
              <a:rPr lang="en-US" dirty="0" smtClean="0"/>
              <a:t>Bluish cell : Reticulocyte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37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21499"/>
            <a:ext cx="8915400" cy="2286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AUTOIMMUNE HAEMOLYTIC ANAEMIAS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61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582"/>
            <a:ext cx="8913813" cy="61661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CLASSIFICATION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0797" y="682614"/>
            <a:ext cx="7610476" cy="119897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7A9610"/>
                </a:solidFill>
              </a:rPr>
              <a:t>1.   </a:t>
            </a:r>
            <a:r>
              <a:rPr lang="en-US" dirty="0" smtClean="0"/>
              <a:t>IDIOPATHIC				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en-US" dirty="0" smtClean="0">
                <a:solidFill>
                  <a:schemeClr val="tx1"/>
                </a:solidFill>
              </a:rPr>
              <a:t>SECONDARY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094010"/>
              </p:ext>
            </p:extLst>
          </p:nvPr>
        </p:nvGraphicFramePr>
        <p:xfrm>
          <a:off x="220796" y="1194652"/>
          <a:ext cx="8923204" cy="505967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461602"/>
                <a:gridCol w="446160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DRUGS 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Penicillin,</a:t>
                      </a:r>
                      <a:r>
                        <a:rPr lang="en-US" b="0" baseline="0" dirty="0" smtClean="0"/>
                        <a:t> methyl </a:t>
                      </a:r>
                      <a:r>
                        <a:rPr lang="en-US" b="0" baseline="0" dirty="0" err="1" smtClean="0"/>
                        <a:t>dopa</a:t>
                      </a:r>
                      <a:r>
                        <a:rPr lang="en-US" b="0" baseline="0" dirty="0" smtClean="0"/>
                        <a:t>, procainamide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UNDERLYING</a:t>
                      </a:r>
                      <a:r>
                        <a:rPr lang="en-US" b="1" baseline="0" dirty="0" smtClean="0"/>
                        <a:t> DISORDERS: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Infections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Mycoplasma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pneumoniae</a:t>
                      </a:r>
                      <a:r>
                        <a:rPr lang="en-US" baseline="0" dirty="0" smtClean="0"/>
                        <a:t>, infectious mononucleosis, CMV, rubella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Chronic lymphocytic </a:t>
                      </a:r>
                      <a:r>
                        <a:rPr lang="en-US" dirty="0" err="1" smtClean="0"/>
                        <a:t>leukaemia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Malignant disorders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lymphoma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Immune </a:t>
                      </a:r>
                      <a:r>
                        <a:rPr lang="en-US" dirty="0" err="1" smtClean="0"/>
                        <a:t>defciency</a:t>
                      </a:r>
                      <a:r>
                        <a:rPr lang="en-US" baseline="0" dirty="0" smtClean="0"/>
                        <a:t> states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Common variable</a:t>
                      </a:r>
                      <a:r>
                        <a:rPr lang="en-US" baseline="0" dirty="0" smtClean="0"/>
                        <a:t> immunodeficiency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Autoimmune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SLE, autoimmune </a:t>
                      </a:r>
                      <a:r>
                        <a:rPr lang="en-US" dirty="0" err="1" smtClean="0"/>
                        <a:t>lymphoproliferative</a:t>
                      </a:r>
                      <a:r>
                        <a:rPr lang="en-US" dirty="0" smtClean="0"/>
                        <a:t> disorders,</a:t>
                      </a:r>
                      <a:r>
                        <a:rPr lang="en-US" baseline="0" dirty="0" smtClean="0"/>
                        <a:t> RA, chronic active </a:t>
                      </a:r>
                      <a:r>
                        <a:rPr lang="en-US" baseline="0" dirty="0" err="1" smtClean="0"/>
                        <a:t>hepatits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myaesthenia</a:t>
                      </a:r>
                      <a:r>
                        <a:rPr lang="en-US" baseline="0" dirty="0" smtClean="0"/>
                        <a:t> gravis, ulcerative colitis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Post</a:t>
                      </a:r>
                      <a:r>
                        <a:rPr lang="en-US" baseline="0" dirty="0" smtClean="0"/>
                        <a:t> transplantation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Allogenc</a:t>
                      </a:r>
                      <a:r>
                        <a:rPr lang="en-US" dirty="0" smtClean="0"/>
                        <a:t> stem – cell transplantation, post organ transplant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Miscellaneous (uncommon)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Carcinoma, </a:t>
                      </a:r>
                      <a:r>
                        <a:rPr lang="en-US" dirty="0" err="1" smtClean="0"/>
                        <a:t>sarcoidosis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ovarian </a:t>
                      </a:r>
                      <a:r>
                        <a:rPr lang="en-US" baseline="0" dirty="0" err="1" smtClean="0"/>
                        <a:t>teratoma</a:t>
                      </a:r>
                      <a:r>
                        <a:rPr lang="en-US" baseline="0" dirty="0" smtClean="0"/>
                        <a:t>, ovarian </a:t>
                      </a:r>
                      <a:r>
                        <a:rPr lang="en-US" baseline="0" dirty="0" err="1" smtClean="0"/>
                        <a:t>dermoid</a:t>
                      </a:r>
                      <a:r>
                        <a:rPr lang="en-US" baseline="0" dirty="0" smtClean="0"/>
                        <a:t> cyst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110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608974"/>
            <a:ext cx="8915400" cy="2286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MECHANICAL HAEMOLYTIC ANAEMIAS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35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61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96449"/>
            <a:ext cx="8915400" cy="2286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DRUGS AND CHEMICAL AGENTS 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93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800"/>
            <a:ext cx="9144000" cy="445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06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69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50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7294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07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28600"/>
            <a:ext cx="7716576" cy="659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06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6265" y="1511051"/>
            <a:ext cx="8622718" cy="50901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Shortening of the RBC lifespan may not result in </a:t>
            </a:r>
            <a:r>
              <a:rPr lang="en-US" sz="2400" dirty="0" err="1" smtClean="0"/>
              <a:t>anaemia</a:t>
            </a:r>
            <a:r>
              <a:rPr lang="en-US" sz="2400" dirty="0" smtClean="0"/>
              <a:t>, as compensatory bone marrow hyperplasia may increase RBC production 6 to 8-fold to maintain a normal </a:t>
            </a:r>
            <a:r>
              <a:rPr lang="en-US" sz="2400" dirty="0" err="1" smtClean="0"/>
              <a:t>Hb</a:t>
            </a:r>
            <a:r>
              <a:rPr lang="en-US" sz="2400" dirty="0" smtClean="0"/>
              <a:t> level.</a:t>
            </a:r>
          </a:p>
          <a:p>
            <a:r>
              <a:rPr lang="en-US" sz="2400" dirty="0" err="1" smtClean="0"/>
              <a:t>Anaemia</a:t>
            </a:r>
            <a:r>
              <a:rPr lang="en-US" sz="2400" dirty="0" smtClean="0"/>
              <a:t> occurs only when the marrow </a:t>
            </a:r>
            <a:r>
              <a:rPr lang="en-US" sz="2400" dirty="0" smtClean="0"/>
              <a:t>hyperplasia </a:t>
            </a:r>
            <a:r>
              <a:rPr lang="en-US" sz="2400" dirty="0" smtClean="0"/>
              <a:t>is unable to compensate for the increased </a:t>
            </a:r>
            <a:r>
              <a:rPr lang="en-US" sz="2400" dirty="0" smtClean="0"/>
              <a:t>destruction.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9340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3527"/>
            <a:ext cx="8915400" cy="2286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THANK YOU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7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865" y="308784"/>
            <a:ext cx="8826528" cy="6099484"/>
          </a:xfrm>
        </p:spPr>
        <p:txBody>
          <a:bodyPr>
            <a:normAutofit/>
          </a:bodyPr>
          <a:lstStyle/>
          <a:p>
            <a:r>
              <a:rPr lang="en-US" sz="2400" dirty="0"/>
              <a:t>The term ‘compensatory </a:t>
            </a:r>
            <a:r>
              <a:rPr lang="en-US" sz="2400" dirty="0" err="1"/>
              <a:t>haemolytic</a:t>
            </a:r>
            <a:r>
              <a:rPr lang="en-US" sz="2400" dirty="0"/>
              <a:t> diseases’ is applied to the disorders in which </a:t>
            </a:r>
            <a:r>
              <a:rPr lang="en-US" sz="2400" dirty="0" err="1" smtClean="0"/>
              <a:t>anaemia</a:t>
            </a:r>
            <a:r>
              <a:rPr lang="en-US" sz="2400" dirty="0" smtClean="0"/>
              <a:t> is </a:t>
            </a:r>
            <a:r>
              <a:rPr lang="en-US" sz="2400" dirty="0"/>
              <a:t>absent.</a:t>
            </a:r>
          </a:p>
          <a:p>
            <a:r>
              <a:rPr lang="en-US" sz="2400" dirty="0"/>
              <a:t>But they will show </a:t>
            </a:r>
            <a:r>
              <a:rPr lang="en-US" sz="2400" dirty="0" err="1"/>
              <a:t>reticulocytosis</a:t>
            </a:r>
            <a:r>
              <a:rPr lang="en-US" sz="2400" dirty="0"/>
              <a:t>, marrow </a:t>
            </a:r>
            <a:r>
              <a:rPr lang="en-US" sz="2400" dirty="0" smtClean="0"/>
              <a:t>hyperplasia </a:t>
            </a:r>
            <a:r>
              <a:rPr lang="en-US" sz="2400" dirty="0"/>
              <a:t>and evidence of increased RBC destruction 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Elevated plasma Lactate Dehydrogenase (LDH)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Reduced plasma </a:t>
            </a:r>
            <a:r>
              <a:rPr lang="en-US" sz="2400" dirty="0" err="1"/>
              <a:t>haptoglobins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275" y="3347830"/>
            <a:ext cx="3592725" cy="3322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0543" y="4531114"/>
            <a:ext cx="1677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Reticulocytes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53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8706"/>
            <a:ext cx="8913814" cy="107842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Normal RBC destruction and </a:t>
            </a:r>
            <a:r>
              <a:rPr lang="en-US" dirty="0" err="1" smtClean="0">
                <a:solidFill>
                  <a:srgbClr val="FFFF00"/>
                </a:solidFill>
              </a:rPr>
              <a:t>Hb</a:t>
            </a:r>
            <a:r>
              <a:rPr lang="en-US" dirty="0" smtClean="0">
                <a:solidFill>
                  <a:srgbClr val="FFFF00"/>
                </a:solidFill>
              </a:rPr>
              <a:t> Breakdown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832551"/>
            <a:ext cx="8913813" cy="456530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Average life span of RBC : 100-120 days</a:t>
            </a:r>
          </a:p>
          <a:p>
            <a:r>
              <a:rPr lang="en-US" sz="2400" dirty="0" smtClean="0"/>
              <a:t>Changes occur in the cell surface making the cell more susceptible to phagocytosis by the RE system in spleen, liver and bone marrow.</a:t>
            </a:r>
          </a:p>
          <a:p>
            <a:r>
              <a:rPr lang="en-US" sz="2400" dirty="0" smtClean="0"/>
              <a:t>The integrity of the RBC depends on its normal metabolic activities which in turn depend on the various enzymes.</a:t>
            </a:r>
          </a:p>
          <a:p>
            <a:r>
              <a:rPr lang="en-US" sz="2400" dirty="0" smtClean="0"/>
              <a:t>With ageing of the cell, enzyme activity declines, the glycolytic system ultimately fails thus causing the cell to be less deformable than normal with  subtle membrane changes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8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304" y="385763"/>
            <a:ext cx="5968051" cy="62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3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73273"/>
            <a:ext cx="8915400" cy="2286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CLASSIFICATION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8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459913"/>
              </p:ext>
            </p:extLst>
          </p:nvPr>
        </p:nvGraphicFramePr>
        <p:xfrm>
          <a:off x="548719" y="1175994"/>
          <a:ext cx="8121033" cy="549377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717463"/>
                <a:gridCol w="2701785"/>
                <a:gridCol w="2701785"/>
              </a:tblGrid>
              <a:tr h="7998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Intracorpuscular</a:t>
                      </a:r>
                      <a:r>
                        <a:rPr lang="en-US" dirty="0" smtClean="0"/>
                        <a:t> defects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Extracorpuscular</a:t>
                      </a:r>
                      <a:r>
                        <a:rPr lang="en-US" baseline="0" dirty="0" smtClean="0"/>
                        <a:t> defects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Hereditary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Haemoglobinopathies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Familial (atypical) </a:t>
                      </a:r>
                      <a:r>
                        <a:rPr lang="en-US" dirty="0" err="1" smtClean="0"/>
                        <a:t>haemolytic</a:t>
                      </a:r>
                      <a:r>
                        <a:rPr lang="en-US" dirty="0" smtClean="0"/>
                        <a:t>-uremic</a:t>
                      </a:r>
                      <a:r>
                        <a:rPr lang="en-US" baseline="0" dirty="0" smtClean="0"/>
                        <a:t> syndrome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Enzymopathies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Membrane-cytoskeletal defects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Acquired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Paroxysmal nocturnal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haemoglobinuria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Mechanical destruction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microangiopathic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Toxic agents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drugs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Infections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Autoimmune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099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8294" y="506652"/>
            <a:ext cx="8434773" cy="69710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650A1A"/>
                </a:solidFill>
              </a:rPr>
              <a:t>INTRACORPUSCULAR MECHANISMS (INTRINSIC)</a:t>
            </a:r>
            <a:endParaRPr lang="en-US" sz="2800" b="1" dirty="0">
              <a:solidFill>
                <a:srgbClr val="650A1A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5180" y="1256353"/>
            <a:ext cx="4421102" cy="4453094"/>
          </a:xfrm>
        </p:spPr>
        <p:txBody>
          <a:bodyPr>
            <a:noAutofit/>
          </a:bodyPr>
          <a:lstStyle/>
          <a:p>
            <a:pPr>
              <a:buClr>
                <a:schemeClr val="accent6">
                  <a:lumMod val="25000"/>
                </a:schemeClr>
              </a:buClr>
              <a:buFont typeface="Wingdings" charset="2"/>
              <a:buChar char="v"/>
            </a:pPr>
            <a:r>
              <a:rPr lang="en-US" sz="2400" b="1" dirty="0" smtClean="0">
                <a:solidFill>
                  <a:srgbClr val="650A1A"/>
                </a:solidFill>
              </a:rPr>
              <a:t>CONGENITAL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7A9610"/>
                </a:solidFill>
              </a:rPr>
              <a:t>MEMBRANE DEFECTS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Hereditary spherocytosis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Hereditary </a:t>
            </a:r>
            <a:r>
              <a:rPr lang="en-US" sz="2000" dirty="0" err="1" smtClean="0">
                <a:solidFill>
                  <a:srgbClr val="000000"/>
                </a:solidFill>
              </a:rPr>
              <a:t>elliptocytosis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Abetalipoproteinemia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acanthocytosis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Hereditary </a:t>
            </a:r>
            <a:r>
              <a:rPr lang="en-US" sz="2000" dirty="0" err="1" smtClean="0">
                <a:solidFill>
                  <a:srgbClr val="000000"/>
                </a:solidFill>
              </a:rPr>
              <a:t>stomatocytosis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Hereditary </a:t>
            </a:r>
            <a:r>
              <a:rPr lang="en-US" sz="2000" dirty="0" err="1" smtClean="0">
                <a:solidFill>
                  <a:srgbClr val="000000"/>
                </a:solidFill>
              </a:rPr>
              <a:t>xerocytosis</a:t>
            </a:r>
            <a:r>
              <a:rPr lang="en-US" sz="2000" dirty="0" smtClean="0">
                <a:solidFill>
                  <a:srgbClr val="000000"/>
                </a:solidFill>
              </a:rPr>
              <a:t> and </a:t>
            </a:r>
            <a:r>
              <a:rPr lang="en-US" sz="2000" dirty="0" err="1" smtClean="0">
                <a:solidFill>
                  <a:srgbClr val="000000"/>
                </a:solidFill>
              </a:rPr>
              <a:t>hydrocytosis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435E4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295681" y="1256353"/>
            <a:ext cx="4848319" cy="500188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b="1" dirty="0">
                <a:solidFill>
                  <a:srgbClr val="7A9610"/>
                </a:solidFill>
              </a:rPr>
              <a:t>HAEMOGLOBIN DEFECTS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Haemoglobinopathies</a:t>
            </a:r>
            <a:r>
              <a:rPr lang="en-US" sz="2000" dirty="0" smtClean="0">
                <a:solidFill>
                  <a:srgbClr val="000000"/>
                </a:solidFill>
              </a:rPr>
              <a:t> (sickle cell </a:t>
            </a:r>
            <a:r>
              <a:rPr lang="en-US" sz="2000" dirty="0" err="1" smtClean="0">
                <a:solidFill>
                  <a:srgbClr val="000000"/>
                </a:solidFill>
              </a:rPr>
              <a:t>anaemia</a:t>
            </a:r>
            <a:r>
              <a:rPr lang="en-US" sz="2000" dirty="0" smtClean="0">
                <a:solidFill>
                  <a:srgbClr val="000000"/>
                </a:solidFill>
              </a:rPr>
              <a:t>)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Other homozygous disorders ( </a:t>
            </a:r>
            <a:r>
              <a:rPr lang="en-US" sz="2000" dirty="0" err="1" smtClean="0">
                <a:solidFill>
                  <a:srgbClr val="000000"/>
                </a:solidFill>
              </a:rPr>
              <a:t>Hb</a:t>
            </a:r>
            <a:r>
              <a:rPr lang="en-US" sz="2000" dirty="0" smtClean="0">
                <a:solidFill>
                  <a:srgbClr val="000000"/>
                </a:solidFill>
              </a:rPr>
              <a:t>-C, </a:t>
            </a:r>
            <a:r>
              <a:rPr lang="en-US" sz="2000" dirty="0" err="1" smtClean="0">
                <a:solidFill>
                  <a:srgbClr val="000000"/>
                </a:solidFill>
              </a:rPr>
              <a:t>Hb</a:t>
            </a:r>
            <a:r>
              <a:rPr lang="en-US" sz="2000" dirty="0" smtClean="0">
                <a:solidFill>
                  <a:srgbClr val="000000"/>
                </a:solidFill>
              </a:rPr>
              <a:t>-E, </a:t>
            </a:r>
            <a:r>
              <a:rPr lang="en-US" sz="2000" dirty="0" err="1" smtClean="0">
                <a:solidFill>
                  <a:srgbClr val="000000"/>
                </a:solidFill>
              </a:rPr>
              <a:t>Hb</a:t>
            </a:r>
            <a:r>
              <a:rPr lang="en-US" sz="2000" dirty="0" smtClean="0">
                <a:solidFill>
                  <a:srgbClr val="000000"/>
                </a:solidFill>
              </a:rPr>
              <a:t>-D etc.)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Unstable </a:t>
            </a:r>
            <a:r>
              <a:rPr lang="en-US" sz="2000" dirty="0" err="1" smtClean="0">
                <a:solidFill>
                  <a:srgbClr val="000000"/>
                </a:solidFill>
              </a:rPr>
              <a:t>haemoglobin</a:t>
            </a:r>
            <a:r>
              <a:rPr lang="en-US" sz="2000" dirty="0" smtClean="0">
                <a:solidFill>
                  <a:srgbClr val="000000"/>
                </a:solidFill>
              </a:rPr>
              <a:t> disease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Thalassaemia</a:t>
            </a:r>
            <a:r>
              <a:rPr lang="en-US" sz="2000" dirty="0" smtClean="0">
                <a:solidFill>
                  <a:srgbClr val="000000"/>
                </a:solidFill>
              </a:rPr>
              <a:t> – beta-</a:t>
            </a:r>
            <a:r>
              <a:rPr lang="en-US" sz="2000" dirty="0" err="1" smtClean="0">
                <a:solidFill>
                  <a:srgbClr val="000000"/>
                </a:solidFill>
              </a:rPr>
              <a:t>thalassaemia</a:t>
            </a:r>
            <a:r>
              <a:rPr lang="en-US" sz="2000" dirty="0" smtClean="0">
                <a:solidFill>
                  <a:srgbClr val="000000"/>
                </a:solidFill>
              </a:rPr>
              <a:t> major, </a:t>
            </a:r>
            <a:r>
              <a:rPr lang="en-US" sz="2000" dirty="0" err="1" smtClean="0">
                <a:solidFill>
                  <a:srgbClr val="000000"/>
                </a:solidFill>
              </a:rPr>
              <a:t>Hb</a:t>
            </a:r>
            <a:r>
              <a:rPr lang="en-US" sz="2000" dirty="0" smtClean="0">
                <a:solidFill>
                  <a:srgbClr val="000000"/>
                </a:solidFill>
              </a:rPr>
              <a:t>-H disease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Double heterozygous disorders ( Sickle-cell beta-</a:t>
            </a:r>
            <a:r>
              <a:rPr lang="en-US" sz="2000" dirty="0" err="1" smtClean="0">
                <a:solidFill>
                  <a:srgbClr val="000000"/>
                </a:solidFill>
              </a:rPr>
              <a:t>thalassaemia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Hb</a:t>
            </a:r>
            <a:r>
              <a:rPr lang="en-US" sz="2000" dirty="0" smtClean="0">
                <a:solidFill>
                  <a:srgbClr val="000000"/>
                </a:solidFill>
              </a:rPr>
              <a:t> E beta </a:t>
            </a:r>
            <a:r>
              <a:rPr lang="en-US" sz="2000" dirty="0" err="1" smtClean="0">
                <a:solidFill>
                  <a:srgbClr val="000000"/>
                </a:solidFill>
              </a:rPr>
              <a:t>thalassaemia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etc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0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1996</TotalTime>
  <Words>674</Words>
  <Application>Microsoft Macintosh PowerPoint</Application>
  <PresentationFormat>On-screen Show (4:3)</PresentationFormat>
  <Paragraphs>138</Paragraphs>
  <Slides>30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Perception</vt:lpstr>
      <vt:lpstr>HAEMOLYTIC ANAEMIAS</vt:lpstr>
      <vt:lpstr>DEFINITION </vt:lpstr>
      <vt:lpstr>PowerPoint Presentation</vt:lpstr>
      <vt:lpstr>PowerPoint Presentation</vt:lpstr>
      <vt:lpstr>Normal RBC destruction and Hb Breakdown</vt:lpstr>
      <vt:lpstr>PowerPoint Presentation</vt:lpstr>
      <vt:lpstr>CLASSIFICATION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DIFFERENCE BETWEEN CONGENITAL AND ACQUIRED</vt:lpstr>
      <vt:lpstr>APPROACH TO HAEMOLYTIC ANAEMIA</vt:lpstr>
      <vt:lpstr>PowerPoint Presentation</vt:lpstr>
      <vt:lpstr>PowerPoint Presentation</vt:lpstr>
      <vt:lpstr>EVIDENCE OF HAEMOLYTIC NATURE OF ANAEMIA</vt:lpstr>
      <vt:lpstr>PowerPoint Presentation</vt:lpstr>
      <vt:lpstr>PowerPoint Presentation</vt:lpstr>
      <vt:lpstr>PowerPoint Presentation</vt:lpstr>
      <vt:lpstr>AUTOIMMUNE HAEMOLYTIC ANAEMIAS</vt:lpstr>
      <vt:lpstr>CLASSIFICATION</vt:lpstr>
      <vt:lpstr>MECHANICAL HAEMOLYTIC ANAEMIAS</vt:lpstr>
      <vt:lpstr>PowerPoint Presentation</vt:lpstr>
      <vt:lpstr>DRUGS AND CHEMICAL AGENTS 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HAEMOLYTIC ANAEMIAS</dc:title>
  <dc:creator>vaishali bhagwat</dc:creator>
  <cp:lastModifiedBy>vaishali bhagwat</cp:lastModifiedBy>
  <cp:revision>28</cp:revision>
  <dcterms:created xsi:type="dcterms:W3CDTF">2018-02-19T03:05:24Z</dcterms:created>
  <dcterms:modified xsi:type="dcterms:W3CDTF">2018-02-20T21:09:49Z</dcterms:modified>
</cp:coreProperties>
</file>