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62" r:id="rId9"/>
    <p:sldId id="263" r:id="rId10"/>
    <p:sldId id="264" r:id="rId11"/>
    <p:sldId id="265" r:id="rId12"/>
    <p:sldId id="266" r:id="rId13"/>
    <p:sldId id="267" r:id="rId14"/>
    <p:sldId id="286" r:id="rId15"/>
    <p:sldId id="288" r:id="rId16"/>
    <p:sldId id="269" r:id="rId17"/>
    <p:sldId id="285" r:id="rId18"/>
    <p:sldId id="270" r:id="rId19"/>
    <p:sldId id="275" r:id="rId20"/>
    <p:sldId id="272" r:id="rId21"/>
    <p:sldId id="273" r:id="rId22"/>
    <p:sldId id="276" r:id="rId23"/>
    <p:sldId id="277" r:id="rId24"/>
    <p:sldId id="278" r:id="rId25"/>
    <p:sldId id="279" r:id="rId26"/>
    <p:sldId id="280" r:id="rId27"/>
    <p:sldId id="281" r:id="rId28"/>
    <p:sldId id="289" r:id="rId29"/>
    <p:sldId id="282" r:id="rId30"/>
    <p:sldId id="290" r:id="rId31"/>
    <p:sldId id="283" r:id="rId32"/>
    <p:sldId id="291" r:id="rId33"/>
    <p:sldId id="284" r:id="rId34"/>
    <p:sldId id="287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177" autoAdjust="0"/>
  </p:normalViewPr>
  <p:slideViewPr>
    <p:cSldViewPr snapToGrid="0" snapToObjects="1">
      <p:cViewPr>
        <p:scale>
          <a:sx n="81" d="100"/>
          <a:sy n="81" d="100"/>
        </p:scale>
        <p:origin x="-99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9DC955-3155-E646-898C-612B1EFDA075}" type="datetimeFigureOut">
              <a:rPr lang="en-US" smtClean="0"/>
              <a:t>03/04/18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8FCCA8-1007-D94D-806B-7B3FF7959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064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sanajajanjajnana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FCCA8-1007-D94D-806B-7B3FF795983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69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FCCA8-1007-D94D-806B-7B3FF795983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78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Tuesday, 3 April 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Tuesday, 3 April 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Tuesday, 3 April 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Tuesday, 3 April 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Tuesday, 3 April 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Tuesday, 3 April 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Tuesday, 3 April 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Tuesday, 3 April 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Tuesday, 3 April 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Tuesday, 3 April 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Tuesday, 3 April 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Tuesday, 3 April 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7538" y="1035539"/>
            <a:ext cx="8006862" cy="2888517"/>
          </a:xfrm>
        </p:spPr>
        <p:txBody>
          <a:bodyPr/>
          <a:lstStyle/>
          <a:p>
            <a:r>
              <a:rPr lang="en-US" sz="3600" dirty="0" err="1"/>
              <a:t>Caplacizumab</a:t>
            </a:r>
            <a:r>
              <a:rPr lang="en-US" sz="3600" dirty="0"/>
              <a:t> for Acquired </a:t>
            </a:r>
            <a:r>
              <a:rPr lang="en-US" sz="3600" dirty="0" smtClean="0"/>
              <a:t>Thrombotic Thrombocytopenic </a:t>
            </a:r>
            <a:r>
              <a:rPr lang="en-US" sz="3600" dirty="0" err="1"/>
              <a:t>Purpura</a:t>
            </a:r>
            <a:r>
              <a:rPr lang="en-US" sz="3600" dirty="0"/>
              <a:t> 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Dr. </a:t>
            </a:r>
            <a:r>
              <a:rPr lang="en-US" dirty="0" err="1" smtClean="0"/>
              <a:t>Sanjana</a:t>
            </a:r>
            <a:r>
              <a:rPr lang="en-US" dirty="0" smtClean="0"/>
              <a:t> Bhagwat	</a:t>
            </a:r>
          </a:p>
          <a:p>
            <a:r>
              <a:rPr lang="en-US" dirty="0" smtClean="0"/>
              <a:t>Moderator : Dr. A. </a:t>
            </a:r>
            <a:r>
              <a:rPr lang="en-US" dirty="0" err="1" smtClean="0"/>
              <a:t>Ganpule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81231" y="6387178"/>
            <a:ext cx="407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NEJM</a:t>
            </a:r>
            <a:r>
              <a:rPr lang="en-US" dirty="0"/>
              <a:t>;</a:t>
            </a:r>
            <a:r>
              <a:rPr lang="en-US" dirty="0" smtClean="0"/>
              <a:t> 11 Feb, 2016; VOL. 374 No.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435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"/>
            <a:ext cx="8229600" cy="990600"/>
          </a:xfrm>
        </p:spPr>
        <p:txBody>
          <a:bodyPr/>
          <a:lstStyle/>
          <a:p>
            <a:r>
              <a:rPr lang="en-US" dirty="0" smtClean="0"/>
              <a:t>END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420" y="1028700"/>
            <a:ext cx="9018580" cy="582930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dirty="0"/>
              <a:t>The primary end point was the time to confirmed normalization of the platelet count (i.e., time to a response). </a:t>
            </a:r>
            <a:endParaRPr lang="en-US" dirty="0" smtClean="0"/>
          </a:p>
          <a:p>
            <a:pPr>
              <a:lnSpc>
                <a:spcPct val="130000"/>
              </a:lnSpc>
            </a:pPr>
            <a:r>
              <a:rPr lang="en-US" dirty="0" smtClean="0"/>
              <a:t>Normalization defined </a:t>
            </a:r>
            <a:r>
              <a:rPr lang="en-US" dirty="0"/>
              <a:t>as </a:t>
            </a:r>
            <a:r>
              <a:rPr lang="en-US" dirty="0" smtClean="0"/>
              <a:t>:</a:t>
            </a:r>
          </a:p>
          <a:p>
            <a:pPr>
              <a:lnSpc>
                <a:spcPct val="130000"/>
              </a:lnSpc>
              <a:buFont typeface="Wingdings" charset="2"/>
              <a:buChar char="Ø"/>
            </a:pPr>
            <a:r>
              <a:rPr lang="en-US" dirty="0" smtClean="0"/>
              <a:t>a </a:t>
            </a:r>
            <a:r>
              <a:rPr lang="en-US" dirty="0"/>
              <a:t>platelet count that was </a:t>
            </a:r>
            <a:r>
              <a:rPr lang="en-US" dirty="0" smtClean="0"/>
              <a:t>1,50,000/mm</a:t>
            </a:r>
            <a:r>
              <a:rPr lang="en-US" baseline="30000" dirty="0" smtClean="0"/>
              <a:t>3 </a:t>
            </a:r>
            <a:r>
              <a:rPr lang="en-US" dirty="0" smtClean="0"/>
              <a:t>or </a:t>
            </a:r>
            <a:r>
              <a:rPr lang="en-US" dirty="0"/>
              <a:t>higher</a:t>
            </a:r>
            <a:r>
              <a:rPr lang="en-US" dirty="0" smtClean="0"/>
              <a:t>,</a:t>
            </a:r>
          </a:p>
          <a:p>
            <a:pPr>
              <a:lnSpc>
                <a:spcPct val="130000"/>
              </a:lnSpc>
              <a:buFont typeface="Wingdings" charset="2"/>
              <a:buChar char="Ø"/>
            </a:pPr>
            <a:r>
              <a:rPr lang="en-US" dirty="0" smtClean="0"/>
              <a:t> </a:t>
            </a:r>
            <a:r>
              <a:rPr lang="en-US" dirty="0"/>
              <a:t>and confirmation consisted of a repeat platelet count at 48 hours that was 1,50,000/mm</a:t>
            </a:r>
            <a:r>
              <a:rPr lang="en-US" baseline="30000" dirty="0"/>
              <a:t>3 </a:t>
            </a:r>
            <a:r>
              <a:rPr lang="en-US" dirty="0" smtClean="0"/>
              <a:t>or higher</a:t>
            </a:r>
          </a:p>
          <a:p>
            <a:pPr>
              <a:lnSpc>
                <a:spcPct val="130000"/>
              </a:lnSpc>
              <a:buFont typeface="Wingdings" charset="2"/>
              <a:buChar char="Ø"/>
            </a:pPr>
            <a:r>
              <a:rPr lang="en-US" dirty="0" smtClean="0"/>
              <a:t> </a:t>
            </a:r>
            <a:r>
              <a:rPr lang="en-US" dirty="0"/>
              <a:t>and a lactate </a:t>
            </a:r>
            <a:r>
              <a:rPr lang="en-US" dirty="0" smtClean="0"/>
              <a:t>dehydrogenase </a:t>
            </a:r>
            <a:r>
              <a:rPr lang="en-US" dirty="0"/>
              <a:t>level that was no more than twice the upper limit of the normal range.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589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769" y="468923"/>
            <a:ext cx="8850923" cy="6193692"/>
          </a:xfrm>
        </p:spPr>
        <p:txBody>
          <a:bodyPr>
            <a:normAutofit/>
          </a:bodyPr>
          <a:lstStyle/>
          <a:p>
            <a:r>
              <a:rPr lang="en-US" dirty="0"/>
              <a:t>S</a:t>
            </a:r>
            <a:r>
              <a:rPr lang="en-US" dirty="0" smtClean="0"/>
              <a:t>econdary </a:t>
            </a:r>
            <a:r>
              <a:rPr lang="en-US" dirty="0"/>
              <a:t>end points included </a:t>
            </a:r>
            <a:r>
              <a:rPr lang="en-US" dirty="0" smtClean="0"/>
              <a:t>: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exacerbations</a:t>
            </a:r>
            <a:r>
              <a:rPr lang="en-US" dirty="0"/>
              <a:t>, </a:t>
            </a:r>
            <a:endParaRPr lang="en-US" dirty="0" smtClean="0"/>
          </a:p>
          <a:p>
            <a:pPr>
              <a:buFont typeface="Wingdings" charset="2"/>
              <a:buChar char="Ø"/>
            </a:pPr>
            <a:r>
              <a:rPr lang="en-US" dirty="0" smtClean="0"/>
              <a:t>relapse</a:t>
            </a:r>
            <a:r>
              <a:rPr lang="en-US" dirty="0"/>
              <a:t>, </a:t>
            </a:r>
            <a:endParaRPr lang="en-US" dirty="0" smtClean="0"/>
          </a:p>
          <a:p>
            <a:pPr>
              <a:buFont typeface="Wingdings" charset="2"/>
              <a:buChar char="Ø"/>
            </a:pPr>
            <a:r>
              <a:rPr lang="en-US" dirty="0" smtClean="0"/>
              <a:t>complete </a:t>
            </a:r>
            <a:r>
              <a:rPr lang="en-US" dirty="0"/>
              <a:t>remission after the initial course of daily plasma exchange </a:t>
            </a:r>
            <a:endParaRPr lang="en-US" dirty="0" smtClean="0"/>
          </a:p>
          <a:p>
            <a:pPr>
              <a:buFont typeface="Wingdings" charset="2"/>
              <a:buChar char="Ø"/>
            </a:pPr>
            <a:r>
              <a:rPr lang="en-US" dirty="0" smtClean="0"/>
              <a:t>Duration 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volume </a:t>
            </a:r>
            <a:r>
              <a:rPr lang="en-US" dirty="0"/>
              <a:t>of plasma </a:t>
            </a:r>
            <a:r>
              <a:rPr lang="en-US" dirty="0" smtClean="0"/>
              <a:t>exchange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Mortality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 safety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972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662" y="357553"/>
            <a:ext cx="8229600" cy="990600"/>
          </a:xfrm>
        </p:spPr>
        <p:txBody>
          <a:bodyPr/>
          <a:lstStyle/>
          <a:p>
            <a:r>
              <a:rPr lang="en-US" dirty="0" smtClean="0"/>
              <a:t>INVESTIGATIONS DONE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662" y="1348153"/>
            <a:ext cx="8960338" cy="5509847"/>
          </a:xfrm>
        </p:spPr>
        <p:txBody>
          <a:bodyPr/>
          <a:lstStyle/>
          <a:p>
            <a:pPr>
              <a:buFont typeface="Wingdings" charset="2"/>
              <a:buChar char="Ø"/>
            </a:pPr>
            <a:r>
              <a:rPr lang="en-US" dirty="0"/>
              <a:t>Platelet counts </a:t>
            </a:r>
          </a:p>
          <a:p>
            <a:pPr>
              <a:buFont typeface="Wingdings" charset="2"/>
              <a:buChar char="Ø"/>
            </a:pPr>
            <a:r>
              <a:rPr lang="en-US" dirty="0"/>
              <a:t>ADAMTS13 </a:t>
            </a:r>
            <a:r>
              <a:rPr lang="en-US" dirty="0" smtClean="0"/>
              <a:t>activity</a:t>
            </a:r>
            <a:endParaRPr lang="en-US" dirty="0"/>
          </a:p>
          <a:p>
            <a:pPr>
              <a:buFont typeface="Wingdings" charset="2"/>
              <a:buChar char="Ø"/>
            </a:pPr>
            <a:r>
              <a:rPr lang="en-US" dirty="0" smtClean="0"/>
              <a:t>antidrug antibodies</a:t>
            </a:r>
          </a:p>
          <a:p>
            <a:pPr>
              <a:buFont typeface="Wingdings" charset="2"/>
              <a:buChar char="Ø"/>
            </a:pPr>
            <a:r>
              <a:rPr lang="en-US" dirty="0"/>
              <a:t>Von </a:t>
            </a:r>
            <a:r>
              <a:rPr lang="en-US" dirty="0" err="1" smtClean="0"/>
              <a:t>Willebrand</a:t>
            </a:r>
            <a:r>
              <a:rPr lang="en-US" dirty="0" smtClean="0"/>
              <a:t> </a:t>
            </a:r>
            <a:r>
              <a:rPr lang="en-US" dirty="0"/>
              <a:t>factor antigen </a:t>
            </a:r>
          </a:p>
          <a:p>
            <a:pPr>
              <a:buFont typeface="Wingdings" charset="2"/>
              <a:buChar char="Ø"/>
            </a:pPr>
            <a:r>
              <a:rPr lang="en-US" dirty="0"/>
              <a:t>Factor VIII clotting </a:t>
            </a:r>
            <a:r>
              <a:rPr lang="en-US" dirty="0" smtClean="0"/>
              <a:t>activity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 Von </a:t>
            </a:r>
            <a:r>
              <a:rPr lang="en-US" dirty="0" err="1" smtClean="0"/>
              <a:t>Willebrand</a:t>
            </a:r>
            <a:r>
              <a:rPr lang="en-US" dirty="0" smtClean="0"/>
              <a:t> factor–</a:t>
            </a:r>
            <a:r>
              <a:rPr lang="en-US" dirty="0" err="1" smtClean="0"/>
              <a:t>ristocetin</a:t>
            </a:r>
            <a:r>
              <a:rPr lang="en-US" dirty="0" smtClean="0"/>
              <a:t> cofactor activity 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Total </a:t>
            </a:r>
            <a:r>
              <a:rPr lang="en-US" dirty="0"/>
              <a:t>drug </a:t>
            </a:r>
            <a:r>
              <a:rPr lang="en-US" dirty="0" smtClean="0"/>
              <a:t>and antidrug</a:t>
            </a:r>
            <a:r>
              <a:rPr lang="en-US" dirty="0"/>
              <a:t>-antibody levels </a:t>
            </a:r>
            <a:r>
              <a:rPr lang="en-US" dirty="0" smtClean="0"/>
              <a:t>were measured</a:t>
            </a:r>
            <a:endParaRPr lang="en-US" dirty="0"/>
          </a:p>
          <a:p>
            <a:pPr>
              <a:buFont typeface="Wingdings" charset="2"/>
              <a:buChar char="Ø"/>
            </a:pPr>
            <a:endParaRPr lang="en-US" dirty="0" smtClean="0"/>
          </a:p>
          <a:p>
            <a:pPr>
              <a:buFont typeface="Wingdings" charset="2"/>
              <a:buChar char="Ø"/>
            </a:pPr>
            <a:endParaRPr lang="en-US" dirty="0"/>
          </a:p>
          <a:p>
            <a:pPr>
              <a:buFont typeface="Wingdings" charset="2"/>
              <a:buChar char="Ø"/>
            </a:pPr>
            <a:endParaRPr lang="en-US" dirty="0"/>
          </a:p>
          <a:p>
            <a:pPr>
              <a:buFont typeface="Wingdings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03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Statistical Analysis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571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-1" y="360639"/>
            <a:ext cx="9030338" cy="6303322"/>
          </a:xfrm>
        </p:spPr>
        <p:txBody>
          <a:bodyPr/>
          <a:lstStyle/>
          <a:p>
            <a:r>
              <a:rPr lang="en-US" dirty="0" smtClean="0"/>
              <a:t>Planned sample size : 110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Power of study : 80% (1- beta error)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44% reduction in the median time to a </a:t>
            </a:r>
            <a:r>
              <a:rPr lang="en-US" dirty="0" smtClean="0"/>
              <a:t>response </a:t>
            </a:r>
            <a:r>
              <a:rPr lang="en-US" dirty="0"/>
              <a:t>with </a:t>
            </a:r>
            <a:r>
              <a:rPr lang="en-US" dirty="0" err="1"/>
              <a:t>caplacizumab</a:t>
            </a:r>
            <a:r>
              <a:rPr lang="en-US" dirty="0"/>
              <a:t> as compared with </a:t>
            </a:r>
            <a:r>
              <a:rPr lang="en-US" dirty="0" smtClean="0"/>
              <a:t>placebo.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at a one-sided alpha level of 2.5</a:t>
            </a:r>
            <a:r>
              <a:rPr lang="en-US" dirty="0" smtClean="0"/>
              <a:t>%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assuming </a:t>
            </a:r>
            <a:r>
              <a:rPr lang="en-US" dirty="0"/>
              <a:t>a 15% dropout rate.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11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453" y="595837"/>
            <a:ext cx="8763817" cy="6068124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/>
              <a:t>The primary end point was evaluated with the use of a Kaplan– Meier analysis stratified for the absence or presence of one plasma-exchange session before randomization</a:t>
            </a:r>
            <a:r>
              <a:rPr lang="en-US" dirty="0" smtClean="0"/>
              <a:t>.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 smtClean="0"/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All efficacy analyses were performed on the intention-to-treat population </a:t>
            </a:r>
            <a:endParaRPr lang="en-US" dirty="0" smtClean="0"/>
          </a:p>
          <a:p>
            <a:pPr marL="0" indent="0">
              <a:lnSpc>
                <a:spcPct val="120000"/>
              </a:lnSpc>
              <a:buNone/>
            </a:pPr>
            <a:endParaRPr lang="en-US" dirty="0" smtClean="0"/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safety and immunogenicity analyses were performed on the safety population (comprising all patients who received at least one dose of the study drug). 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931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684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800"/>
            <a:ext cx="9144000" cy="649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554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-1744" b="40208"/>
          <a:stretch/>
        </p:blipFill>
        <p:spPr>
          <a:xfrm>
            <a:off x="-136768" y="1"/>
            <a:ext cx="97301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989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585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647" y="188442"/>
            <a:ext cx="8229600" cy="99060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235"/>
            <a:ext cx="8987692" cy="5791765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US" dirty="0"/>
              <a:t>Acquired thrombotic thrombocytopenic </a:t>
            </a:r>
            <a:r>
              <a:rPr lang="en-US" dirty="0" err="1"/>
              <a:t>purpura</a:t>
            </a:r>
            <a:r>
              <a:rPr lang="en-US" dirty="0"/>
              <a:t> (</a:t>
            </a:r>
            <a:r>
              <a:rPr lang="en-US" dirty="0" smtClean="0"/>
              <a:t>TTP) :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US" dirty="0" smtClean="0"/>
              <a:t>aggregation </a:t>
            </a:r>
            <a:r>
              <a:rPr lang="en-US" dirty="0"/>
              <a:t>of platelets on </a:t>
            </a:r>
            <a:r>
              <a:rPr lang="en-US" dirty="0" err="1"/>
              <a:t>ultralarge</a:t>
            </a:r>
            <a:r>
              <a:rPr lang="en-US" dirty="0"/>
              <a:t> von </a:t>
            </a:r>
            <a:r>
              <a:rPr lang="en-US" dirty="0" err="1"/>
              <a:t>Willebrand</a:t>
            </a:r>
            <a:r>
              <a:rPr lang="en-US" dirty="0"/>
              <a:t> factor </a:t>
            </a:r>
            <a:r>
              <a:rPr lang="en-US" dirty="0" err="1"/>
              <a:t>multimers</a:t>
            </a:r>
            <a:r>
              <a:rPr lang="en-US" dirty="0"/>
              <a:t>. </a:t>
            </a:r>
            <a:endParaRPr lang="en-US" dirty="0" smtClean="0"/>
          </a:p>
          <a:p>
            <a:pPr>
              <a:lnSpc>
                <a:spcPct val="140000"/>
              </a:lnSpc>
            </a:pPr>
            <a:r>
              <a:rPr lang="en-US" dirty="0" smtClean="0"/>
              <a:t> Caused by </a:t>
            </a:r>
            <a:r>
              <a:rPr lang="en-US" dirty="0"/>
              <a:t>a severe </a:t>
            </a:r>
            <a:r>
              <a:rPr lang="en-US" dirty="0" smtClean="0"/>
              <a:t>deficiency </a:t>
            </a:r>
            <a:r>
              <a:rPr lang="en-US" dirty="0"/>
              <a:t>of </a:t>
            </a:r>
            <a:r>
              <a:rPr lang="en-US" dirty="0" smtClean="0"/>
              <a:t>ADAMTS13 due </a:t>
            </a:r>
            <a:r>
              <a:rPr lang="en-US" dirty="0"/>
              <a:t>to the presence of inhibitory autoantibodies. </a:t>
            </a:r>
            <a:endParaRPr lang="en-US" dirty="0" smtClean="0"/>
          </a:p>
          <a:p>
            <a:pPr>
              <a:lnSpc>
                <a:spcPct val="140000"/>
              </a:lnSpc>
            </a:pPr>
            <a:r>
              <a:rPr lang="en-US" dirty="0" smtClean="0"/>
              <a:t>Aggregation – </a:t>
            </a:r>
            <a:r>
              <a:rPr lang="en-US" dirty="0" err="1" smtClean="0"/>
              <a:t>microthrombi</a:t>
            </a:r>
            <a:r>
              <a:rPr lang="en-US" dirty="0" smtClean="0"/>
              <a:t> formation.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553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58974"/>
          <a:stretch/>
        </p:blipFill>
        <p:spPr>
          <a:xfrm>
            <a:off x="0" y="0"/>
            <a:ext cx="92807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071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3240"/>
            <a:ext cx="8229600" cy="273540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ADAMTS13 Activity in Relation to Exacerbation</a:t>
            </a:r>
            <a:br>
              <a:rPr lang="en-US" sz="3100" dirty="0"/>
            </a:br>
            <a:r>
              <a:rPr lang="en-US" sz="3100" dirty="0"/>
              <a:t>or Relapse</a:t>
            </a:r>
            <a:br>
              <a:rPr lang="en-US" sz="3100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60" y="1133240"/>
            <a:ext cx="6994769" cy="572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496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540" y="195384"/>
            <a:ext cx="8596922" cy="654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871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5692"/>
            <a:ext cx="9111366" cy="625230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38100"/>
            <a:ext cx="8229600" cy="56759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ADVERSE 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140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900"/>
            <a:ext cx="9144000" cy="666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255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769"/>
            <a:ext cx="9144000" cy="672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70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DISCUSSION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153778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468923"/>
            <a:ext cx="9144000" cy="6389077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US" dirty="0"/>
              <a:t>This phase 2 trial showed that </a:t>
            </a:r>
            <a:r>
              <a:rPr lang="en-US" dirty="0" err="1"/>
              <a:t>caplacizumab</a:t>
            </a:r>
            <a:r>
              <a:rPr lang="en-US" dirty="0"/>
              <a:t>, as compared with placebo, results in a more rapid resolution of TTP episodes</a:t>
            </a:r>
            <a:r>
              <a:rPr lang="en-US" dirty="0" smtClean="0"/>
              <a:t>.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US" dirty="0" smtClean="0"/>
              <a:t> </a:t>
            </a:r>
            <a:endParaRPr lang="en-US" dirty="0"/>
          </a:p>
          <a:p>
            <a:pPr>
              <a:lnSpc>
                <a:spcPct val="140000"/>
              </a:lnSpc>
            </a:pPr>
            <a:r>
              <a:rPr lang="en-US" dirty="0"/>
              <a:t>F</a:t>
            </a:r>
            <a:r>
              <a:rPr lang="en-US" dirty="0" smtClean="0"/>
              <a:t>aster </a:t>
            </a:r>
            <a:r>
              <a:rPr lang="en-US" dirty="0"/>
              <a:t>platelet-count </a:t>
            </a:r>
            <a:r>
              <a:rPr lang="en-US" dirty="0" smtClean="0"/>
              <a:t>normalization -  </a:t>
            </a:r>
            <a:r>
              <a:rPr lang="en-US" dirty="0" err="1"/>
              <a:t>caplacizumab</a:t>
            </a:r>
            <a:r>
              <a:rPr lang="en-US" dirty="0"/>
              <a:t> </a:t>
            </a:r>
            <a:r>
              <a:rPr lang="en-US" dirty="0" smtClean="0"/>
              <a:t>prevents </a:t>
            </a:r>
            <a:r>
              <a:rPr lang="en-US" dirty="0"/>
              <a:t>further consumption of platelets into micro</a:t>
            </a:r>
            <a:r>
              <a:rPr lang="en-US" dirty="0" smtClean="0"/>
              <a:t>-thrombi </a:t>
            </a:r>
          </a:p>
          <a:p>
            <a:pPr marL="0" indent="0">
              <a:lnSpc>
                <a:spcPct val="140000"/>
              </a:lnSpc>
              <a:buNone/>
            </a:pPr>
            <a:endParaRPr lang="en-US" dirty="0"/>
          </a:p>
          <a:p>
            <a:pPr>
              <a:lnSpc>
                <a:spcPct val="140000"/>
              </a:lnSpc>
            </a:pPr>
            <a:r>
              <a:rPr lang="en-US" dirty="0" smtClean="0"/>
              <a:t>Thus consequent </a:t>
            </a:r>
            <a:r>
              <a:rPr lang="en-US" dirty="0"/>
              <a:t>progression of tissue </a:t>
            </a:r>
            <a:r>
              <a:rPr lang="en-US" dirty="0" smtClean="0"/>
              <a:t>ischemia</a:t>
            </a:r>
            <a:r>
              <a:rPr lang="en-US" dirty="0"/>
              <a:t> </a:t>
            </a:r>
            <a:r>
              <a:rPr lang="en-US" dirty="0" smtClean="0"/>
              <a:t>can be prevented</a:t>
            </a:r>
          </a:p>
          <a:p>
            <a:pPr marL="0" indent="0">
              <a:lnSpc>
                <a:spcPct val="140000"/>
              </a:lnSpc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7932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76318"/>
            <a:ext cx="9144000" cy="6481682"/>
          </a:xfrm>
        </p:spPr>
        <p:txBody>
          <a:bodyPr>
            <a:normAutofit/>
          </a:bodyPr>
          <a:lstStyle/>
          <a:p>
            <a:r>
              <a:rPr lang="en-US" dirty="0" smtClean="0"/>
              <a:t>Focus of current treatment – target the auto-antibodies against ADAMTS13</a:t>
            </a:r>
          </a:p>
          <a:p>
            <a:endParaRPr lang="en-US" dirty="0" smtClean="0"/>
          </a:p>
          <a:p>
            <a:r>
              <a:rPr lang="en-US" dirty="0" smtClean="0"/>
              <a:t>Daily </a:t>
            </a:r>
            <a:r>
              <a:rPr lang="en-US" dirty="0"/>
              <a:t>plasma exchange removes the autoantibodies and </a:t>
            </a:r>
            <a:r>
              <a:rPr lang="en-US" dirty="0" smtClean="0"/>
              <a:t>replenishes </a:t>
            </a:r>
            <a:r>
              <a:rPr lang="en-US" dirty="0"/>
              <a:t>ADAMTS13 </a:t>
            </a:r>
            <a:r>
              <a:rPr lang="en-US" dirty="0" smtClean="0"/>
              <a:t>activity</a:t>
            </a:r>
            <a:r>
              <a:rPr lang="en-US" dirty="0"/>
              <a:t> </a:t>
            </a:r>
            <a:r>
              <a:rPr lang="en-US" dirty="0" smtClean="0"/>
              <a:t>- gradually </a:t>
            </a:r>
            <a:r>
              <a:rPr lang="en-US" dirty="0"/>
              <a:t>restoring platelet </a:t>
            </a:r>
            <a:r>
              <a:rPr lang="en-US" dirty="0" smtClean="0"/>
              <a:t>counts.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whereas immunosuppressive treatment acts on the underlying auto</a:t>
            </a:r>
            <a:r>
              <a:rPr lang="en-US" dirty="0" smtClean="0"/>
              <a:t>-immune </a:t>
            </a:r>
            <a:r>
              <a:rPr lang="en-US" dirty="0"/>
              <a:t>process. </a:t>
            </a:r>
          </a:p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crucial goal of treatment is to control the pathologic </a:t>
            </a:r>
            <a:r>
              <a:rPr lang="en-US" dirty="0" err="1"/>
              <a:t>microvascular</a:t>
            </a:r>
            <a:r>
              <a:rPr lang="en-US" dirty="0"/>
              <a:t> thrombosis as quickly as possible because the thrombotic consequences are unpredictable and associated with high morbidity and mortality.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6151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308" y="488462"/>
            <a:ext cx="8987692" cy="6369538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dirty="0"/>
              <a:t>The results of </a:t>
            </a:r>
            <a:r>
              <a:rPr lang="en-US" dirty="0" smtClean="0"/>
              <a:t>this study </a:t>
            </a:r>
            <a:r>
              <a:rPr lang="en-US" dirty="0"/>
              <a:t>show that </a:t>
            </a:r>
            <a:r>
              <a:rPr lang="en-US" dirty="0" err="1" smtClean="0"/>
              <a:t>caplacizumab</a:t>
            </a:r>
            <a:r>
              <a:rPr lang="en-US" dirty="0" smtClean="0"/>
              <a:t> </a:t>
            </a:r>
            <a:r>
              <a:rPr lang="en-US" dirty="0"/>
              <a:t>immediately inhibits the </a:t>
            </a:r>
            <a:r>
              <a:rPr lang="en-US" dirty="0" smtClean="0"/>
              <a:t>pathophysiological </a:t>
            </a:r>
            <a:r>
              <a:rPr lang="en-US" dirty="0"/>
              <a:t>mediator of the </a:t>
            </a:r>
            <a:r>
              <a:rPr lang="en-US" dirty="0" err="1"/>
              <a:t>microthrombosis</a:t>
            </a:r>
            <a:r>
              <a:rPr lang="en-US" dirty="0"/>
              <a:t>. </a:t>
            </a:r>
            <a:endParaRPr lang="en-US" dirty="0" smtClean="0"/>
          </a:p>
          <a:p>
            <a:pPr>
              <a:lnSpc>
                <a:spcPct val="130000"/>
              </a:lnSpc>
            </a:pPr>
            <a:endParaRPr lang="en-US" dirty="0"/>
          </a:p>
          <a:p>
            <a:pPr>
              <a:lnSpc>
                <a:spcPct val="130000"/>
              </a:lnSpc>
            </a:pPr>
            <a:r>
              <a:rPr lang="en-US" dirty="0" smtClean="0"/>
              <a:t>Paralleling </a:t>
            </a:r>
            <a:r>
              <a:rPr lang="en-US" dirty="0"/>
              <a:t>the rapid arrest of platelet consumption in the </a:t>
            </a:r>
            <a:r>
              <a:rPr lang="en-US" dirty="0" err="1"/>
              <a:t>microthrombotic</a:t>
            </a:r>
            <a:r>
              <a:rPr lang="en-US" dirty="0"/>
              <a:t> process, organ-damage markers appeared to resolve more rapidly in the </a:t>
            </a:r>
            <a:r>
              <a:rPr lang="en-US" dirty="0" err="1"/>
              <a:t>caplacizumab</a:t>
            </a:r>
            <a:r>
              <a:rPr lang="en-US" dirty="0"/>
              <a:t> group than in the placebo </a:t>
            </a:r>
            <a:r>
              <a:rPr lang="en-US" dirty="0" smtClean="0"/>
              <a:t>group.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dirty="0" smtClean="0"/>
              <a:t> </a:t>
            </a:r>
            <a:endParaRPr lang="en-US" dirty="0"/>
          </a:p>
          <a:p>
            <a:pPr>
              <a:lnSpc>
                <a:spcPct val="130000"/>
              </a:lnSpc>
            </a:pPr>
            <a:r>
              <a:rPr lang="en-US" dirty="0"/>
              <a:t>The relevance of a platelet-protective effect of </a:t>
            </a:r>
            <a:r>
              <a:rPr lang="en-US" dirty="0" err="1"/>
              <a:t>caplacizumab</a:t>
            </a:r>
            <a:r>
              <a:rPr lang="en-US" dirty="0"/>
              <a:t> was further demonstrated by the smaller number of exacerbations in the </a:t>
            </a:r>
            <a:r>
              <a:rPr lang="en-US" dirty="0" err="1" smtClean="0"/>
              <a:t>caplacizumab</a:t>
            </a:r>
            <a:r>
              <a:rPr lang="en-US" dirty="0" smtClean="0"/>
              <a:t> </a:t>
            </a:r>
            <a:r>
              <a:rPr lang="en-US" dirty="0"/>
              <a:t>group than in the placebo group during the study-drug administration period. </a:t>
            </a:r>
          </a:p>
        </p:txBody>
      </p:sp>
    </p:spTree>
    <p:extLst>
      <p:ext uri="{BB962C8B-B14F-4D97-AF65-F5344CB8AC3E}">
        <p14:creationId xmlns:p14="http://schemas.microsoft.com/office/powerpoint/2010/main" val="214973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308" y="527538"/>
            <a:ext cx="8987692" cy="6330462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US" dirty="0" err="1" smtClean="0"/>
              <a:t>Microthrombi</a:t>
            </a:r>
            <a:r>
              <a:rPr lang="en-US" dirty="0" smtClean="0"/>
              <a:t> cause </a:t>
            </a:r>
            <a:r>
              <a:rPr lang="en-US" dirty="0"/>
              <a:t>tissue ischemia and organ </a:t>
            </a:r>
            <a:r>
              <a:rPr lang="en-US" dirty="0" smtClean="0"/>
              <a:t>dysfunction.</a:t>
            </a:r>
            <a:endParaRPr lang="en-US" dirty="0"/>
          </a:p>
          <a:p>
            <a:pPr>
              <a:lnSpc>
                <a:spcPct val="140000"/>
              </a:lnSpc>
            </a:pPr>
            <a:r>
              <a:rPr lang="en-US" dirty="0" smtClean="0"/>
              <a:t>Treatment: </a:t>
            </a:r>
          </a:p>
          <a:p>
            <a:pPr>
              <a:lnSpc>
                <a:spcPct val="140000"/>
              </a:lnSpc>
              <a:buFont typeface="Wingdings" charset="2"/>
              <a:buChar char="Ø"/>
            </a:pPr>
            <a:r>
              <a:rPr lang="en-US" dirty="0" smtClean="0"/>
              <a:t>rapid </a:t>
            </a:r>
            <a:r>
              <a:rPr lang="en-US" dirty="0"/>
              <a:t>initiation of plasma </a:t>
            </a:r>
            <a:r>
              <a:rPr lang="en-US" dirty="0" smtClean="0"/>
              <a:t>exchange </a:t>
            </a:r>
            <a:endParaRPr lang="en-US" dirty="0"/>
          </a:p>
          <a:p>
            <a:pPr>
              <a:lnSpc>
                <a:spcPct val="140000"/>
              </a:lnSpc>
              <a:buFont typeface="Wingdings" charset="2"/>
              <a:buChar char="Ø"/>
            </a:pPr>
            <a:r>
              <a:rPr lang="en-US" dirty="0" smtClean="0"/>
              <a:t>immunosuppressive therapy.</a:t>
            </a:r>
            <a:endParaRPr lang="en-US" dirty="0"/>
          </a:p>
          <a:p>
            <a:pPr>
              <a:lnSpc>
                <a:spcPct val="140000"/>
              </a:lnSpc>
            </a:pPr>
            <a:endParaRPr lang="en-US" dirty="0" smtClean="0"/>
          </a:p>
          <a:p>
            <a:pPr>
              <a:lnSpc>
                <a:spcPct val="140000"/>
              </a:lnSpc>
            </a:pPr>
            <a:endParaRPr lang="en-US" dirty="0"/>
          </a:p>
          <a:p>
            <a:pPr>
              <a:lnSpc>
                <a:spcPct val="140000"/>
              </a:lnSpc>
            </a:pPr>
            <a:r>
              <a:rPr lang="en-US" dirty="0" smtClean="0"/>
              <a:t>Although </a:t>
            </a:r>
            <a:r>
              <a:rPr lang="en-US" dirty="0"/>
              <a:t>the survival rate among patients with acquired TTP exceeds 80%</a:t>
            </a:r>
            <a:r>
              <a:rPr lang="en-US" dirty="0" smtClean="0"/>
              <a:t>,</a:t>
            </a:r>
            <a:r>
              <a:rPr lang="en-US" dirty="0"/>
              <a:t> </a:t>
            </a:r>
            <a:r>
              <a:rPr lang="en-US" dirty="0" smtClean="0"/>
              <a:t>patients </a:t>
            </a:r>
            <a:r>
              <a:rPr lang="en-US" dirty="0"/>
              <a:t>remain at risk for </a:t>
            </a:r>
            <a:r>
              <a:rPr lang="en-US" dirty="0" err="1"/>
              <a:t>microthrombotic</a:t>
            </a:r>
            <a:r>
              <a:rPr lang="en-US" dirty="0"/>
              <a:t> complications until </a:t>
            </a:r>
            <a:r>
              <a:rPr lang="en-US" dirty="0" smtClean="0"/>
              <a:t>remission </a:t>
            </a:r>
            <a:r>
              <a:rPr lang="en-US" dirty="0"/>
              <a:t>is achieved. </a:t>
            </a:r>
          </a:p>
        </p:txBody>
      </p:sp>
    </p:spTree>
    <p:extLst>
      <p:ext uri="{BB962C8B-B14F-4D97-AF65-F5344CB8AC3E}">
        <p14:creationId xmlns:p14="http://schemas.microsoft.com/office/powerpoint/2010/main" val="2935445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421" y="439037"/>
            <a:ext cx="8842205" cy="6037963"/>
          </a:xfrm>
        </p:spPr>
        <p:txBody>
          <a:bodyPr>
            <a:normAutofit lnSpcReduction="10000"/>
          </a:bodyPr>
          <a:lstStyle/>
          <a:p>
            <a:pPr>
              <a:lnSpc>
                <a:spcPct val="140000"/>
              </a:lnSpc>
            </a:pPr>
            <a:r>
              <a:rPr lang="en-US" dirty="0"/>
              <a:t>During the 1-month follow-up period after study-drug </a:t>
            </a:r>
            <a:r>
              <a:rPr lang="en-US" dirty="0" smtClean="0"/>
              <a:t>administration</a:t>
            </a:r>
            <a:r>
              <a:rPr lang="en-US" dirty="0"/>
              <a:t> </a:t>
            </a:r>
            <a:r>
              <a:rPr lang="en-US" dirty="0" smtClean="0"/>
              <a:t>: </a:t>
            </a:r>
          </a:p>
          <a:p>
            <a:pPr>
              <a:lnSpc>
                <a:spcPct val="140000"/>
              </a:lnSpc>
              <a:buFont typeface="Wingdings" charset="2"/>
              <a:buChar char="Ø"/>
            </a:pPr>
            <a:r>
              <a:rPr lang="en-US" dirty="0"/>
              <a:t> </a:t>
            </a:r>
            <a:r>
              <a:rPr lang="en-US" dirty="0" smtClean="0"/>
              <a:t>8 </a:t>
            </a:r>
            <a:r>
              <a:rPr lang="en-US" dirty="0"/>
              <a:t>patients in the </a:t>
            </a:r>
            <a:r>
              <a:rPr lang="en-US" dirty="0" err="1"/>
              <a:t>caplacizumab</a:t>
            </a:r>
            <a:r>
              <a:rPr lang="en-US" dirty="0"/>
              <a:t> group had a relapse, and </a:t>
            </a:r>
            <a:r>
              <a:rPr lang="en-US" dirty="0" smtClean="0"/>
              <a:t>7 </a:t>
            </a:r>
            <a:r>
              <a:rPr lang="en-US" dirty="0"/>
              <a:t>of those patients had a relapse within 10 days after cessation of study-drug treatment; </a:t>
            </a:r>
            <a:endParaRPr lang="en-US" dirty="0" smtClean="0"/>
          </a:p>
          <a:p>
            <a:pPr>
              <a:lnSpc>
                <a:spcPct val="140000"/>
              </a:lnSpc>
              <a:buFont typeface="Wingdings" charset="2"/>
              <a:buChar char="Ø"/>
            </a:pPr>
            <a:r>
              <a:rPr lang="en-US" dirty="0" smtClean="0"/>
              <a:t>no </a:t>
            </a:r>
            <a:r>
              <a:rPr lang="en-US" dirty="0"/>
              <a:t>patients in the placebo group had relapses during this 1-month follow-up period. </a:t>
            </a:r>
            <a:endParaRPr lang="en-US" dirty="0" smtClean="0"/>
          </a:p>
          <a:p>
            <a:pPr>
              <a:lnSpc>
                <a:spcPct val="140000"/>
              </a:lnSpc>
              <a:buFont typeface="Wingdings" charset="2"/>
              <a:buChar char="Ø"/>
            </a:pPr>
            <a:r>
              <a:rPr lang="en-US" dirty="0" smtClean="0"/>
              <a:t>This </a:t>
            </a:r>
            <a:r>
              <a:rPr lang="en-US" dirty="0"/>
              <a:t>between-group difference suggests that among patients who were destined to have an exacerbation, it occurred during study-drug administration in the placebo group, whereas </a:t>
            </a:r>
            <a:r>
              <a:rPr lang="en-US" dirty="0" err="1"/>
              <a:t>caplacizumab</a:t>
            </a:r>
            <a:r>
              <a:rPr lang="en-US" dirty="0"/>
              <a:t> may have delayed the exacerbation until after the period of study-drug administration.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4905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49385"/>
            <a:ext cx="9144000" cy="6408615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US" dirty="0"/>
              <a:t>ADAMTS13 activity in these patients was persistently less than 10%, indicating </a:t>
            </a:r>
            <a:r>
              <a:rPr lang="en-US" dirty="0" smtClean="0"/>
              <a:t>incomplete </a:t>
            </a:r>
            <a:r>
              <a:rPr lang="en-US" dirty="0"/>
              <a:t>resolution of the underlying autoimmune disorder. </a:t>
            </a:r>
            <a:endParaRPr lang="en-US" dirty="0" smtClean="0"/>
          </a:p>
          <a:p>
            <a:pPr marL="0" indent="0">
              <a:lnSpc>
                <a:spcPct val="140000"/>
              </a:lnSpc>
              <a:buNone/>
            </a:pPr>
            <a:endParaRPr lang="en-US" dirty="0"/>
          </a:p>
          <a:p>
            <a:pPr>
              <a:lnSpc>
                <a:spcPct val="140000"/>
              </a:lnSpc>
            </a:pPr>
            <a:r>
              <a:rPr lang="en-US" dirty="0"/>
              <a:t>This observation highlights the </a:t>
            </a:r>
            <a:r>
              <a:rPr lang="en-US" dirty="0" smtClean="0"/>
              <a:t>importance </a:t>
            </a:r>
            <a:r>
              <a:rPr lang="en-US" dirty="0"/>
              <a:t>of providing immunosuppressant </a:t>
            </a:r>
            <a:r>
              <a:rPr lang="en-US" dirty="0" smtClean="0"/>
              <a:t>treatment </a:t>
            </a:r>
            <a:r>
              <a:rPr lang="en-US" dirty="0"/>
              <a:t>for the immune-mediated component of the disease. </a:t>
            </a:r>
          </a:p>
        </p:txBody>
      </p:sp>
    </p:spTree>
    <p:extLst>
      <p:ext uri="{BB962C8B-B14F-4D97-AF65-F5344CB8AC3E}">
        <p14:creationId xmlns:p14="http://schemas.microsoft.com/office/powerpoint/2010/main" val="13321701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810" y="470397"/>
            <a:ext cx="8482990" cy="6006603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US" dirty="0"/>
              <a:t>These results also support the use of ADAMTS13 activity as a predictive marker to identify patients at risk for </a:t>
            </a:r>
            <a:r>
              <a:rPr lang="en-US" dirty="0" smtClean="0"/>
              <a:t>relapse.</a:t>
            </a:r>
          </a:p>
          <a:p>
            <a:pPr>
              <a:lnSpc>
                <a:spcPct val="140000"/>
              </a:lnSpc>
            </a:pPr>
            <a:endParaRPr lang="en-US" dirty="0"/>
          </a:p>
          <a:p>
            <a:pPr marL="0" indent="0">
              <a:lnSpc>
                <a:spcPct val="140000"/>
              </a:lnSpc>
              <a:buNone/>
            </a:pPr>
            <a:endParaRPr lang="en-US" dirty="0"/>
          </a:p>
          <a:p>
            <a:pPr>
              <a:lnSpc>
                <a:spcPct val="140000"/>
              </a:lnSpc>
            </a:pPr>
            <a:r>
              <a:rPr lang="en-US" dirty="0"/>
              <a:t>Although bleeding events were observed more frequently in the </a:t>
            </a:r>
            <a:r>
              <a:rPr lang="en-US" dirty="0" err="1"/>
              <a:t>caplacizumab</a:t>
            </a:r>
            <a:r>
              <a:rPr lang="en-US" dirty="0"/>
              <a:t> group than in the placebo group, these events were generally mild and did not require </a:t>
            </a:r>
            <a:r>
              <a:rPr lang="en-US" dirty="0" smtClean="0"/>
              <a:t>treatment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30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231" y="595837"/>
            <a:ext cx="8654073" cy="6068124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US" dirty="0" smtClean="0"/>
              <a:t>conventional </a:t>
            </a:r>
            <a:r>
              <a:rPr lang="en-US" dirty="0"/>
              <a:t>therapy </a:t>
            </a:r>
            <a:r>
              <a:rPr lang="en-US" dirty="0" smtClean="0"/>
              <a:t>for TTP takes </a:t>
            </a:r>
            <a:r>
              <a:rPr lang="en-US" dirty="0"/>
              <a:t>time to achieve resolution of the disease, and even </a:t>
            </a:r>
            <a:r>
              <a:rPr lang="en-US" dirty="0" smtClean="0"/>
              <a:t>with a response </a:t>
            </a:r>
            <a:r>
              <a:rPr lang="en-US" dirty="0"/>
              <a:t>to therapy, </a:t>
            </a:r>
            <a:r>
              <a:rPr lang="en-US" dirty="0" smtClean="0"/>
              <a:t>there is still a risk of </a:t>
            </a:r>
            <a:r>
              <a:rPr lang="en-US" dirty="0" err="1" smtClean="0"/>
              <a:t>microvascular</a:t>
            </a:r>
            <a:r>
              <a:rPr lang="en-US" dirty="0" smtClean="0"/>
              <a:t> thrombi.</a:t>
            </a:r>
          </a:p>
          <a:p>
            <a:pPr marL="0" indent="0">
              <a:lnSpc>
                <a:spcPct val="140000"/>
              </a:lnSpc>
              <a:buNone/>
            </a:pPr>
            <a:endParaRPr lang="en-US" dirty="0"/>
          </a:p>
          <a:p>
            <a:pPr>
              <a:lnSpc>
                <a:spcPct val="140000"/>
              </a:lnSpc>
            </a:pPr>
            <a:r>
              <a:rPr lang="en-US" dirty="0" err="1"/>
              <a:t>Caplacizumab</a:t>
            </a:r>
            <a:r>
              <a:rPr lang="en-US" dirty="0"/>
              <a:t>, through rapid blocking of von </a:t>
            </a:r>
            <a:r>
              <a:rPr lang="en-US" dirty="0" err="1"/>
              <a:t>Willebrand</a:t>
            </a:r>
            <a:r>
              <a:rPr lang="en-US" dirty="0"/>
              <a:t> factor–</a:t>
            </a:r>
            <a:r>
              <a:rPr lang="en-US" dirty="0" smtClean="0"/>
              <a:t>mediated </a:t>
            </a:r>
            <a:r>
              <a:rPr lang="en-US" dirty="0"/>
              <a:t>platelet aggregation, prevents further plate- let aggregation more rapidly than conventional treatment alone, which could potentially prevent short- and long-term end-organ injury due to </a:t>
            </a:r>
            <a:r>
              <a:rPr lang="en-US" dirty="0" smtClean="0"/>
              <a:t>ischemia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3325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Thank you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070101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90769"/>
            <a:ext cx="9144000" cy="646723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Potential new approach : rapid onset therapy by targeting the binding of the platelets to the </a:t>
            </a:r>
            <a:r>
              <a:rPr lang="en-US" dirty="0" err="1" smtClean="0"/>
              <a:t>ULvWf</a:t>
            </a:r>
            <a:r>
              <a:rPr lang="en-US" dirty="0" smtClean="0"/>
              <a:t> </a:t>
            </a:r>
            <a:r>
              <a:rPr lang="en-US" dirty="0" err="1" smtClean="0"/>
              <a:t>multimers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b="1" dirty="0"/>
          </a:p>
          <a:p>
            <a:pPr>
              <a:lnSpc>
                <a:spcPct val="150000"/>
              </a:lnSpc>
            </a:pPr>
            <a:r>
              <a:rPr lang="en-US" dirty="0" err="1" smtClean="0"/>
              <a:t>Caplacizumab</a:t>
            </a:r>
            <a:r>
              <a:rPr lang="en-US" dirty="0"/>
              <a:t> </a:t>
            </a:r>
            <a:r>
              <a:rPr lang="en-US" dirty="0" smtClean="0"/>
              <a:t>:</a:t>
            </a:r>
          </a:p>
          <a:p>
            <a:pPr>
              <a:lnSpc>
                <a:spcPct val="150000"/>
              </a:lnSpc>
              <a:buFont typeface="Wingdings" charset="2"/>
              <a:buChar char="Ø"/>
            </a:pPr>
            <a:r>
              <a:rPr lang="en-US" dirty="0" smtClean="0"/>
              <a:t>Immunoglobulin</a:t>
            </a:r>
          </a:p>
          <a:p>
            <a:pPr>
              <a:lnSpc>
                <a:spcPct val="150000"/>
              </a:lnSpc>
              <a:buFont typeface="Wingdings" charset="2"/>
              <a:buChar char="Ø"/>
            </a:pPr>
            <a:r>
              <a:rPr lang="en-US" dirty="0" smtClean="0"/>
              <a:t>anti</a:t>
            </a:r>
            <a:r>
              <a:rPr lang="en-US" dirty="0"/>
              <a:t>–von </a:t>
            </a:r>
            <a:r>
              <a:rPr lang="en-US" dirty="0" err="1"/>
              <a:t>Willebrand</a:t>
            </a:r>
            <a:r>
              <a:rPr lang="en-US" dirty="0"/>
              <a:t> factor </a:t>
            </a:r>
            <a:endParaRPr lang="en-US" dirty="0" smtClean="0"/>
          </a:p>
          <a:p>
            <a:pPr>
              <a:lnSpc>
                <a:spcPct val="150000"/>
              </a:lnSpc>
              <a:buFont typeface="Wingdings" charset="2"/>
              <a:buChar char="Ø"/>
            </a:pPr>
            <a:r>
              <a:rPr lang="en-US" dirty="0" smtClean="0"/>
              <a:t>humanized </a:t>
            </a:r>
            <a:r>
              <a:rPr lang="en-US" dirty="0"/>
              <a:t>single-variable-domain </a:t>
            </a:r>
            <a:endParaRPr lang="en-US" dirty="0" smtClean="0"/>
          </a:p>
          <a:p>
            <a:pPr>
              <a:lnSpc>
                <a:spcPct val="150000"/>
              </a:lnSpc>
              <a:buFont typeface="Wingdings" charset="2"/>
              <a:buChar char="Ø"/>
            </a:pPr>
            <a:r>
              <a:rPr lang="en-US" dirty="0" smtClean="0"/>
              <a:t>targets </a:t>
            </a:r>
            <a:r>
              <a:rPr lang="en-US" dirty="0"/>
              <a:t>the A1 domain of </a:t>
            </a:r>
            <a:r>
              <a:rPr lang="en-US" dirty="0" smtClean="0"/>
              <a:t>Von </a:t>
            </a:r>
            <a:r>
              <a:rPr lang="en-US" dirty="0" err="1"/>
              <a:t>Willebrand</a:t>
            </a:r>
            <a:r>
              <a:rPr lang="en-US" dirty="0"/>
              <a:t> factor</a:t>
            </a:r>
            <a:r>
              <a:rPr lang="en-US" dirty="0" smtClean="0"/>
              <a:t>,</a:t>
            </a:r>
          </a:p>
          <a:p>
            <a:pPr>
              <a:lnSpc>
                <a:spcPct val="150000"/>
              </a:lnSpc>
              <a:buFont typeface="Wingdings" charset="2"/>
              <a:buChar char="Ø"/>
            </a:pPr>
            <a:r>
              <a:rPr lang="en-US" dirty="0" smtClean="0"/>
              <a:t> </a:t>
            </a:r>
            <a:r>
              <a:rPr lang="en-US" dirty="0"/>
              <a:t>preventing </a:t>
            </a:r>
            <a:r>
              <a:rPr lang="en-US" dirty="0" smtClean="0"/>
              <a:t>interaction </a:t>
            </a:r>
            <a:r>
              <a:rPr lang="en-US" dirty="0"/>
              <a:t>with the platelet glycoprotein </a:t>
            </a:r>
            <a:r>
              <a:rPr lang="en-US" dirty="0" err="1"/>
              <a:t>Ib</a:t>
            </a:r>
            <a:r>
              <a:rPr lang="en-US" dirty="0"/>
              <a:t>-IX-V </a:t>
            </a:r>
            <a:r>
              <a:rPr lang="en-US" dirty="0" smtClean="0"/>
              <a:t>receptor.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097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methods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829218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DESIGN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110801"/>
          </a:xfrm>
        </p:spPr>
        <p:txBody>
          <a:bodyPr>
            <a:normAutofit/>
          </a:bodyPr>
          <a:lstStyle/>
          <a:p>
            <a:r>
              <a:rPr lang="en-US" dirty="0"/>
              <a:t>S</a:t>
            </a:r>
            <a:r>
              <a:rPr lang="en-US" dirty="0" smtClean="0"/>
              <a:t>ingle</a:t>
            </a:r>
            <a:r>
              <a:rPr lang="en-US" dirty="0"/>
              <a:t>-blind, parallel-design, randomized, placebo-controlled study at 56 sites </a:t>
            </a:r>
            <a:r>
              <a:rPr lang="en-US" dirty="0" smtClean="0"/>
              <a:t>worldwide</a:t>
            </a:r>
          </a:p>
          <a:p>
            <a:pPr>
              <a:buFont typeface="Wingdings" charset="2"/>
              <a:buChar char="Ø"/>
            </a:pPr>
            <a:endParaRPr lang="en-US" dirty="0" smtClean="0"/>
          </a:p>
          <a:p>
            <a:pPr>
              <a:buFont typeface="Wingdings" charset="2"/>
              <a:buChar char="Ø"/>
            </a:pPr>
            <a:r>
              <a:rPr lang="en-US" dirty="0" smtClean="0"/>
              <a:t>Inclusion criteria :</a:t>
            </a:r>
          </a:p>
          <a:p>
            <a:r>
              <a:rPr lang="en-US" dirty="0" smtClean="0"/>
              <a:t>Adults </a:t>
            </a:r>
            <a:r>
              <a:rPr lang="en-US" dirty="0"/>
              <a:t>with an acute episode of acquired TTP </a:t>
            </a:r>
          </a:p>
          <a:p>
            <a:r>
              <a:rPr lang="en-US" dirty="0" smtClean="0"/>
              <a:t>If platelet </a:t>
            </a:r>
            <a:r>
              <a:rPr lang="en-US" dirty="0"/>
              <a:t>count of </a:t>
            </a:r>
            <a:r>
              <a:rPr lang="en-US" dirty="0" smtClean="0"/>
              <a:t>&lt;</a:t>
            </a:r>
            <a:r>
              <a:rPr lang="en-US" dirty="0" smtClean="0"/>
              <a:t>1,00,000</a:t>
            </a:r>
            <a:r>
              <a:rPr lang="en-US" dirty="0" smtClean="0"/>
              <a:t>/mm</a:t>
            </a:r>
            <a:r>
              <a:rPr lang="en-US" baseline="30000" dirty="0" smtClean="0"/>
              <a:t>3</a:t>
            </a:r>
            <a:r>
              <a:rPr lang="en-US" dirty="0" smtClean="0"/>
              <a:t>without </a:t>
            </a:r>
            <a:r>
              <a:rPr lang="en-US" dirty="0"/>
              <a:t>active bleeding, and required plasma exchange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Patients </a:t>
            </a:r>
            <a:r>
              <a:rPr lang="en-US" dirty="0"/>
              <a:t>were assigned in a 1:1 ratio to active treatment or placebo with the use of a computerized randomization schedule.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charset="2"/>
              <a:buChar char="ü"/>
            </a:pPr>
            <a:endParaRPr lang="en-US" dirty="0"/>
          </a:p>
          <a:p>
            <a:pPr>
              <a:buFont typeface="Wingdings" charset="2"/>
              <a:buChar char="ü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902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385" y="527538"/>
            <a:ext cx="8772769" cy="6154616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dirty="0" smtClean="0"/>
              <a:t>The study </a:t>
            </a:r>
            <a:r>
              <a:rPr lang="en-US" dirty="0"/>
              <a:t>enrolled patients </a:t>
            </a:r>
            <a:r>
              <a:rPr lang="en-US" dirty="0" smtClean="0"/>
              <a:t>from </a:t>
            </a:r>
            <a:r>
              <a:rPr lang="en-US" dirty="0"/>
              <a:t>October 2010 to January </a:t>
            </a:r>
            <a:r>
              <a:rPr lang="en-US" dirty="0" smtClean="0"/>
              <a:t>2014.</a:t>
            </a:r>
            <a:r>
              <a:rPr lang="en-US" dirty="0"/>
              <a:t> </a:t>
            </a:r>
            <a:endParaRPr lang="en-US" dirty="0" smtClean="0"/>
          </a:p>
          <a:p>
            <a:pPr>
              <a:lnSpc>
                <a:spcPct val="130000"/>
              </a:lnSpc>
            </a:pPr>
            <a:r>
              <a:rPr lang="en-US" dirty="0" smtClean="0"/>
              <a:t>Seventy</a:t>
            </a:r>
            <a:r>
              <a:rPr lang="en-US" dirty="0"/>
              <a:t>-five patients </a:t>
            </a:r>
            <a:r>
              <a:rPr lang="en-US" dirty="0" smtClean="0"/>
              <a:t>underwent randomization.</a:t>
            </a:r>
          </a:p>
          <a:p>
            <a:pPr>
              <a:lnSpc>
                <a:spcPct val="130000"/>
              </a:lnSpc>
            </a:pPr>
            <a:r>
              <a:rPr lang="en-US" dirty="0"/>
              <a:t>All patients still in the study in January 2014 finished the assigned study treatment and </a:t>
            </a:r>
            <a:r>
              <a:rPr lang="en-US" dirty="0" smtClean="0"/>
              <a:t>attended </a:t>
            </a:r>
            <a:r>
              <a:rPr lang="en-US" dirty="0"/>
              <a:t>at least the 1-month follow-up visit before the study was formally ended in March 2014.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975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"/>
            <a:ext cx="8229600" cy="990600"/>
          </a:xfrm>
        </p:spPr>
        <p:txBody>
          <a:bodyPr/>
          <a:lstStyle/>
          <a:p>
            <a:r>
              <a:rPr lang="en-US" dirty="0" smtClean="0"/>
              <a:t>TREATMENTS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28699"/>
            <a:ext cx="9144000" cy="5697981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dirty="0"/>
              <a:t>In addition to standard-of-care treatment for acquired </a:t>
            </a:r>
            <a:r>
              <a:rPr lang="en-US" dirty="0" smtClean="0"/>
              <a:t>TTP, patients received</a:t>
            </a:r>
          </a:p>
          <a:p>
            <a:pPr>
              <a:lnSpc>
                <a:spcPct val="130000"/>
              </a:lnSpc>
              <a:buFont typeface="Wingdings" charset="2"/>
              <a:buChar char="Ø"/>
            </a:pPr>
            <a:r>
              <a:rPr lang="en-US" dirty="0" smtClean="0"/>
              <a:t> </a:t>
            </a:r>
            <a:r>
              <a:rPr lang="en-US" dirty="0"/>
              <a:t>an </a:t>
            </a:r>
            <a:r>
              <a:rPr lang="en-US" dirty="0" smtClean="0"/>
              <a:t>intravenous </a:t>
            </a:r>
            <a:r>
              <a:rPr lang="en-US" dirty="0"/>
              <a:t>loading dose of </a:t>
            </a:r>
            <a:r>
              <a:rPr lang="en-US" dirty="0" err="1"/>
              <a:t>caplacizumab</a:t>
            </a:r>
            <a:r>
              <a:rPr lang="en-US" dirty="0"/>
              <a:t> (10 mg) or placebo </a:t>
            </a:r>
            <a:endParaRPr lang="en-US" dirty="0" smtClean="0"/>
          </a:p>
          <a:p>
            <a:pPr>
              <a:lnSpc>
                <a:spcPct val="130000"/>
              </a:lnSpc>
              <a:buFont typeface="Wingdings" charset="2"/>
              <a:buChar char="Ø"/>
            </a:pPr>
            <a:r>
              <a:rPr lang="en-US" dirty="0" smtClean="0"/>
              <a:t>anytime </a:t>
            </a:r>
            <a:r>
              <a:rPr lang="en-US" dirty="0"/>
              <a:t>from 6 hours before to 15 minutes before the start of the first plasma </a:t>
            </a:r>
            <a:r>
              <a:rPr lang="en-US" dirty="0" smtClean="0"/>
              <a:t>exchange </a:t>
            </a:r>
            <a:r>
              <a:rPr lang="en-US" dirty="0"/>
              <a:t>performed after enrollment. </a:t>
            </a:r>
          </a:p>
        </p:txBody>
      </p:sp>
    </p:spTree>
    <p:extLst>
      <p:ext uri="{BB962C8B-B14F-4D97-AF65-F5344CB8AC3E}">
        <p14:creationId xmlns:p14="http://schemas.microsoft.com/office/powerpoint/2010/main" val="243396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68923"/>
            <a:ext cx="9144000" cy="6389077"/>
          </a:xfrm>
        </p:spPr>
        <p:txBody>
          <a:bodyPr/>
          <a:lstStyle/>
          <a:p>
            <a:pPr>
              <a:lnSpc>
                <a:spcPct val="130000"/>
              </a:lnSpc>
              <a:buFont typeface="Wingdings" charset="2"/>
              <a:buChar char="Ø"/>
            </a:pPr>
            <a:r>
              <a:rPr lang="en-US" dirty="0"/>
              <a:t>Throughout the plasma-</a:t>
            </a:r>
            <a:r>
              <a:rPr lang="en-US" dirty="0" smtClean="0"/>
              <a:t>exchange (PE) </a:t>
            </a:r>
            <a:r>
              <a:rPr lang="en-US" dirty="0"/>
              <a:t>treatment period, including tapering and </a:t>
            </a:r>
            <a:r>
              <a:rPr lang="en-US" dirty="0" err="1" smtClean="0"/>
              <a:t>Pes</a:t>
            </a:r>
            <a:r>
              <a:rPr lang="en-US" dirty="0" smtClean="0"/>
              <a:t> for </a:t>
            </a:r>
            <a:r>
              <a:rPr lang="en-US" dirty="0"/>
              <a:t>exacerbations, the study drug (10 mg) was administered subcutaneously daily within 30 minutes after the end of each exchange. </a:t>
            </a:r>
          </a:p>
          <a:p>
            <a:endParaRPr lang="en-US" dirty="0" smtClean="0"/>
          </a:p>
          <a:p>
            <a:r>
              <a:rPr lang="en-US" dirty="0" smtClean="0"/>
              <a:t>Once</a:t>
            </a:r>
            <a:r>
              <a:rPr lang="en-US" dirty="0"/>
              <a:t>-daily subcutaneous administration of the study drug (10 mg) was continued for 30 days after the last </a:t>
            </a:r>
            <a:r>
              <a:rPr lang="en-US" dirty="0" smtClean="0"/>
              <a:t>PE.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maximum duration of study-drug administration was 90 days.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311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2621</TotalTime>
  <Words>1163</Words>
  <Application>Microsoft Macintosh PowerPoint</Application>
  <PresentationFormat>On-screen Show (4:3)</PresentationFormat>
  <Paragraphs>140</Paragraphs>
  <Slides>34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Clarity</vt:lpstr>
      <vt:lpstr>Caplacizumab for Acquired Thrombotic Thrombocytopenic Purpura  </vt:lpstr>
      <vt:lpstr>INTRODUCTION</vt:lpstr>
      <vt:lpstr>PowerPoint Presentation</vt:lpstr>
      <vt:lpstr>PowerPoint Presentation</vt:lpstr>
      <vt:lpstr>methods</vt:lpstr>
      <vt:lpstr>STUDY DESIGN</vt:lpstr>
      <vt:lpstr>PowerPoint Presentation</vt:lpstr>
      <vt:lpstr>TREATMENTS</vt:lpstr>
      <vt:lpstr>PowerPoint Presentation</vt:lpstr>
      <vt:lpstr>END POINTS</vt:lpstr>
      <vt:lpstr>PowerPoint Presentation</vt:lpstr>
      <vt:lpstr>INVESTIGATIONS DONE</vt:lpstr>
      <vt:lpstr>Statistical Analysis  </vt:lpstr>
      <vt:lpstr>PowerPoint Presentation</vt:lpstr>
      <vt:lpstr>PowerPoint Presentation</vt:lpstr>
      <vt:lpstr>results</vt:lpstr>
      <vt:lpstr>PowerPoint Presentation</vt:lpstr>
      <vt:lpstr>PowerPoint Presentation</vt:lpstr>
      <vt:lpstr>PowerPoint Presentation</vt:lpstr>
      <vt:lpstr>PowerPoint Presentation</vt:lpstr>
      <vt:lpstr>ADAMTS13 Activity in Relation to Exacerbation or Relapse  </vt:lpstr>
      <vt:lpstr>PowerPoint Presentation</vt:lpstr>
      <vt:lpstr>ADVERSE EVENTS</vt:lpstr>
      <vt:lpstr>PowerPoint Presentation</vt:lpstr>
      <vt:lpstr>PowerPoint Presentation</vt:lpstr>
      <vt:lpstr>DISCUSSION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Caplacizumab for Acquired Thrombotic Thrombocytopenic Purpura  </dc:title>
  <dc:creator>vaishali bhagwat</dc:creator>
  <cp:lastModifiedBy>vaishali bhagwat</cp:lastModifiedBy>
  <cp:revision>19</cp:revision>
  <dcterms:created xsi:type="dcterms:W3CDTF">2018-03-29T07:19:14Z</dcterms:created>
  <dcterms:modified xsi:type="dcterms:W3CDTF">2018-04-03T02:23:03Z</dcterms:modified>
</cp:coreProperties>
</file>