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65" r:id="rId1"/>
  </p:sldMasterIdLst>
  <p:sldIdLst>
    <p:sldId id="256" r:id="rId2"/>
    <p:sldId id="309" r:id="rId3"/>
    <p:sldId id="310" r:id="rId4"/>
    <p:sldId id="258" r:id="rId5"/>
    <p:sldId id="264" r:id="rId6"/>
    <p:sldId id="265" r:id="rId7"/>
    <p:sldId id="267" r:id="rId8"/>
    <p:sldId id="301" r:id="rId9"/>
    <p:sldId id="269" r:id="rId10"/>
    <p:sldId id="271" r:id="rId11"/>
    <p:sldId id="280" r:id="rId12"/>
    <p:sldId id="308" r:id="rId13"/>
    <p:sldId id="259" r:id="rId14"/>
    <p:sldId id="268" r:id="rId15"/>
    <p:sldId id="293" r:id="rId16"/>
    <p:sldId id="294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2" r:id="rId28"/>
    <p:sldId id="296" r:id="rId29"/>
    <p:sldId id="261" r:id="rId30"/>
    <p:sldId id="279" r:id="rId31"/>
    <p:sldId id="303" r:id="rId32"/>
    <p:sldId id="304" r:id="rId33"/>
    <p:sldId id="302" r:id="rId34"/>
    <p:sldId id="305" r:id="rId35"/>
    <p:sldId id="306" r:id="rId36"/>
    <p:sldId id="297" r:id="rId37"/>
    <p:sldId id="298" r:id="rId38"/>
    <p:sldId id="299" r:id="rId39"/>
    <p:sldId id="307" r:id="rId40"/>
    <p:sldId id="312" r:id="rId41"/>
    <p:sldId id="313" r:id="rId42"/>
    <p:sldId id="314" r:id="rId43"/>
    <p:sldId id="315" r:id="rId44"/>
    <p:sldId id="316" r:id="rId45"/>
    <p:sldId id="317" r:id="rId46"/>
    <p:sldId id="318" r:id="rId47"/>
    <p:sldId id="319" r:id="rId48"/>
    <p:sldId id="320" r:id="rId49"/>
    <p:sldId id="300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15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A95C4-6C74-374D-BE31-771EB8B50FF4}" type="datetimeFigureOut">
              <a:rPr lang="en-US" smtClean="0"/>
              <a:t>21/09/18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A95C4-6C74-374D-BE31-771EB8B50FF4}" type="datetimeFigureOut">
              <a:rPr lang="en-US" smtClean="0"/>
              <a:t>21/09/18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9406-715A-1245-82A8-2DEE89920A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A95C4-6C74-374D-BE31-771EB8B50FF4}" type="datetimeFigureOut">
              <a:rPr lang="en-US" smtClean="0"/>
              <a:t>21/09/18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9406-715A-1245-82A8-2DEE89920A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A95C4-6C74-374D-BE31-771EB8B50FF4}" type="datetimeFigureOut">
              <a:rPr lang="en-US" smtClean="0"/>
              <a:t>21/09/18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9406-715A-1245-82A8-2DEE89920A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A95C4-6C74-374D-BE31-771EB8B50FF4}" type="datetimeFigureOut">
              <a:rPr lang="en-US" smtClean="0"/>
              <a:t>21/09/18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A95C4-6C74-374D-BE31-771EB8B50FF4}" type="datetimeFigureOut">
              <a:rPr lang="en-US" smtClean="0"/>
              <a:t>21/09/18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9406-715A-1245-82A8-2DEE89920A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A95C4-6C74-374D-BE31-771EB8B50FF4}" type="datetimeFigureOut">
              <a:rPr lang="en-US" smtClean="0"/>
              <a:t>21/09/18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9406-715A-1245-82A8-2DEE89920A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A95C4-6C74-374D-BE31-771EB8B50FF4}" type="datetimeFigureOut">
              <a:rPr lang="en-US" smtClean="0"/>
              <a:t>21/09/18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9406-715A-1245-82A8-2DEE89920A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A95C4-6C74-374D-BE31-771EB8B50FF4}" type="datetimeFigureOut">
              <a:rPr lang="en-US" smtClean="0"/>
              <a:t>21/09/18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9406-715A-1245-82A8-2DEE89920A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A95C4-6C74-374D-BE31-771EB8B50FF4}" type="datetimeFigureOut">
              <a:rPr lang="en-US" smtClean="0"/>
              <a:t>21/09/18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C9406-715A-1245-82A8-2DEE89920AA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A95C4-6C74-374D-BE31-771EB8B50FF4}" type="datetimeFigureOut">
              <a:rPr lang="en-US" smtClean="0"/>
              <a:t>21/09/18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5C9406-715A-1245-82A8-2DEE89920AA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9A5C9406-715A-1245-82A8-2DEE89920AA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92A95C4-6C74-374D-BE31-771EB8B50FF4}" type="datetimeFigureOut">
              <a:rPr lang="en-US" smtClean="0"/>
              <a:t>21/09/18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909" y="-1113273"/>
            <a:ext cx="8314459" cy="4437414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tx1"/>
                </a:solidFill>
              </a:rPr>
              <a:t>COMPLICATIONS OF LIVER CIRRHOSIS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85032" y="4636007"/>
            <a:ext cx="5458968" cy="1850979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DR. SANJANA BHAGWAT</a:t>
            </a:r>
          </a:p>
          <a:p>
            <a:r>
              <a:rPr lang="en-US" sz="2400" b="1" dirty="0" smtClean="0"/>
              <a:t>MODERATOR : DR. SHIMPA SHARMA</a:t>
            </a:r>
          </a:p>
          <a:p>
            <a:r>
              <a:rPr lang="en-US" sz="2400" b="1" dirty="0"/>
              <a:t>	</a:t>
            </a:r>
            <a:r>
              <a:rPr lang="en-US" sz="2400" b="1" dirty="0" smtClean="0"/>
              <a:t>	  DR. R MANE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68294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0"/>
            <a:ext cx="8465940" cy="6858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Hepatocellular failure and </a:t>
            </a:r>
            <a:r>
              <a:rPr lang="en-US" sz="2400" dirty="0" err="1" smtClean="0"/>
              <a:t>porto</a:t>
            </a:r>
            <a:r>
              <a:rPr lang="en-US" sz="2400" dirty="0" smtClean="0"/>
              <a:t>-systemic shunting are the key factors in the development of </a:t>
            </a:r>
            <a:r>
              <a:rPr lang="en-US" sz="2400" dirty="0"/>
              <a:t>e</a:t>
            </a:r>
            <a:r>
              <a:rPr lang="en-US" sz="2400" dirty="0" smtClean="0"/>
              <a:t>ncephalopathy in patients with cirrhosis.</a:t>
            </a:r>
          </a:p>
          <a:p>
            <a:r>
              <a:rPr lang="en-US" sz="2400" dirty="0" smtClean="0"/>
              <a:t>In such patients the hepatic clearance of gut-derived bacteria is impaired.</a:t>
            </a:r>
          </a:p>
          <a:p>
            <a:r>
              <a:rPr lang="en-US" sz="2400" dirty="0" smtClean="0"/>
              <a:t>This impinges on the brain resulting in direct and indirect impairment of </a:t>
            </a:r>
            <a:r>
              <a:rPr lang="en-US" sz="2400" dirty="0" err="1" smtClean="0"/>
              <a:t>astroyte</a:t>
            </a:r>
            <a:r>
              <a:rPr lang="en-US" sz="2400" dirty="0" smtClean="0"/>
              <a:t> function.</a:t>
            </a:r>
          </a:p>
          <a:p>
            <a:r>
              <a:rPr lang="en-US" sz="2400" dirty="0" smtClean="0"/>
              <a:t>Other key factors: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2400" dirty="0" smtClean="0"/>
              <a:t>Gut-derived neurotoxins 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2400" dirty="0" smtClean="0"/>
              <a:t>Brain water homeostasis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2400" dirty="0" smtClean="0"/>
              <a:t>Oxidative/</a:t>
            </a:r>
            <a:r>
              <a:rPr lang="en-US" sz="2400" dirty="0" err="1" smtClean="0"/>
              <a:t>nitrosative</a:t>
            </a:r>
            <a:r>
              <a:rPr lang="en-US" sz="2400" dirty="0" smtClean="0"/>
              <a:t> stress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2400" dirty="0" smtClean="0"/>
              <a:t>Astrocyte dysfunction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2400" dirty="0" smtClean="0"/>
              <a:t>Neurotransmitter dysfunction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2400" dirty="0" smtClean="0"/>
              <a:t>Infection and inflammation</a:t>
            </a:r>
          </a:p>
        </p:txBody>
      </p:sp>
    </p:spTree>
    <p:extLst>
      <p:ext uri="{BB962C8B-B14F-4D97-AF65-F5344CB8AC3E}">
        <p14:creationId xmlns:p14="http://schemas.microsoft.com/office/powerpoint/2010/main" val="578296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477" y="0"/>
            <a:ext cx="54241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176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4792"/>
            <a:ext cx="8415310" cy="6613208"/>
          </a:xfrm>
        </p:spPr>
        <p:txBody>
          <a:bodyPr/>
          <a:lstStyle/>
          <a:p>
            <a:r>
              <a:rPr lang="en-US" sz="2400" dirty="0" smtClean="0"/>
              <a:t>Ammonia escapes hepatic detoxification and impinges on the brain.</a:t>
            </a:r>
          </a:p>
          <a:p>
            <a:r>
              <a:rPr lang="en-US" sz="2400" dirty="0" smtClean="0"/>
              <a:t>Induces astrocyte swelling via its effect on glutamine synthesis causing low grade cerebral </a:t>
            </a:r>
            <a:r>
              <a:rPr lang="en-US" sz="2400" dirty="0" err="1" smtClean="0"/>
              <a:t>oedema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NMDA activation causes oxidative/</a:t>
            </a:r>
            <a:r>
              <a:rPr lang="en-US" sz="2400" dirty="0" err="1" smtClean="0"/>
              <a:t>nitrosative</a:t>
            </a:r>
            <a:r>
              <a:rPr lang="en-US" sz="2400" dirty="0" smtClean="0"/>
              <a:t> stress.</a:t>
            </a:r>
          </a:p>
          <a:p>
            <a:r>
              <a:rPr lang="en-US" sz="2400" dirty="0" smtClean="0"/>
              <a:t>Thus astrocyte function is compromised resulting in alterations in gene expression, protein modification and RNA and also disturbed intracellular signal transduction and </a:t>
            </a:r>
            <a:r>
              <a:rPr lang="en-US" sz="2400" dirty="0" err="1" smtClean="0"/>
              <a:t>neurtransmission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Inflammatory cytokines, </a:t>
            </a:r>
            <a:r>
              <a:rPr lang="en-US" sz="2400" dirty="0" err="1" smtClean="0"/>
              <a:t>hyponatremia</a:t>
            </a:r>
            <a:r>
              <a:rPr lang="en-US" sz="2400" dirty="0"/>
              <a:t> </a:t>
            </a:r>
            <a:r>
              <a:rPr lang="en-US" sz="2400" dirty="0" smtClean="0"/>
              <a:t>and benzodiazepines can have similar effect as that of ammonia.</a:t>
            </a:r>
          </a:p>
          <a:p>
            <a:r>
              <a:rPr lang="en-US" sz="2400" dirty="0" err="1" smtClean="0"/>
              <a:t>Astroglial</a:t>
            </a:r>
            <a:r>
              <a:rPr lang="en-US" sz="2400" dirty="0" smtClean="0"/>
              <a:t> </a:t>
            </a:r>
            <a:r>
              <a:rPr lang="en-US" sz="2400" dirty="0" err="1" smtClean="0"/>
              <a:t>osmolyte</a:t>
            </a:r>
            <a:r>
              <a:rPr lang="en-US" sz="2400" dirty="0" smtClean="0"/>
              <a:t> pool is depleted as the organic </a:t>
            </a:r>
            <a:r>
              <a:rPr lang="en-US" sz="2400" dirty="0" err="1" smtClean="0"/>
              <a:t>osmolytes</a:t>
            </a:r>
            <a:r>
              <a:rPr lang="en-US" sz="2400" dirty="0" smtClean="0"/>
              <a:t> </a:t>
            </a:r>
            <a:r>
              <a:rPr lang="en-US" sz="2400" dirty="0" err="1" smtClean="0"/>
              <a:t>taurine</a:t>
            </a:r>
            <a:r>
              <a:rPr lang="en-US" sz="2400" dirty="0" smtClean="0"/>
              <a:t> and </a:t>
            </a:r>
            <a:r>
              <a:rPr lang="en-US" sz="2400" dirty="0" err="1" smtClean="0"/>
              <a:t>myoinositol</a:t>
            </a:r>
            <a:r>
              <a:rPr lang="en-US" sz="2400" dirty="0" smtClean="0"/>
              <a:t> shift to counter the osmotic stress.</a:t>
            </a:r>
          </a:p>
          <a:p>
            <a:r>
              <a:rPr lang="en-US" sz="2400" dirty="0" smtClean="0"/>
              <a:t>Thus they too play a role in the mechanism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9415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700"/>
            <a:ext cx="9144000" cy="630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233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9295"/>
            <a:ext cx="9017000" cy="650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829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Personality changes</a:t>
            </a:r>
          </a:p>
          <a:p>
            <a:r>
              <a:rPr lang="en-US" dirty="0" smtClean="0"/>
              <a:t>Intellectual deterioration </a:t>
            </a:r>
          </a:p>
          <a:p>
            <a:r>
              <a:rPr lang="en-US" dirty="0" smtClean="0"/>
              <a:t>Disturbed consciousness</a:t>
            </a:r>
          </a:p>
          <a:p>
            <a:r>
              <a:rPr lang="en-US" dirty="0" err="1" smtClean="0"/>
              <a:t>Foetor</a:t>
            </a:r>
            <a:r>
              <a:rPr lang="en-US" dirty="0" smtClean="0"/>
              <a:t> </a:t>
            </a:r>
            <a:r>
              <a:rPr lang="en-US" dirty="0" err="1" smtClean="0"/>
              <a:t>hepaticus</a:t>
            </a:r>
            <a:endParaRPr lang="en-US" dirty="0" smtClean="0"/>
          </a:p>
          <a:p>
            <a:r>
              <a:rPr lang="en-US" dirty="0" smtClean="0"/>
              <a:t>Changes in motor function </a:t>
            </a:r>
          </a:p>
          <a:p>
            <a:r>
              <a:rPr lang="en-US" dirty="0" err="1" smtClean="0"/>
              <a:t>Asterixis</a:t>
            </a:r>
            <a:endParaRPr lang="en-US" dirty="0" smtClean="0"/>
          </a:p>
          <a:p>
            <a:r>
              <a:rPr lang="en-US" dirty="0" smtClean="0"/>
              <a:t>Speech</a:t>
            </a:r>
          </a:p>
          <a:p>
            <a:r>
              <a:rPr lang="en-US" dirty="0" smtClean="0"/>
              <a:t>Deep tendon reflexes are usually exaggerated</a:t>
            </a:r>
          </a:p>
          <a:p>
            <a:r>
              <a:rPr lang="en-US" dirty="0" smtClean="0"/>
              <a:t>Excessive appetite, muscle twitching, grasping and sucking reflexes may also be seen </a:t>
            </a:r>
          </a:p>
          <a:p>
            <a:r>
              <a:rPr lang="en-US" dirty="0" smtClean="0"/>
              <a:t>Visual disturbances : reversible cortical blindness and alternating gaze deviation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858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759"/>
            <a:ext cx="3888062" cy="2933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122" y="3214381"/>
            <a:ext cx="5302971" cy="354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85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892" y="2146579"/>
            <a:ext cx="7659687" cy="1168400"/>
          </a:xfrm>
        </p:spPr>
        <p:txBody>
          <a:bodyPr/>
          <a:lstStyle/>
          <a:p>
            <a:r>
              <a:rPr lang="en-US" dirty="0" smtClean="0"/>
              <a:t>diagnosis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742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"/>
            <a:ext cx="8403230" cy="6858000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dirty="0" smtClean="0"/>
              <a:t>Neurological examination including mental state assessment : 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Neuropsychiatric history and examination – changes in mental state, memory, concentration, cognition and consciousness and to changes in energy and activity levels.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Use of 2 grading systems – West-Haven criteria and the Glasgow Coma Scale. Others – Mini Mental score test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Comprehensive neurological exam – subtle motor abnormalities – </a:t>
            </a:r>
            <a:r>
              <a:rPr lang="en-US" dirty="0" err="1" smtClean="0"/>
              <a:t>hypomimia</a:t>
            </a:r>
            <a:r>
              <a:rPr lang="en-US" dirty="0" smtClean="0"/>
              <a:t>, dysarthria, increased tone, reduced speed or difficulty in executing rapid alternating movements, ataxia, increased DTR, </a:t>
            </a:r>
            <a:r>
              <a:rPr lang="en-US" dirty="0" err="1" smtClean="0"/>
              <a:t>impairedpostural</a:t>
            </a:r>
            <a:r>
              <a:rPr lang="en-US" dirty="0" smtClean="0"/>
              <a:t> reflexes, Tremors, </a:t>
            </a:r>
            <a:r>
              <a:rPr lang="en-US" dirty="0" err="1" smtClean="0"/>
              <a:t>esp</a:t>
            </a:r>
            <a:r>
              <a:rPr lang="en-US" dirty="0" smtClean="0"/>
              <a:t> </a:t>
            </a:r>
            <a:r>
              <a:rPr lang="en-US" dirty="0" err="1" smtClean="0"/>
              <a:t>asterixis</a:t>
            </a:r>
            <a:endParaRPr lang="en-US" dirty="0" smtClean="0"/>
          </a:p>
          <a:p>
            <a:pPr>
              <a:lnSpc>
                <a:spcPct val="130000"/>
              </a:lnSpc>
            </a:pPr>
            <a:r>
              <a:rPr lang="en-US" dirty="0" smtClean="0"/>
              <a:t>Exclusion of other potential causes</a:t>
            </a:r>
          </a:p>
          <a:p>
            <a:pPr>
              <a:lnSpc>
                <a:spcPct val="130000"/>
              </a:lnSpc>
            </a:pPr>
            <a:endParaRPr lang="en-US" dirty="0" smtClean="0"/>
          </a:p>
          <a:p>
            <a:pPr>
              <a:lnSpc>
                <a:spcPct val="130000"/>
              </a:lnSpc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5150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8434586" cy="6858000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en-US" dirty="0" smtClean="0"/>
              <a:t>Psychometric performance :</a:t>
            </a:r>
          </a:p>
          <a:p>
            <a:pPr marL="571500" indent="-457200">
              <a:lnSpc>
                <a:spcPct val="140000"/>
              </a:lnSpc>
              <a:buFont typeface="+mj-lt"/>
              <a:buAutoNum type="arabicPeriod"/>
            </a:pPr>
            <a:r>
              <a:rPr lang="en-US" dirty="0" smtClean="0"/>
              <a:t>Number connection tests</a:t>
            </a:r>
          </a:p>
          <a:p>
            <a:pPr marL="571500" indent="-457200">
              <a:lnSpc>
                <a:spcPct val="140000"/>
              </a:lnSpc>
              <a:buFont typeface="+mj-lt"/>
              <a:buAutoNum type="arabicPeriod"/>
            </a:pPr>
            <a:r>
              <a:rPr lang="en-US" dirty="0" smtClean="0"/>
              <a:t>Line tracing</a:t>
            </a:r>
          </a:p>
          <a:p>
            <a:pPr marL="571500" indent="-457200">
              <a:lnSpc>
                <a:spcPct val="140000"/>
              </a:lnSpc>
              <a:buFont typeface="+mj-lt"/>
              <a:buAutoNum type="arabicPeriod"/>
            </a:pPr>
            <a:r>
              <a:rPr lang="en-US" dirty="0" smtClean="0"/>
              <a:t>Serial dotting</a:t>
            </a:r>
          </a:p>
          <a:p>
            <a:pPr marL="571500" indent="-457200">
              <a:lnSpc>
                <a:spcPct val="140000"/>
              </a:lnSpc>
              <a:buFont typeface="+mj-lt"/>
              <a:buAutoNum type="arabicPeriod"/>
            </a:pPr>
            <a:r>
              <a:rPr lang="en-US" dirty="0" smtClean="0"/>
              <a:t>Digit symbol tests</a:t>
            </a:r>
          </a:p>
          <a:p>
            <a:pPr marL="114300" indent="0">
              <a:lnSpc>
                <a:spcPct val="140000"/>
              </a:lnSpc>
              <a:buNone/>
            </a:pPr>
            <a:r>
              <a:rPr lang="en-US" dirty="0" smtClean="0"/>
              <a:t>This has been called the Psychometric Hepatic Encephalopathy Score </a:t>
            </a:r>
          </a:p>
          <a:p>
            <a:pPr>
              <a:lnSpc>
                <a:spcPct val="14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481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08" y="367188"/>
            <a:ext cx="7862992" cy="6033612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TOPICS DISCUSSED : </a:t>
            </a:r>
          </a:p>
          <a:p>
            <a:endParaRPr lang="en-US" sz="2800" b="1" dirty="0"/>
          </a:p>
          <a:p>
            <a:pPr marL="571500" indent="-457200">
              <a:buFont typeface="+mj-lt"/>
              <a:buAutoNum type="arabicPeriod"/>
            </a:pPr>
            <a:r>
              <a:rPr lang="en-US" sz="2400" dirty="0" smtClean="0"/>
              <a:t>Hepatic encephalopathy</a:t>
            </a:r>
          </a:p>
          <a:p>
            <a:pPr marL="571500" indent="-457200">
              <a:buFont typeface="+mj-lt"/>
              <a:buAutoNum type="arabicPeriod"/>
            </a:pPr>
            <a:endParaRPr lang="en-US" sz="2400" dirty="0"/>
          </a:p>
          <a:p>
            <a:pPr marL="571500" indent="-457200">
              <a:buFont typeface="+mj-lt"/>
              <a:buAutoNum type="arabicPeriod"/>
            </a:pPr>
            <a:r>
              <a:rPr lang="en-US" sz="2400" dirty="0" smtClean="0"/>
              <a:t>Spontaneous bacterial peritonitis</a:t>
            </a:r>
          </a:p>
          <a:p>
            <a:pPr marL="571500" indent="-457200">
              <a:buFont typeface="+mj-lt"/>
              <a:buAutoNum type="arabicPeriod"/>
            </a:pPr>
            <a:endParaRPr lang="en-US" sz="2400" dirty="0"/>
          </a:p>
          <a:p>
            <a:pPr marL="571500" indent="-457200">
              <a:buFont typeface="+mj-lt"/>
              <a:buAutoNum type="arabicPeriod"/>
            </a:pPr>
            <a:r>
              <a:rPr lang="en-US" sz="2400" dirty="0" err="1" smtClean="0"/>
              <a:t>Hepatorenal</a:t>
            </a:r>
            <a:r>
              <a:rPr lang="en-US" sz="2400" dirty="0" smtClean="0"/>
              <a:t> syndrome</a:t>
            </a:r>
          </a:p>
          <a:p>
            <a:pPr marL="571500" indent="-457200">
              <a:buFont typeface="+mj-lt"/>
              <a:buAutoNum type="arabicPeriod"/>
            </a:pPr>
            <a:endParaRPr lang="en-US" sz="2400" dirty="0"/>
          </a:p>
          <a:p>
            <a:pPr marL="571500" indent="-457200">
              <a:buFont typeface="+mj-lt"/>
              <a:buAutoNum type="arabicPeriod"/>
            </a:pPr>
            <a:r>
              <a:rPr lang="en-US" sz="2400" dirty="0" err="1" smtClean="0"/>
              <a:t>Hepatopulmonary</a:t>
            </a:r>
            <a:r>
              <a:rPr lang="en-US" sz="2400" dirty="0" smtClean="0"/>
              <a:t> syndrome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90366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0"/>
            <a:ext cx="7981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68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8403230" cy="6858000"/>
          </a:xfrm>
        </p:spPr>
        <p:txBody>
          <a:bodyPr/>
          <a:lstStyle/>
          <a:p>
            <a:r>
              <a:rPr lang="en-US" dirty="0" smtClean="0"/>
              <a:t>Neurophysiology :</a:t>
            </a:r>
          </a:p>
          <a:p>
            <a:r>
              <a:rPr lang="en-US" dirty="0" smtClean="0"/>
              <a:t>EEG – sensitivity varies</a:t>
            </a:r>
          </a:p>
          <a:p>
            <a:r>
              <a:rPr lang="en-US" dirty="0" smtClean="0"/>
              <a:t>But seen in 43- 100% patients.</a:t>
            </a:r>
          </a:p>
          <a:p>
            <a:r>
              <a:rPr lang="en-US" dirty="0" smtClean="0"/>
              <a:t>May be seen in other metabolic </a:t>
            </a:r>
            <a:r>
              <a:rPr lang="en-US" dirty="0" err="1" smtClean="0"/>
              <a:t>encephalopthies</a:t>
            </a:r>
            <a:r>
              <a:rPr lang="en-US" dirty="0" smtClean="0"/>
              <a:t>, and drug-induced </a:t>
            </a:r>
            <a:r>
              <a:rPr lang="en-US" dirty="0" err="1" smtClean="0"/>
              <a:t>encephalopathies</a:t>
            </a:r>
            <a:r>
              <a:rPr lang="en-US" dirty="0" smtClean="0"/>
              <a:t> but these can be distinguished clinically.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825" y="1959755"/>
            <a:ext cx="6286745" cy="476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812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35199"/>
            <a:ext cx="8077200" cy="6165601"/>
          </a:xfrm>
        </p:spPr>
        <p:txBody>
          <a:bodyPr/>
          <a:lstStyle/>
          <a:p>
            <a:r>
              <a:rPr lang="en-US" dirty="0" smtClean="0"/>
              <a:t>Evoked Potentials : can detect minimal HE and can also be used for monitoring of patients with mild to moderate HE over time.</a:t>
            </a:r>
          </a:p>
          <a:p>
            <a:r>
              <a:rPr lang="en-US" dirty="0" smtClean="0"/>
              <a:t>This is not useful for </a:t>
            </a:r>
            <a:r>
              <a:rPr lang="en-US" dirty="0"/>
              <a:t>p</a:t>
            </a:r>
            <a:r>
              <a:rPr lang="en-US" dirty="0" smtClean="0"/>
              <a:t>atients with higher degree of impairment as there is need for patient co-</a:t>
            </a:r>
            <a:r>
              <a:rPr lang="en-US" dirty="0" err="1" smtClean="0"/>
              <a:t>opertion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Critical flicker fusion frequency : again requires patient co-operation and not sensitive enough as a stand-alone technique.</a:t>
            </a:r>
          </a:p>
          <a:p>
            <a:endParaRPr lang="en-US" dirty="0"/>
          </a:p>
          <a:p>
            <a:r>
              <a:rPr lang="en-US" dirty="0" smtClean="0"/>
              <a:t>Smooth pursuit eye movements :</a:t>
            </a:r>
          </a:p>
          <a:p>
            <a:r>
              <a:rPr lang="en-US" dirty="0" smtClean="0"/>
              <a:t>Show clear disruption of smooth pursuit in patients with minimal HE and more pronounced or complete loss in those with overt HE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413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9520"/>
          <a:stretch/>
        </p:blipFill>
        <p:spPr>
          <a:xfrm>
            <a:off x="3479799" y="-1"/>
            <a:ext cx="2430681" cy="679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54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8434586" cy="6858000"/>
          </a:xfrm>
        </p:spPr>
        <p:txBody>
          <a:bodyPr/>
          <a:lstStyle/>
          <a:p>
            <a:r>
              <a:rPr lang="en-US" dirty="0" smtClean="0"/>
              <a:t>Functional and structural cerebral imaging: </a:t>
            </a:r>
          </a:p>
          <a:p>
            <a:r>
              <a:rPr lang="en-US" dirty="0" smtClean="0"/>
              <a:t>Cerebral CT and MR imaging – </a:t>
            </a:r>
            <a:r>
              <a:rPr lang="en-US" dirty="0" err="1" smtClean="0"/>
              <a:t>hyperintensity</a:t>
            </a:r>
            <a:r>
              <a:rPr lang="en-US" dirty="0" smtClean="0"/>
              <a:t> in the basal ganglia on T</a:t>
            </a:r>
            <a:r>
              <a:rPr lang="en-US" baseline="-25000" dirty="0" smtClean="0"/>
              <a:t>1</a:t>
            </a:r>
            <a:r>
              <a:rPr lang="en-US" dirty="0" smtClean="0"/>
              <a:t>-weighted images may be seen but does not correlate. These reflect </a:t>
            </a:r>
            <a:r>
              <a:rPr lang="en-US" dirty="0" err="1" smtClean="0"/>
              <a:t>pallidal</a:t>
            </a:r>
            <a:r>
              <a:rPr lang="en-US" dirty="0" smtClean="0"/>
              <a:t> deposition of manganese.</a:t>
            </a:r>
          </a:p>
          <a:p>
            <a:r>
              <a:rPr lang="en-US" dirty="0" smtClean="0"/>
              <a:t>Total body manganese is increased in patients with cirrhosis</a:t>
            </a:r>
          </a:p>
          <a:p>
            <a:r>
              <a:rPr lang="en-US" dirty="0" smtClean="0"/>
              <a:t>No diagnostic importance.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725" y="2365672"/>
            <a:ext cx="6933449" cy="41160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46618" y="4345083"/>
            <a:ext cx="960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Globus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pallidus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7493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0"/>
            <a:ext cx="8450263" cy="6858000"/>
          </a:xfrm>
        </p:spPr>
        <p:txBody>
          <a:bodyPr/>
          <a:lstStyle/>
          <a:p>
            <a:r>
              <a:rPr lang="en-US" dirty="0" smtClean="0"/>
              <a:t>Cerebral MRS : relative increase in the glutamine/glutamate resonance and relative reductions in the </a:t>
            </a:r>
            <a:r>
              <a:rPr lang="en-US" dirty="0" err="1" smtClean="0"/>
              <a:t>myoinositol</a:t>
            </a:r>
            <a:r>
              <a:rPr lang="en-US" dirty="0" smtClean="0"/>
              <a:t> and choline resonances.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53" y="1361590"/>
            <a:ext cx="7874109" cy="495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568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0"/>
            <a:ext cx="8450263" cy="6858000"/>
          </a:xfrm>
        </p:spPr>
        <p:txBody>
          <a:bodyPr/>
          <a:lstStyle/>
          <a:p>
            <a:r>
              <a:rPr lang="en-US" dirty="0" smtClean="0"/>
              <a:t>Radiotracer imaging : SPECT </a:t>
            </a:r>
            <a:r>
              <a:rPr lang="en-US" dirty="0"/>
              <a:t>a</a:t>
            </a:r>
            <a:r>
              <a:rPr lang="en-US" dirty="0" smtClean="0"/>
              <a:t>nd PET for insight into pathophysiology.</a:t>
            </a:r>
          </a:p>
          <a:p>
            <a:endParaRPr lang="en-US" dirty="0"/>
          </a:p>
          <a:p>
            <a:r>
              <a:rPr lang="en-US" dirty="0" smtClean="0"/>
              <a:t>Blood ammonia : for differential diagnosis </a:t>
            </a:r>
          </a:p>
          <a:p>
            <a:r>
              <a:rPr lang="en-US" dirty="0" smtClean="0"/>
              <a:t>The pH-dependent partial pressure of gaseous ammonia in arterial blood correlates more closely with the clinical and neurophysiological changes observed than plasma </a:t>
            </a:r>
            <a:r>
              <a:rPr lang="en-US" dirty="0" err="1" smtClean="0"/>
              <a:t>conventrations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CSF : glutamine concentrations may be increased </a:t>
            </a:r>
          </a:p>
          <a:p>
            <a:pPr marL="11430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6670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DIFFERENTIAL 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7638"/>
            <a:ext cx="8445912" cy="5440362"/>
          </a:xfrm>
        </p:spPr>
        <p:txBody>
          <a:bodyPr/>
          <a:lstStyle/>
          <a:p>
            <a:r>
              <a:rPr lang="en-US" dirty="0" err="1" smtClean="0"/>
              <a:t>Hyponatremia</a:t>
            </a:r>
            <a:r>
              <a:rPr lang="en-US" dirty="0" smtClean="0"/>
              <a:t>: headache, lethargy, seizures. May precipitate HE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en-US" dirty="0" smtClean="0"/>
              <a:t>Alcohol withdrawal (delirium tremens) : motor and autonomic </a:t>
            </a:r>
            <a:r>
              <a:rPr lang="en-US" dirty="0" err="1" smtClean="0"/>
              <a:t>overactivity</a:t>
            </a:r>
            <a:r>
              <a:rPr lang="en-US" dirty="0" smtClean="0"/>
              <a:t>, profound </a:t>
            </a:r>
            <a:r>
              <a:rPr lang="en-US" dirty="0" smtClean="0"/>
              <a:t>insomnia, </a:t>
            </a:r>
            <a:r>
              <a:rPr lang="en-US" dirty="0" smtClean="0"/>
              <a:t>hallucinations, fine tremor</a:t>
            </a:r>
          </a:p>
          <a:p>
            <a:pPr marL="114300" indent="0">
              <a:buNone/>
            </a:pPr>
            <a:endParaRPr lang="en-US" dirty="0" smtClean="0"/>
          </a:p>
          <a:p>
            <a:r>
              <a:rPr lang="en-US" dirty="0" smtClean="0"/>
              <a:t>Wernicke’s encephalopathy : global confusion, ataxia, </a:t>
            </a:r>
            <a:r>
              <a:rPr lang="en-US" dirty="0" err="1" smtClean="0"/>
              <a:t>ophthalmoplegia</a:t>
            </a:r>
            <a:r>
              <a:rPr lang="en-US" dirty="0" smtClean="0"/>
              <a:t>, </a:t>
            </a:r>
            <a:r>
              <a:rPr lang="en-US" dirty="0" err="1" smtClean="0"/>
              <a:t>nystagmus</a:t>
            </a:r>
            <a:r>
              <a:rPr lang="en-US" dirty="0" smtClean="0"/>
              <a:t> or gaze palsies.</a:t>
            </a:r>
          </a:p>
          <a:p>
            <a:pPr marL="114300" indent="0">
              <a:buNone/>
            </a:pPr>
            <a:endParaRPr lang="en-US" dirty="0" smtClean="0"/>
          </a:p>
          <a:p>
            <a:r>
              <a:rPr lang="en-US" dirty="0" smtClean="0"/>
              <a:t>Wilson’s disease </a:t>
            </a:r>
          </a:p>
          <a:p>
            <a:pPr marL="114300" indent="0">
              <a:buNone/>
            </a:pPr>
            <a:endParaRPr lang="en-US" dirty="0" smtClean="0"/>
          </a:p>
          <a:p>
            <a:r>
              <a:rPr lang="en-US" dirty="0" smtClean="0"/>
              <a:t>Functional psychoses : bipolar disorder</a:t>
            </a:r>
          </a:p>
        </p:txBody>
      </p:sp>
    </p:spTree>
    <p:extLst>
      <p:ext uri="{BB962C8B-B14F-4D97-AF65-F5344CB8AC3E}">
        <p14:creationId xmlns:p14="http://schemas.microsoft.com/office/powerpoint/2010/main" val="21309718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903" y="650477"/>
            <a:ext cx="5628073" cy="620752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7620000" cy="650477"/>
          </a:xfrm>
        </p:spPr>
        <p:txBody>
          <a:bodyPr/>
          <a:lstStyle/>
          <a:p>
            <a:r>
              <a:rPr lang="en-US" dirty="0" smtClean="0"/>
              <a:t>Precipitating factors: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7424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41300"/>
            <a:ext cx="8991600" cy="63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50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1905000"/>
            <a:ext cx="8229600" cy="2593975"/>
          </a:xfrm>
        </p:spPr>
        <p:txBody>
          <a:bodyPr/>
          <a:lstStyle/>
          <a:p>
            <a:r>
              <a:rPr lang="en-US" sz="4800" u="sng" dirty="0" smtClean="0"/>
              <a:t>HEPATIC ENCEPHALOPATHY</a:t>
            </a:r>
            <a:endParaRPr lang="en-US" sz="4800" u="sng" dirty="0"/>
          </a:p>
        </p:txBody>
      </p:sp>
    </p:spTree>
    <p:extLst>
      <p:ext uri="{BB962C8B-B14F-4D97-AF65-F5344CB8AC3E}">
        <p14:creationId xmlns:p14="http://schemas.microsoft.com/office/powerpoint/2010/main" val="33186834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437" y="1440984"/>
            <a:ext cx="7659687" cy="1168400"/>
          </a:xfrm>
        </p:spPr>
        <p:txBody>
          <a:bodyPr/>
          <a:lstStyle/>
          <a:p>
            <a:r>
              <a:rPr lang="en-US" dirty="0" smtClean="0"/>
              <a:t>MANAGEMENT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148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5421" y="0"/>
            <a:ext cx="8356198" cy="6858000"/>
          </a:xfrm>
        </p:spPr>
        <p:txBody>
          <a:bodyPr>
            <a:normAutofit/>
          </a:bodyPr>
          <a:lstStyle/>
          <a:p>
            <a:r>
              <a:rPr lang="en-US" dirty="0" smtClean="0"/>
              <a:t>Identification and management of precipitating factors is an important aspect in recurrent episodes of HE.</a:t>
            </a:r>
          </a:p>
          <a:p>
            <a:r>
              <a:rPr lang="en-US" dirty="0" smtClean="0"/>
              <a:t>Measures should be taken to avoid falls, maintain iv lines, monitor vitals, fluid balance and nutrition intake and avoid aspiration pneumonia.</a:t>
            </a:r>
          </a:p>
          <a:p>
            <a:endParaRPr lang="en-US" dirty="0"/>
          </a:p>
          <a:p>
            <a:r>
              <a:rPr lang="en-US" i="1" dirty="0" smtClean="0"/>
              <a:t>Diet:  </a:t>
            </a:r>
            <a:r>
              <a:rPr lang="en-US" dirty="0" smtClean="0"/>
              <a:t>patients with cirrhosis are unable to effectively store glycogen and rely on gluconeogenesis which uses amino acids. Thus their daily energy and protein requirement is increased.</a:t>
            </a:r>
          </a:p>
          <a:p>
            <a:pPr marL="114300" indent="0">
              <a:buNone/>
            </a:pPr>
            <a:r>
              <a:rPr lang="en-US" dirty="0" smtClean="0"/>
              <a:t>Daily energy intake- 35-45 kcal/kg and daily protein intake of 1.2-1.5g/kg</a:t>
            </a:r>
          </a:p>
          <a:p>
            <a:pPr marL="114300" indent="0">
              <a:buNone/>
            </a:pPr>
            <a:r>
              <a:rPr lang="en-US" dirty="0" smtClean="0"/>
              <a:t>Vegetable protein is better tolerated as they are associated with increased intake of dietary </a:t>
            </a:r>
            <a:r>
              <a:rPr lang="en-US" dirty="0" err="1" smtClean="0"/>
              <a:t>fibre</a:t>
            </a:r>
            <a:r>
              <a:rPr lang="en-US" dirty="0" smtClean="0"/>
              <a:t>.</a:t>
            </a:r>
          </a:p>
          <a:p>
            <a:pPr marL="114300" indent="0">
              <a:buNone/>
            </a:pPr>
            <a:r>
              <a:rPr lang="en-US" dirty="0" smtClean="0"/>
              <a:t>Food intake is spread evenly to avoid protein loading – six small meals preferable to three  big meals.</a:t>
            </a:r>
          </a:p>
          <a:p>
            <a:pPr marL="11430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327357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421" y="172479"/>
            <a:ext cx="8309165" cy="656988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Hyperosmolar enemata are given to encourage ammonia extraction. </a:t>
            </a:r>
          </a:p>
          <a:p>
            <a:r>
              <a:rPr lang="en-US" dirty="0" smtClean="0"/>
              <a:t>Thus neutral </a:t>
            </a:r>
            <a:r>
              <a:rPr lang="en-US" dirty="0" err="1" smtClean="0"/>
              <a:t>pjosphate</a:t>
            </a:r>
            <a:r>
              <a:rPr lang="en-US" dirty="0" smtClean="0"/>
              <a:t> or lactulose enema are effective.</a:t>
            </a:r>
          </a:p>
          <a:p>
            <a:endParaRPr lang="en-US" dirty="0"/>
          </a:p>
          <a:p>
            <a:r>
              <a:rPr lang="en-US" dirty="0" smtClean="0"/>
              <a:t>Specific treatment is aimed at reducing the production and absorption of gut-derived neurotoxins.</a:t>
            </a:r>
          </a:p>
          <a:p>
            <a:endParaRPr lang="en-US" dirty="0"/>
          </a:p>
          <a:p>
            <a:r>
              <a:rPr lang="en-US" dirty="0" smtClean="0"/>
              <a:t>Non-absorbable disaccharides – </a:t>
            </a:r>
            <a:r>
              <a:rPr lang="en-US" dirty="0" err="1" smtClean="0"/>
              <a:t>latulose</a:t>
            </a:r>
            <a:r>
              <a:rPr lang="en-US" dirty="0" smtClean="0"/>
              <a:t>, </a:t>
            </a:r>
            <a:r>
              <a:rPr lang="en-US" dirty="0" err="1" smtClean="0"/>
              <a:t>lacitol</a:t>
            </a:r>
            <a:r>
              <a:rPr lang="en-US" dirty="0" smtClean="0"/>
              <a:t> :</a:t>
            </a:r>
          </a:p>
          <a:p>
            <a:pPr marL="114300" indent="0">
              <a:buNone/>
            </a:pPr>
            <a:r>
              <a:rPr lang="en-US" dirty="0" smtClean="0"/>
              <a:t>Laxative ; uptake of ammonia by colonic bacteria causing it to be trapped ; reduction in intestinal ammonia production by inhibiting </a:t>
            </a:r>
            <a:r>
              <a:rPr lang="en-US" dirty="0" err="1" smtClean="0"/>
              <a:t>glutaminase</a:t>
            </a:r>
            <a:r>
              <a:rPr lang="en-US" dirty="0" smtClean="0"/>
              <a:t> activity.</a:t>
            </a:r>
          </a:p>
          <a:p>
            <a:pPr marL="114300" indent="0">
              <a:buNone/>
            </a:pPr>
            <a:r>
              <a:rPr lang="en-US" dirty="0" smtClean="0"/>
              <a:t>Dose is adjusted to ensure passage of 2-3 soft stools/day.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en-US" dirty="0" smtClean="0"/>
              <a:t>Antibiotics – neomycin, a poorly absorbed aminoglycoside in a dose of 4-6g/day.</a:t>
            </a:r>
          </a:p>
          <a:p>
            <a:pPr marL="114300" indent="0">
              <a:buNone/>
            </a:pPr>
            <a:r>
              <a:rPr lang="en-US" dirty="0" err="1" smtClean="0"/>
              <a:t>Rifaximin</a:t>
            </a:r>
            <a:r>
              <a:rPr lang="en-US" dirty="0" smtClean="0"/>
              <a:t> – better tolerated.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en-US" dirty="0" smtClean="0"/>
              <a:t>Combination therapy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6470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55" y="844658"/>
            <a:ext cx="8218172" cy="553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520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-1"/>
            <a:ext cx="8481619" cy="6695321"/>
          </a:xfrm>
        </p:spPr>
        <p:txBody>
          <a:bodyPr>
            <a:normAutofit/>
          </a:bodyPr>
          <a:lstStyle/>
          <a:p>
            <a:r>
              <a:rPr lang="en-US" dirty="0" err="1" smtClean="0"/>
              <a:t>Bromocriptine</a:t>
            </a:r>
            <a:r>
              <a:rPr lang="en-US" dirty="0" smtClean="0"/>
              <a:t> is considered in patients with compensated liver disease, with stable, chronic persistent hepatic encephalopathy with prominent extrapyramidal features resistant to other therapy.</a:t>
            </a:r>
          </a:p>
          <a:p>
            <a:endParaRPr lang="en-US" dirty="0"/>
          </a:p>
          <a:p>
            <a:r>
              <a:rPr lang="en-US" dirty="0" smtClean="0"/>
              <a:t>LOLA ( L-</a:t>
            </a:r>
            <a:r>
              <a:rPr lang="en-US" dirty="0" err="1" smtClean="0"/>
              <a:t>ornitine</a:t>
            </a:r>
            <a:r>
              <a:rPr lang="en-US" dirty="0" smtClean="0"/>
              <a:t> L-aspartate) : promotes hepatic removal of ammonia by stimulating residual hepatic urea cycle activity and promoting glutamine synthesis </a:t>
            </a:r>
            <a:r>
              <a:rPr lang="en-US" dirty="0" err="1" smtClean="0"/>
              <a:t>esp</a:t>
            </a:r>
            <a:r>
              <a:rPr lang="en-US" dirty="0" smtClean="0"/>
              <a:t> in skeletal muscles.</a:t>
            </a:r>
          </a:p>
          <a:p>
            <a:endParaRPr lang="en-US" dirty="0"/>
          </a:p>
          <a:p>
            <a:r>
              <a:rPr lang="en-US" dirty="0" smtClean="0"/>
              <a:t>Branched amino acids – benefit on nutrition and long-term survival.</a:t>
            </a:r>
          </a:p>
          <a:p>
            <a:endParaRPr lang="en-US" dirty="0"/>
          </a:p>
          <a:p>
            <a:r>
              <a:rPr lang="en-US" dirty="0" smtClean="0"/>
              <a:t>Probiotics : generally shoe improvement</a:t>
            </a:r>
          </a:p>
          <a:p>
            <a:endParaRPr lang="en-US" dirty="0"/>
          </a:p>
          <a:p>
            <a:r>
              <a:rPr lang="en-US" dirty="0" smtClean="0"/>
              <a:t>Sodium benzoate : one trial showed it to be as effective as lactulose</a:t>
            </a:r>
          </a:p>
          <a:p>
            <a:endParaRPr lang="en-US" dirty="0"/>
          </a:p>
          <a:p>
            <a:r>
              <a:rPr lang="en-US" dirty="0" smtClean="0"/>
              <a:t>Zinc : poor zinc status impairs nitrogen metabolism by reducing the activity of urea cycle enzymes.</a:t>
            </a:r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8565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44" y="0"/>
            <a:ext cx="8309164" cy="6858000"/>
          </a:xfrm>
        </p:spPr>
        <p:txBody>
          <a:bodyPr/>
          <a:lstStyle/>
          <a:p>
            <a:r>
              <a:rPr lang="en-US" dirty="0" smtClean="0"/>
              <a:t>Shunt occlusion : when patient responds poorly to standard treatment. </a:t>
            </a:r>
            <a:r>
              <a:rPr lang="en-US" dirty="0"/>
              <a:t>V</a:t>
            </a:r>
            <a:r>
              <a:rPr lang="en-US" dirty="0" smtClean="0"/>
              <a:t>ascular embolization ,vascular plugging or balloon occlusion.</a:t>
            </a:r>
          </a:p>
          <a:p>
            <a:endParaRPr lang="en-US" dirty="0"/>
          </a:p>
          <a:p>
            <a:r>
              <a:rPr lang="en-US" dirty="0" smtClean="0"/>
              <a:t>Liver transplantation</a:t>
            </a:r>
          </a:p>
          <a:p>
            <a:endParaRPr lang="en-US" dirty="0"/>
          </a:p>
          <a:p>
            <a:r>
              <a:rPr lang="en-US" dirty="0" smtClean="0"/>
              <a:t>Artificial liver support systems : MARS dialysis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0025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274638"/>
            <a:ext cx="8077200" cy="525037"/>
          </a:xfrm>
        </p:spPr>
        <p:txBody>
          <a:bodyPr/>
          <a:lstStyle/>
          <a:p>
            <a:r>
              <a:rPr lang="en-US" sz="3200" dirty="0" smtClean="0"/>
              <a:t>Treatment of recurrent or episodic of HE : 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313" y="764384"/>
            <a:ext cx="5741982" cy="609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309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439"/>
            <a:ext cx="7620000" cy="634797"/>
          </a:xfrm>
        </p:spPr>
        <p:txBody>
          <a:bodyPr/>
          <a:lstStyle/>
          <a:p>
            <a:r>
              <a:rPr lang="en-US" sz="3200" dirty="0" smtClean="0"/>
              <a:t>Treatment of persistent HE: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998" y="674236"/>
            <a:ext cx="5758011" cy="618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373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119"/>
            <a:ext cx="7620000" cy="556397"/>
          </a:xfrm>
        </p:spPr>
        <p:txBody>
          <a:bodyPr/>
          <a:lstStyle/>
          <a:p>
            <a:r>
              <a:rPr lang="en-US" sz="3200" dirty="0" smtClean="0"/>
              <a:t>Treatment of minimal HE :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1000"/>
            <a:ext cx="9144000" cy="353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525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56799"/>
            <a:ext cx="7951779" cy="595837"/>
          </a:xfrm>
        </p:spPr>
        <p:txBody>
          <a:bodyPr/>
          <a:lstStyle/>
          <a:p>
            <a:r>
              <a:rPr lang="en-US" sz="3600" dirty="0" smtClean="0"/>
              <a:t>POTENTIAL FUTURE THERAPIES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878075"/>
            <a:ext cx="8434586" cy="597992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L-CARNITINE : activation of metabotropic glutamate receptors at the level of brain ammonia uptake or mitochondrial energy metabolism.</a:t>
            </a:r>
          </a:p>
          <a:p>
            <a:endParaRPr lang="en-US" dirty="0"/>
          </a:p>
          <a:p>
            <a:r>
              <a:rPr lang="en-US" dirty="0" smtClean="0"/>
              <a:t>RIVASTIGMINE : reversible cholinesterase inhibitor as acetyl choline levels are reduced in these patients.</a:t>
            </a:r>
          </a:p>
          <a:p>
            <a:endParaRPr lang="en-US" dirty="0"/>
          </a:p>
          <a:p>
            <a:r>
              <a:rPr lang="en-US" dirty="0" smtClean="0"/>
              <a:t>ENDOCARBINOIDS : augmentation of AMP-activated protein kinase.</a:t>
            </a:r>
          </a:p>
          <a:p>
            <a:endParaRPr lang="en-US" dirty="0"/>
          </a:p>
          <a:p>
            <a:r>
              <a:rPr lang="en-US" dirty="0" smtClean="0"/>
              <a:t>SILDENAFIL : pharmacological modulation of extracellular </a:t>
            </a:r>
            <a:r>
              <a:rPr lang="en-US" dirty="0" err="1" smtClean="0"/>
              <a:t>cGMP</a:t>
            </a:r>
            <a:r>
              <a:rPr lang="en-US" dirty="0" smtClean="0"/>
              <a:t> concentrations</a:t>
            </a:r>
          </a:p>
          <a:p>
            <a:endParaRPr lang="en-US" dirty="0"/>
          </a:p>
          <a:p>
            <a:r>
              <a:rPr lang="en-US" dirty="0" smtClean="0"/>
              <a:t>mGluR1 ANTAGONISTS : normalizes motor activity (</a:t>
            </a:r>
            <a:r>
              <a:rPr lang="en-US" dirty="0" err="1" smtClean="0"/>
              <a:t>glutaminergic</a:t>
            </a:r>
            <a:r>
              <a:rPr lang="en-US" dirty="0" smtClean="0"/>
              <a:t> neurotransmission)</a:t>
            </a:r>
          </a:p>
          <a:p>
            <a:endParaRPr lang="en-US" dirty="0"/>
          </a:p>
          <a:p>
            <a:r>
              <a:rPr lang="en-US" dirty="0" smtClean="0"/>
              <a:t>SYSTEMIC INFLAMMATION : anti inflammatory agents should be considered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761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41119"/>
            <a:ext cx="8528652" cy="6585561"/>
          </a:xfrm>
        </p:spPr>
        <p:txBody>
          <a:bodyPr>
            <a:normAutofit/>
          </a:bodyPr>
          <a:lstStyle/>
          <a:p>
            <a:pPr>
              <a:spcBef>
                <a:spcPts val="2800"/>
              </a:spcBef>
            </a:pPr>
            <a:r>
              <a:rPr lang="en-US" sz="2400" b="1" u="sng" dirty="0" smtClean="0"/>
              <a:t>Hepatic encephalopathy </a:t>
            </a:r>
            <a:r>
              <a:rPr lang="en-US" sz="2400" dirty="0" smtClean="0"/>
              <a:t>: Potentially </a:t>
            </a:r>
            <a:r>
              <a:rPr lang="en-US" sz="2400" dirty="0"/>
              <a:t>reversible </a:t>
            </a:r>
            <a:r>
              <a:rPr lang="en-US" sz="2400" dirty="0" err="1"/>
              <a:t>neuropsychiatic</a:t>
            </a:r>
            <a:r>
              <a:rPr lang="en-US" sz="2400" dirty="0"/>
              <a:t> abnormalities seen in patients with liver dysfunction or </a:t>
            </a:r>
            <a:r>
              <a:rPr lang="en-US" sz="2400" dirty="0" err="1"/>
              <a:t>porto</a:t>
            </a:r>
            <a:r>
              <a:rPr lang="en-US" sz="2400" dirty="0"/>
              <a:t>-systemic shunting</a:t>
            </a:r>
          </a:p>
          <a:p>
            <a:pPr>
              <a:spcBef>
                <a:spcPts val="2800"/>
              </a:spcBef>
            </a:pPr>
            <a:r>
              <a:rPr lang="en-US" sz="2400" b="1" u="sng" dirty="0"/>
              <a:t>Minimal Hepatic Encephalopathy</a:t>
            </a:r>
            <a:br>
              <a:rPr lang="en-US" sz="2400" b="1" u="sng" dirty="0"/>
            </a:br>
            <a:r>
              <a:rPr lang="en-US" sz="2400" dirty="0"/>
              <a:t>Subclinical encephalopathy in patients with liver dysfunction, only detectable with specialized neuropsychiatric </a:t>
            </a:r>
            <a:r>
              <a:rPr lang="en-US" sz="2400" dirty="0" smtClean="0"/>
              <a:t>tests in a clinically normal patient.</a:t>
            </a:r>
            <a:endParaRPr lang="en-US" sz="2400" dirty="0"/>
          </a:p>
          <a:p>
            <a:pPr>
              <a:lnSpc>
                <a:spcPct val="130000"/>
              </a:lnSpc>
            </a:pPr>
            <a:endParaRPr lang="en-US" sz="2400" dirty="0" smtClean="0"/>
          </a:p>
          <a:p>
            <a:pPr marL="114300" indent="0">
              <a:lnSpc>
                <a:spcPct val="130000"/>
              </a:lnSpc>
              <a:buNone/>
            </a:pPr>
            <a:endParaRPr lang="en-US" sz="2400" dirty="0" smtClean="0"/>
          </a:p>
          <a:p>
            <a:pPr>
              <a:lnSpc>
                <a:spcPct val="130000"/>
              </a:lnSpc>
            </a:pPr>
            <a:r>
              <a:rPr lang="en-US" sz="2400" dirty="0" smtClean="0"/>
              <a:t>The pathogenesis is still unclear.</a:t>
            </a:r>
          </a:p>
          <a:p>
            <a:pPr marL="114300" indent="0">
              <a:lnSpc>
                <a:spcPct val="130000"/>
              </a:lnSpc>
              <a:buNone/>
            </a:pPr>
            <a:endParaRPr lang="en-US" sz="2400" dirty="0" smtClean="0"/>
          </a:p>
          <a:p>
            <a:pPr>
              <a:lnSpc>
                <a:spcPct val="130000"/>
              </a:lnSpc>
            </a:pPr>
            <a:r>
              <a:rPr lang="en-US" sz="2400" dirty="0" smtClean="0"/>
              <a:t>Both hepatocellular failure and </a:t>
            </a:r>
            <a:r>
              <a:rPr lang="en-US" sz="2400" dirty="0" err="1" smtClean="0"/>
              <a:t>porto</a:t>
            </a:r>
            <a:r>
              <a:rPr lang="en-US" sz="2400" dirty="0" smtClean="0"/>
              <a:t>-systemic shunting are key elements in its development.</a:t>
            </a:r>
          </a:p>
          <a:p>
            <a:pPr marL="114300" indent="0">
              <a:lnSpc>
                <a:spcPct val="130000"/>
              </a:lnSpc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590454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 smtClean="0"/>
              <a:t>SPONTANEOUS BACTERIAL PERITONITIS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5746637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the most common infection in cirrhosis</a:t>
            </a:r>
          </a:p>
          <a:p>
            <a:r>
              <a:rPr lang="en-US" dirty="0" smtClean="0"/>
              <a:t>Called spontaneous as it occurs without a contiguous source of infection (</a:t>
            </a:r>
            <a:r>
              <a:rPr lang="en-US" dirty="0" err="1" smtClean="0"/>
              <a:t>eg</a:t>
            </a:r>
            <a:r>
              <a:rPr lang="en-US" dirty="0" smtClean="0"/>
              <a:t> – intestinal perforation, intra-abdominal abscess) and in the absence of an intra-abdominal inflammatory focus (abscess, pancreatitis)</a:t>
            </a:r>
          </a:p>
          <a:p>
            <a:r>
              <a:rPr lang="en-US" dirty="0" smtClean="0"/>
              <a:t>It is blood-borne and 90% are </a:t>
            </a:r>
            <a:r>
              <a:rPr lang="en-US" dirty="0" err="1" smtClean="0"/>
              <a:t>monomicrobial</a:t>
            </a:r>
            <a:r>
              <a:rPr lang="en-US" dirty="0" smtClean="0"/>
              <a:t>.</a:t>
            </a:r>
          </a:p>
          <a:p>
            <a:r>
              <a:rPr lang="en-US" dirty="0" smtClean="0"/>
              <a:t>Bacteria of gut origin are the most commonly isolated organisms.</a:t>
            </a:r>
          </a:p>
          <a:p>
            <a:r>
              <a:rPr lang="en-US" dirty="0" smtClean="0"/>
              <a:t>Thus, migration of enteric bacteria cross the mucosa to </a:t>
            </a:r>
            <a:r>
              <a:rPr lang="en-US" dirty="0" err="1" smtClean="0"/>
              <a:t>extraintestinal</a:t>
            </a:r>
            <a:r>
              <a:rPr lang="en-US" dirty="0" smtClean="0"/>
              <a:t> sites has been implicated.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038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08" y="0"/>
            <a:ext cx="8185802" cy="6858000"/>
          </a:xfrm>
        </p:spPr>
        <p:txBody>
          <a:bodyPr/>
          <a:lstStyle/>
          <a:p>
            <a:r>
              <a:rPr lang="en-US" dirty="0" smtClean="0"/>
              <a:t>In cirrhosis, an overactive sympathetic system slows gut motility and facilitates bacterial stasis thus facilitation translocation.</a:t>
            </a:r>
          </a:p>
          <a:p>
            <a:r>
              <a:rPr lang="en-US" dirty="0" smtClean="0"/>
              <a:t>Persistence of bacteria in </a:t>
            </a:r>
            <a:r>
              <a:rPr lang="en-US" dirty="0" err="1" smtClean="0"/>
              <a:t>extraintestinal</a:t>
            </a:r>
            <a:r>
              <a:rPr lang="en-US" dirty="0" smtClean="0"/>
              <a:t> sites is </a:t>
            </a:r>
            <a:r>
              <a:rPr lang="en-US" dirty="0" err="1" smtClean="0"/>
              <a:t>favoured</a:t>
            </a:r>
            <a:r>
              <a:rPr lang="en-US" dirty="0" smtClean="0"/>
              <a:t> by impaired host defenses.</a:t>
            </a:r>
          </a:p>
          <a:p>
            <a:r>
              <a:rPr lang="en-US" dirty="0" err="1" smtClean="0"/>
              <a:t>Ascitic</a:t>
            </a:r>
            <a:r>
              <a:rPr lang="en-US" dirty="0" smtClean="0"/>
              <a:t> fluid </a:t>
            </a:r>
            <a:r>
              <a:rPr lang="en-US" dirty="0" err="1" smtClean="0"/>
              <a:t>favours</a:t>
            </a:r>
            <a:r>
              <a:rPr lang="en-US" dirty="0" smtClean="0"/>
              <a:t> bacterial growth and deficient </a:t>
            </a:r>
            <a:r>
              <a:rPr lang="en-US" dirty="0" err="1" smtClean="0"/>
              <a:t>ascitic</a:t>
            </a:r>
            <a:r>
              <a:rPr lang="en-US" dirty="0" smtClean="0"/>
              <a:t> </a:t>
            </a:r>
            <a:r>
              <a:rPr lang="en-US" dirty="0" err="1" smtClean="0"/>
              <a:t>opsonins</a:t>
            </a:r>
            <a:r>
              <a:rPr lang="en-US" dirty="0" smtClean="0"/>
              <a:t> leads to defective coating of bacteria which are indigestible by polymorphs.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750" y="2561663"/>
            <a:ext cx="6527603" cy="429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306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Should be suspected when a patient of cirrhosis deteriorates, particularly with encephalopathy and/or jaundice.</a:t>
            </a:r>
          </a:p>
          <a:p>
            <a:r>
              <a:rPr lang="en-US" dirty="0" smtClean="0"/>
              <a:t>Patients with </a:t>
            </a:r>
            <a:r>
              <a:rPr lang="en-US" dirty="0" err="1" smtClean="0"/>
              <a:t>variceal</a:t>
            </a:r>
            <a:r>
              <a:rPr lang="en-US" dirty="0" smtClean="0"/>
              <a:t> bleed or previous SBP are at an increased risk.</a:t>
            </a:r>
          </a:p>
          <a:p>
            <a:r>
              <a:rPr lang="en-US" dirty="0" smtClean="0"/>
              <a:t>Pyrexia, local abdominal pain and tenderness , and systemic leukocytosis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9142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Ascitis</a:t>
            </a:r>
            <a:r>
              <a:rPr lang="en-US" dirty="0" smtClean="0"/>
              <a:t> PMN count &gt; 250/mm</a:t>
            </a:r>
            <a:r>
              <a:rPr lang="en-US" baseline="30000" dirty="0" smtClean="0"/>
              <a:t>3</a:t>
            </a:r>
            <a:endParaRPr lang="en-US" dirty="0" smtClean="0"/>
          </a:p>
          <a:p>
            <a:r>
              <a:rPr lang="en-US" dirty="0" smtClean="0"/>
              <a:t>Commonly – </a:t>
            </a:r>
            <a:r>
              <a:rPr lang="en-US" dirty="0" err="1"/>
              <a:t>E</a:t>
            </a:r>
            <a:r>
              <a:rPr lang="en-US" dirty="0" err="1" smtClean="0"/>
              <a:t>.coli</a:t>
            </a:r>
            <a:r>
              <a:rPr lang="en-US" dirty="0" smtClean="0"/>
              <a:t> or group D streptococci</a:t>
            </a:r>
          </a:p>
          <a:p>
            <a:r>
              <a:rPr lang="en-US" dirty="0" smtClean="0"/>
              <a:t>Anaerobic bacteria rarely</a:t>
            </a:r>
          </a:p>
          <a:p>
            <a:r>
              <a:rPr lang="en-US" dirty="0" smtClean="0"/>
              <a:t>Blood cultures positive in 50%</a:t>
            </a:r>
          </a:p>
          <a:p>
            <a:r>
              <a:rPr lang="en-US" dirty="0" err="1" smtClean="0"/>
              <a:t>Bacterascites</a:t>
            </a:r>
            <a:r>
              <a:rPr lang="en-US" dirty="0" smtClean="0"/>
              <a:t> (positive culture, PMN &lt; 250/mm</a:t>
            </a:r>
            <a:r>
              <a:rPr lang="en-US" baseline="30000" dirty="0" smtClean="0"/>
              <a:t>3</a:t>
            </a:r>
            <a:r>
              <a:rPr lang="en-US" dirty="0" smtClean="0"/>
              <a:t>) may progress to SBP </a:t>
            </a:r>
          </a:p>
          <a:p>
            <a:r>
              <a:rPr lang="en-US" dirty="0" smtClean="0"/>
              <a:t>These patients are a particular risk for renal complications</a:t>
            </a:r>
          </a:p>
          <a:p>
            <a:pPr marL="11430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7321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1-year probability of SBP recurrences is 69% and median survival is 9 months</a:t>
            </a:r>
          </a:p>
          <a:p>
            <a:r>
              <a:rPr lang="en-US" dirty="0" smtClean="0"/>
              <a:t>Mortality depends on development of renal dysfunction and site of acquisition of the infection, with nosocomial infection being an important predictor of death. </a:t>
            </a:r>
          </a:p>
          <a:p>
            <a:r>
              <a:rPr lang="en-US" dirty="0" smtClean="0"/>
              <a:t>SBP resolution and immediate survival are 100% for community-acquired SBP that is uncomplicated.</a:t>
            </a:r>
          </a:p>
        </p:txBody>
      </p:sp>
    </p:spTree>
    <p:extLst>
      <p:ext uri="{BB962C8B-B14F-4D97-AF65-F5344CB8AC3E}">
        <p14:creationId xmlns:p14="http://schemas.microsoft.com/office/powerpoint/2010/main" val="21731337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Antibiotics should be started empirically in all patients with ascites showing &gt;250 mm</a:t>
            </a:r>
            <a:r>
              <a:rPr lang="en-US" baseline="30000" dirty="0" smtClean="0"/>
              <a:t>3</a:t>
            </a:r>
            <a:r>
              <a:rPr lang="en-US" dirty="0" smtClean="0"/>
              <a:t> PMN except in those whom local inflammatory reaction is identified. </a:t>
            </a:r>
          </a:p>
          <a:p>
            <a:r>
              <a:rPr lang="en-US" dirty="0" smtClean="0"/>
              <a:t>5-7 days of a third-generation cephalosporin such as </a:t>
            </a:r>
            <a:r>
              <a:rPr lang="en-US" dirty="0" err="1" smtClean="0"/>
              <a:t>cefotaxime</a:t>
            </a:r>
            <a:r>
              <a:rPr lang="en-US" dirty="0" smtClean="0"/>
              <a:t> administered IV. 2g 12 hourly.</a:t>
            </a:r>
          </a:p>
          <a:p>
            <a:r>
              <a:rPr lang="en-US" dirty="0" err="1" smtClean="0"/>
              <a:t>Amovycillin-clavulanic</a:t>
            </a:r>
            <a:r>
              <a:rPr lang="en-US" dirty="0" smtClean="0"/>
              <a:t> acid is as effective.</a:t>
            </a:r>
          </a:p>
          <a:p>
            <a:r>
              <a:rPr lang="en-US" dirty="0" smtClean="0"/>
              <a:t>Aminoglycosides avoided due to renal toxicity.</a:t>
            </a:r>
          </a:p>
          <a:p>
            <a:r>
              <a:rPr lang="en-US" dirty="0" smtClean="0"/>
              <a:t>Extended spectrum antibiotics should be used as initial empirical therapy </a:t>
            </a:r>
          </a:p>
          <a:p>
            <a:r>
              <a:rPr lang="en-US" dirty="0" smtClean="0"/>
              <a:t>Because of reduced survival, SBP is an indication to consider hepatic transplantation, particularly if recurrent.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4023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547"/>
            <a:ext cx="7620000" cy="1143000"/>
          </a:xfrm>
        </p:spPr>
        <p:txBody>
          <a:bodyPr/>
          <a:lstStyle/>
          <a:p>
            <a:r>
              <a:rPr lang="en-US" dirty="0" smtClean="0"/>
              <a:t>Prophylaxis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254559"/>
            <a:ext cx="8522415" cy="5603441"/>
          </a:xfrm>
        </p:spPr>
        <p:txBody>
          <a:bodyPr/>
          <a:lstStyle/>
          <a:p>
            <a:r>
              <a:rPr lang="en-US" dirty="0" smtClean="0"/>
              <a:t>Risk is particularly high in patients with cirrhosis with the upper GI </a:t>
            </a:r>
            <a:r>
              <a:rPr lang="en-US" dirty="0" err="1" smtClean="0"/>
              <a:t>haemorrhage</a:t>
            </a:r>
            <a:r>
              <a:rPr lang="en-US" dirty="0" smtClean="0"/>
              <a:t>.</a:t>
            </a:r>
          </a:p>
          <a:p>
            <a:r>
              <a:rPr lang="en-US" dirty="0" smtClean="0"/>
              <a:t>Oral administration of </a:t>
            </a:r>
            <a:r>
              <a:rPr lang="en-US" dirty="0" err="1" smtClean="0"/>
              <a:t>norfloxacin</a:t>
            </a:r>
            <a:r>
              <a:rPr lang="en-US" dirty="0" smtClean="0"/>
              <a:t> ( 400 mg/12 </a:t>
            </a:r>
            <a:r>
              <a:rPr lang="en-US" dirty="0" err="1" smtClean="0"/>
              <a:t>hr</a:t>
            </a:r>
            <a:r>
              <a:rPr lang="en-US" dirty="0" smtClean="0"/>
              <a:t> for a minimum of 7 days) </a:t>
            </a:r>
          </a:p>
          <a:p>
            <a:r>
              <a:rPr lang="en-US" dirty="0" smtClean="0"/>
              <a:t>IV ceftriaxone should be considered in high quinolone resistance or in patients with – malnutrition, ascites, encephalopathy, or serum bilirubin more than 3 mg/</a:t>
            </a:r>
            <a:r>
              <a:rPr lang="en-US" dirty="0" err="1" smtClean="0"/>
              <a:t>dL</a:t>
            </a:r>
            <a:r>
              <a:rPr lang="en-US" dirty="0" smtClean="0"/>
              <a:t>.</a:t>
            </a:r>
          </a:p>
          <a:p>
            <a:r>
              <a:rPr lang="en-US" dirty="0" smtClean="0"/>
              <a:t>SBP and other infections should be ruled out before starting prophylaxis.</a:t>
            </a:r>
          </a:p>
          <a:p>
            <a:r>
              <a:rPr lang="en-US" dirty="0" smtClean="0"/>
              <a:t>In a patient with a previous episode of SBP, the risk of recurrence during the subsequent year is 40-70%. Oral administration of </a:t>
            </a:r>
            <a:r>
              <a:rPr lang="en-US" dirty="0" err="1" smtClean="0"/>
              <a:t>norfloxacin</a:t>
            </a:r>
            <a:r>
              <a:rPr lang="en-US" dirty="0" smtClean="0"/>
              <a:t> (400mg/day) is recommended and then evaluated or transplant.</a:t>
            </a:r>
          </a:p>
        </p:txBody>
      </p:sp>
    </p:spTree>
    <p:extLst>
      <p:ext uri="{BB962C8B-B14F-4D97-AF65-F5344CB8AC3E}">
        <p14:creationId xmlns:p14="http://schemas.microsoft.com/office/powerpoint/2010/main" val="40061839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Norfloxacin</a:t>
            </a:r>
            <a:r>
              <a:rPr lang="en-US" dirty="0"/>
              <a:t> in patients with advanced liver failure (child-Pugh score &gt; 9 points with serum bilirubin &gt;3 mg/</a:t>
            </a:r>
            <a:r>
              <a:rPr lang="en-US" dirty="0" err="1"/>
              <a:t>dL</a:t>
            </a:r>
            <a:r>
              <a:rPr lang="en-US" dirty="0"/>
              <a:t>) or impaired renal function </a:t>
            </a:r>
            <a:r>
              <a:rPr lang="en-US" dirty="0" smtClean="0"/>
              <a:t>(serum </a:t>
            </a:r>
            <a:r>
              <a:rPr lang="en-US" dirty="0" err="1" smtClean="0"/>
              <a:t>creatinine</a:t>
            </a:r>
            <a:r>
              <a:rPr lang="en-US" dirty="0" smtClean="0"/>
              <a:t> &gt; 1.2 mg/</a:t>
            </a:r>
            <a:r>
              <a:rPr lang="en-US" dirty="0" err="1" smtClean="0"/>
              <a:t>dL</a:t>
            </a:r>
            <a:r>
              <a:rPr lang="en-US" dirty="0" smtClean="0"/>
              <a:t> =, blood urea nitrogen &gt;25 mg/</a:t>
            </a:r>
            <a:r>
              <a:rPr lang="en-US" dirty="0" err="1" smtClean="0"/>
              <a:t>dL</a:t>
            </a:r>
            <a:r>
              <a:rPr lang="en-US" dirty="0" smtClean="0"/>
              <a:t> or serum sodium level &lt; 130)</a:t>
            </a:r>
          </a:p>
          <a:p>
            <a:r>
              <a:rPr lang="en-US" dirty="0" smtClean="0"/>
              <a:t>In these, the 1-year probability of first SBP is 60% and this risk is reduced by prophylaxis.</a:t>
            </a:r>
          </a:p>
          <a:p>
            <a:r>
              <a:rPr lang="en-US" dirty="0" smtClean="0"/>
              <a:t>In patients with high </a:t>
            </a:r>
            <a:r>
              <a:rPr lang="en-US" dirty="0" err="1" smtClean="0"/>
              <a:t>ascitic</a:t>
            </a:r>
            <a:r>
              <a:rPr lang="en-US" dirty="0" smtClean="0"/>
              <a:t> protein (&gt;1 g/</a:t>
            </a:r>
            <a:r>
              <a:rPr lang="en-US" dirty="0" err="1" smtClean="0"/>
              <a:t>dL</a:t>
            </a:r>
            <a:r>
              <a:rPr lang="en-US" dirty="0" smtClean="0"/>
              <a:t>) without a past history of SBP there is no need of prophylaxis as the the 1-year probability is nil.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3981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6892" y="2569937"/>
            <a:ext cx="7659687" cy="1168400"/>
          </a:xfrm>
        </p:spPr>
        <p:txBody>
          <a:bodyPr/>
          <a:lstStyle/>
          <a:p>
            <a:r>
              <a:rPr lang="en-US" dirty="0" smtClean="0"/>
              <a:t>Thank you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158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745" y="55119"/>
            <a:ext cx="7620000" cy="1143000"/>
          </a:xfrm>
        </p:spPr>
        <p:txBody>
          <a:bodyPr/>
          <a:lstStyle/>
          <a:p>
            <a:r>
              <a:rPr lang="en-US" b="1" dirty="0" smtClean="0"/>
              <a:t>TYPES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8077" t="9322" r="3103" b="12955"/>
          <a:stretch/>
        </p:blipFill>
        <p:spPr>
          <a:xfrm>
            <a:off x="34555" y="1228913"/>
            <a:ext cx="8321641" cy="562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46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87" t="27549" r="2909" b="26367"/>
          <a:stretch/>
        </p:blipFill>
        <p:spPr>
          <a:xfrm>
            <a:off x="141099" y="1332791"/>
            <a:ext cx="8356197" cy="407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10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81" y="73282"/>
            <a:ext cx="7620000" cy="569594"/>
          </a:xfrm>
        </p:spPr>
        <p:txBody>
          <a:bodyPr/>
          <a:lstStyle/>
          <a:p>
            <a:r>
              <a:rPr lang="en-US" sz="3200" dirty="0" smtClean="0"/>
              <a:t>WEST-HAVEN GRADING</a:t>
            </a:r>
            <a:endParaRPr lang="en-US" sz="32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4951790"/>
              </p:ext>
            </p:extLst>
          </p:nvPr>
        </p:nvGraphicFramePr>
        <p:xfrm>
          <a:off x="2" y="642877"/>
          <a:ext cx="8450263" cy="6083805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032449"/>
                <a:gridCol w="3708907"/>
                <a:gridCol w="3708907"/>
              </a:tblGrid>
              <a:tr h="415052">
                <a:tc>
                  <a:txBody>
                    <a:bodyPr/>
                    <a:lstStyle/>
                    <a:p>
                      <a:r>
                        <a:rPr lang="en-US" dirty="0" smtClean="0"/>
                        <a:t>GRADE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FEATURES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NEUROLOGICAL</a:t>
                      </a:r>
                      <a:r>
                        <a:rPr lang="en-US" baseline="0" dirty="0" smtClean="0"/>
                        <a:t> FINDINGS</a:t>
                      </a:r>
                      <a:endParaRPr lang="en-US" dirty="0"/>
                    </a:p>
                  </a:txBody>
                  <a:tcPr/>
                </a:tc>
              </a:tr>
              <a:tr h="648329"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r>
                        <a:rPr lang="en-US" baseline="0" dirty="0" smtClean="0"/>
                        <a:t> abnormalities detected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Normal examination</a:t>
                      </a:r>
                      <a:r>
                        <a:rPr lang="en-US" baseline="0" dirty="0" smtClean="0"/>
                        <a:t> or</a:t>
                      </a:r>
                      <a:r>
                        <a:rPr lang="en-US" dirty="0" smtClean="0"/>
                        <a:t> impaired psychomotor testing (MHE)</a:t>
                      </a:r>
                    </a:p>
                  </a:txBody>
                  <a:tcPr/>
                </a:tc>
              </a:tr>
              <a:tr h="1637465">
                <a:tc>
                  <a:txBody>
                    <a:bodyPr/>
                    <a:lstStyle/>
                    <a:p>
                      <a:r>
                        <a:rPr lang="en-US" dirty="0" smtClean="0"/>
                        <a:t>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Trivial lack of awareness</a:t>
                      </a:r>
                    </a:p>
                    <a:p>
                      <a:r>
                        <a:rPr lang="en-US" baseline="0" dirty="0" smtClean="0"/>
                        <a:t>Euphoria or anxiety</a:t>
                      </a:r>
                    </a:p>
                    <a:p>
                      <a:r>
                        <a:rPr lang="en-US" baseline="0" dirty="0" smtClean="0"/>
                        <a:t>Shortened attention span</a:t>
                      </a:r>
                    </a:p>
                    <a:p>
                      <a:r>
                        <a:rPr lang="en-US" baseline="0" dirty="0" smtClean="0"/>
                        <a:t>Impairment of addition and subtraction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Mild </a:t>
                      </a:r>
                      <a:r>
                        <a:rPr lang="en-US" dirty="0" err="1"/>
                        <a:t>asterixis</a:t>
                      </a:r>
                      <a:r>
                        <a:rPr lang="en-US" dirty="0"/>
                        <a:t> or tremor</a:t>
                      </a:r>
                    </a:p>
                  </a:txBody>
                  <a:tcPr anchor="ctr"/>
                </a:tc>
              </a:tr>
              <a:tr h="1330442">
                <a:tc>
                  <a:txBody>
                    <a:bodyPr/>
                    <a:lstStyle/>
                    <a:p>
                      <a:r>
                        <a:rPr lang="en-US" dirty="0" smtClean="0"/>
                        <a:t>II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Lethargy or apathy</a:t>
                      </a:r>
                    </a:p>
                    <a:p>
                      <a:r>
                        <a:rPr lang="en-US" dirty="0" smtClean="0"/>
                        <a:t>Disorientation</a:t>
                      </a:r>
                      <a:r>
                        <a:rPr lang="en-US" baseline="0" dirty="0" smtClean="0"/>
                        <a:t> for time</a:t>
                      </a:r>
                    </a:p>
                    <a:p>
                      <a:r>
                        <a:rPr lang="en-US" baseline="0" dirty="0" smtClean="0"/>
                        <a:t>Obvious personality change</a:t>
                      </a:r>
                    </a:p>
                    <a:p>
                      <a:r>
                        <a:rPr lang="en-US" baseline="0" dirty="0" smtClean="0"/>
                        <a:t>Inappropriate </a:t>
                      </a:r>
                      <a:r>
                        <a:rPr lang="en-US" baseline="0" dirty="0" err="1" smtClean="0"/>
                        <a:t>behaviour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Obvious </a:t>
                      </a:r>
                      <a:r>
                        <a:rPr lang="en-US" dirty="0" err="1"/>
                        <a:t>asterixis</a:t>
                      </a:r>
                      <a:r>
                        <a:rPr lang="en-US" dirty="0"/>
                        <a:t>; slurred speech</a:t>
                      </a:r>
                    </a:p>
                  </a:txBody>
                  <a:tcPr anchor="ctr"/>
                </a:tc>
              </a:tr>
              <a:tr h="1637465">
                <a:tc>
                  <a:txBody>
                    <a:bodyPr/>
                    <a:lstStyle/>
                    <a:p>
                      <a:r>
                        <a:rPr lang="en-US" dirty="0" smtClean="0"/>
                        <a:t>III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Somnolence to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sime</a:t>
                      </a:r>
                      <a:r>
                        <a:rPr lang="en-US" baseline="0" dirty="0" smtClean="0"/>
                        <a:t>-stupor</a:t>
                      </a:r>
                    </a:p>
                    <a:p>
                      <a:r>
                        <a:rPr lang="en-US" baseline="0" dirty="0" smtClean="0"/>
                        <a:t>Responsive to stimuli </a:t>
                      </a:r>
                    </a:p>
                    <a:p>
                      <a:r>
                        <a:rPr lang="en-US" baseline="0" dirty="0" smtClean="0"/>
                        <a:t>Confused</a:t>
                      </a:r>
                    </a:p>
                    <a:p>
                      <a:r>
                        <a:rPr lang="en-US" baseline="0" dirty="0" err="1" smtClean="0"/>
                        <a:t>Grosss</a:t>
                      </a:r>
                      <a:r>
                        <a:rPr lang="en-US" baseline="0" dirty="0" smtClean="0"/>
                        <a:t> disorientation</a:t>
                      </a:r>
                    </a:p>
                    <a:p>
                      <a:r>
                        <a:rPr lang="en-US" baseline="0" dirty="0" smtClean="0"/>
                        <a:t>Bizarre </a:t>
                      </a:r>
                      <a:r>
                        <a:rPr lang="en-US" baseline="0" dirty="0" err="1" smtClean="0"/>
                        <a:t>behaviour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Muscular rigidity and clonus; Hyper-</a:t>
                      </a:r>
                      <a:r>
                        <a:rPr lang="en-US" dirty="0" err="1"/>
                        <a:t>reflexia</a:t>
                      </a:r>
                      <a:endParaRPr lang="en-US" dirty="0"/>
                    </a:p>
                  </a:txBody>
                  <a:tcPr anchor="ctr"/>
                </a:tc>
              </a:tr>
              <a:tr h="415052">
                <a:tc>
                  <a:txBody>
                    <a:bodyPr/>
                    <a:lstStyle/>
                    <a:p>
                      <a:r>
                        <a:rPr lang="en-US" dirty="0" smtClean="0"/>
                        <a:t>IV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Decerebrate</a:t>
                      </a:r>
                      <a:r>
                        <a:rPr lang="en-US" dirty="0"/>
                        <a:t> posturing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2163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COVERT HE : clinically normal but have abnormalities of cognition and neuropsychiatric variables.</a:t>
            </a:r>
          </a:p>
          <a:p>
            <a:endParaRPr lang="en-US" dirty="0"/>
          </a:p>
          <a:p>
            <a:r>
              <a:rPr lang="en-US" dirty="0" smtClean="0"/>
              <a:t>OVERT HE : manifests as neuropsychiatric syndrome.</a:t>
            </a:r>
          </a:p>
          <a:p>
            <a:r>
              <a:rPr lang="en-US" dirty="0" smtClean="0"/>
              <a:t>May be episodic or persistent.</a:t>
            </a:r>
          </a:p>
        </p:txBody>
      </p:sp>
    </p:spTree>
    <p:extLst>
      <p:ext uri="{BB962C8B-B14F-4D97-AF65-F5344CB8AC3E}">
        <p14:creationId xmlns:p14="http://schemas.microsoft.com/office/powerpoint/2010/main" val="963758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456664"/>
            <a:ext cx="7659687" cy="1168400"/>
          </a:xfrm>
        </p:spPr>
        <p:txBody>
          <a:bodyPr/>
          <a:lstStyle/>
          <a:p>
            <a:r>
              <a:rPr lang="en-US" dirty="0" smtClean="0"/>
              <a:t>Pathogenesis theories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3503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Theme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1935</TotalTime>
  <Words>1880</Words>
  <Application>Microsoft Macintosh PowerPoint</Application>
  <PresentationFormat>On-screen Show (4:3)</PresentationFormat>
  <Paragraphs>225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Default Theme</vt:lpstr>
      <vt:lpstr>COMPLICATIONS OF LIVER CIRRHOSIS</vt:lpstr>
      <vt:lpstr>PowerPoint Presentation</vt:lpstr>
      <vt:lpstr>HEPATIC ENCEPHALOPATHY</vt:lpstr>
      <vt:lpstr>PowerPoint Presentation</vt:lpstr>
      <vt:lpstr>TYPES</vt:lpstr>
      <vt:lpstr>PowerPoint Presentation</vt:lpstr>
      <vt:lpstr>WEST-HAVEN GRADING</vt:lpstr>
      <vt:lpstr>CLASSIFICATION</vt:lpstr>
      <vt:lpstr>Pathogenesis theories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CLINICAL FEATURES</vt:lpstr>
      <vt:lpstr>PowerPoint Presentation</vt:lpstr>
      <vt:lpstr>diagnosis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DIFFERENTIAL DIAGNOSIS</vt:lpstr>
      <vt:lpstr>Precipitating factors: </vt:lpstr>
      <vt:lpstr>PowerPoint Presentation</vt:lpstr>
      <vt:lpstr>MANAGEMENT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Treatment of recurrent or episodic of HE : </vt:lpstr>
      <vt:lpstr>Treatment of persistent HE:</vt:lpstr>
      <vt:lpstr>Treatment of minimal HE :</vt:lpstr>
      <vt:lpstr>POTENTIAL FUTURE THERAPIES</vt:lpstr>
      <vt:lpstr>SPONTANEOUS BACTERIAL PERITONITIS</vt:lpstr>
      <vt:lpstr>PowerPoint Presentation</vt:lpstr>
      <vt:lpstr>PowerPoint Presentation</vt:lpstr>
      <vt:lpstr>PowerPoint Presentation</vt:lpstr>
      <vt:lpstr>diagnosis</vt:lpstr>
      <vt:lpstr>Prognosis</vt:lpstr>
      <vt:lpstr>Treatment </vt:lpstr>
      <vt:lpstr>Prophylaxis </vt:lpstr>
      <vt:lpstr>PowerPoint Presentation</vt:lpstr>
      <vt:lpstr>Thank you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HEPATIC ENCEPHALOPATHY</dc:title>
  <dc:creator>vaishali bhagwat</dc:creator>
  <cp:lastModifiedBy>vaishali bhagwat</cp:lastModifiedBy>
  <cp:revision>35</cp:revision>
  <dcterms:created xsi:type="dcterms:W3CDTF">2018-07-15T06:47:14Z</dcterms:created>
  <dcterms:modified xsi:type="dcterms:W3CDTF">2018-09-21T18:13:46Z</dcterms:modified>
</cp:coreProperties>
</file>