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ppt/tags/tag13.xml" ContentType="application/vnd.openxmlformats-officedocument.presentationml.tags+xml"/>
  <Override PartName="/ppt/notesSlides/notesSlide13.xml" ContentType="application/vnd.openxmlformats-officedocument.presentationml.notesSlide+xml"/>
  <Override PartName="/ppt/tags/tag14.xml" ContentType="application/vnd.openxmlformats-officedocument.presentationml.tags+xml"/>
  <Override PartName="/ppt/notesSlides/notesSlide14.xml" ContentType="application/vnd.openxmlformats-officedocument.presentationml.notesSlide+xml"/>
  <Override PartName="/ppt/tags/tag15.xml" ContentType="application/vnd.openxmlformats-officedocument.presentationml.tags+xml"/>
  <Override PartName="/ppt/notesSlides/notesSlide15.xml" ContentType="application/vnd.openxmlformats-officedocument.presentationml.notesSlide+xml"/>
  <Override PartName="/ppt/tags/tag16.xml" ContentType="application/vnd.openxmlformats-officedocument.presentationml.tags+xml"/>
  <Override PartName="/ppt/notesSlides/notesSlide16.xml" ContentType="application/vnd.openxmlformats-officedocument.presentationml.notesSlide+xml"/>
  <Override PartName="/ppt/tags/tag17.xml" ContentType="application/vnd.openxmlformats-officedocument.presentationml.tags+xml"/>
  <Override PartName="/ppt/notesSlides/notesSlide17.xml" ContentType="application/vnd.openxmlformats-officedocument.presentationml.notesSlide+xml"/>
  <Override PartName="/ppt/tags/tag18.xml" ContentType="application/vnd.openxmlformats-officedocument.presentationml.tags+xml"/>
  <Override PartName="/ppt/notesSlides/notesSlide18.xml" ContentType="application/vnd.openxmlformats-officedocument.presentationml.notesSlide+xml"/>
  <Override PartName="/ppt/tags/tag19.xml" ContentType="application/vnd.openxmlformats-officedocument.presentationml.tags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2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6" r:id="rId9"/>
    <p:sldId id="268" r:id="rId10"/>
    <p:sldId id="269" r:id="rId11"/>
    <p:sldId id="270" r:id="rId12"/>
    <p:sldId id="271" r:id="rId13"/>
    <p:sldId id="272" r:id="rId14"/>
    <p:sldId id="274" r:id="rId15"/>
    <p:sldId id="275" r:id="rId16"/>
    <p:sldId id="277" r:id="rId17"/>
    <p:sldId id="278" r:id="rId18"/>
    <p:sldId id="279" r:id="rId19"/>
    <p:sldId id="280" r:id="rId20"/>
    <p:sldId id="284" r:id="rId21"/>
    <p:sldId id="286" r:id="rId22"/>
    <p:sldId id="287" r:id="rId23"/>
    <p:sldId id="288" r:id="rId24"/>
    <p:sldId id="289" r:id="rId25"/>
    <p:sldId id="290" r:id="rId26"/>
    <p:sldId id="293" r:id="rId27"/>
    <p:sldId id="295" r:id="rId28"/>
    <p:sldId id="296" r:id="rId29"/>
    <p:sldId id="297" r:id="rId3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6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C5BB8-1AC2-0B4A-815E-B4E1A89001D8}" type="datetimeFigureOut">
              <a:rPr lang="en-US" smtClean="0"/>
              <a:t>31/07/18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ACFC17-0E57-C343-96F1-53FF13DDB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181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652428" indent="-3818654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317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976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6354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05E2133-0E06-4C4C-892E-355AFAC2C433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652428" indent="-3818654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317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976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6354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94835AD-88CA-0145-83AD-59C470B7A53F}" type="slidenum">
              <a:rPr lang="en-US" sz="1200"/>
              <a:pPr/>
              <a:t>19</a:t>
            </a:fld>
            <a:endParaRPr lang="en-US" sz="120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652428" indent="-3818654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317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976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6354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77694EC-D4DE-3540-9E67-6C9196ABC100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652428" indent="-3818654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317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976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6354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DEADD4E-C783-D747-B42F-4820F592ABEA}" type="slidenum">
              <a:rPr lang="en-US" sz="1200"/>
              <a:pPr/>
              <a:t>21</a:t>
            </a:fld>
            <a:endParaRPr lang="en-US" sz="120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652428" indent="-3818654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317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976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6354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59DB122-49C1-2B46-9220-55ED531DBAB3}" type="slidenum">
              <a:rPr lang="en-US" sz="1200"/>
              <a:pPr/>
              <a:t>22</a:t>
            </a:fld>
            <a:endParaRPr lang="en-US" sz="120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652428" indent="-3818654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317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976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6354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9A251BA-DBBC-5849-82E2-B8455C2A92D0}" type="slidenum">
              <a:rPr lang="en-US" sz="1200"/>
              <a:pPr/>
              <a:t>23</a:t>
            </a:fld>
            <a:endParaRPr lang="en-US" sz="120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652428" indent="-3818654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317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976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6354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0B27737-CAC7-F146-86E8-574E5A387FFC}" type="slidenum">
              <a:rPr lang="en-US" sz="1200"/>
              <a:pPr/>
              <a:t>24</a:t>
            </a:fld>
            <a:endParaRPr lang="en-US" sz="120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652428" indent="-3818654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317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976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6354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748D027-87B8-9E40-9364-9AE5905A5E13}" type="slidenum">
              <a:rPr lang="en-US" sz="1200"/>
              <a:pPr/>
              <a:t>25</a:t>
            </a:fld>
            <a:endParaRPr lang="en-US" sz="120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652428" indent="-3818654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317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976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6354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EFD3642-7E02-4949-A48B-7A257A823171}" type="slidenum">
              <a:rPr lang="en-US" sz="1200"/>
              <a:pPr/>
              <a:t>26</a:t>
            </a:fld>
            <a:endParaRPr lang="en-US" sz="120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652428" indent="-3818654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317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976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6354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E1D4E30-04B3-054D-9045-0E1A8084E328}" type="slidenum">
              <a:rPr lang="en-US" sz="1200"/>
              <a:pPr/>
              <a:t>27</a:t>
            </a:fld>
            <a:endParaRPr lang="en-US" sz="120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652428" indent="-3818654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317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976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6354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D9C1D4A-A994-7247-AAA5-C8FB01EAD093}" type="slidenum">
              <a:rPr lang="en-US" sz="1200"/>
              <a:pPr/>
              <a:t>28</a:t>
            </a:fld>
            <a:endParaRPr lang="en-US" sz="120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652428" indent="-3818654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317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976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6354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9DCAFC2-0A50-BD40-BBFB-E9F5A23D8F10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652428" indent="-3818654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317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976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6354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AC4E1F1-16DE-4C4B-BE5D-AD65C578C3CF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652428" indent="-3818654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317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976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6354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0F74B10-BB61-624C-89F4-0BFBEA17AF5E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652428" indent="-3818654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317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976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6354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1A28DA9-1F8D-FF48-B2F9-92EC88D5B9CB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652428" indent="-3818654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317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976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6354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C512125-3C46-6C4A-B11D-07A350014A2E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652428" indent="-3818654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317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976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6354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7A2180A-805D-1145-BC4F-25F9F1BA37DB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652428" indent="-3818654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317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976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6354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52DFEC7-A4A0-6F4C-8D3B-79FA62B71588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652428" indent="-3818654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317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976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6354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1E565B8-6CE9-D446-9C59-437B3FEF9263}" type="slidenum">
              <a:rPr lang="en-US" sz="1200"/>
              <a:pPr/>
              <a:t>18</a:t>
            </a:fld>
            <a:endParaRPr lang="en-US" sz="120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31/07/18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31/07/18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31/07/18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31/07/18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31/07/18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31/07/18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31/07/18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31/07/18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31/07/18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31/07/18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31/07/18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31/07/18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31/07/18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tags" Target="../tags/tag1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tags" Target="../tags/tag1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tags" Target="../tags/tag1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tags" Target="../tags/tag1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tags" Target="../tags/tag1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tags" Target="../tags/tag19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3.pn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HYPERTENSIVE </a:t>
            </a:r>
            <a:br>
              <a:rPr lang="en-US" dirty="0" smtClean="0"/>
            </a:br>
            <a:r>
              <a:rPr lang="en-US" dirty="0" smtClean="0"/>
              <a:t>EMERGENCIES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6109" y="5161411"/>
            <a:ext cx="6498159" cy="916641"/>
          </a:xfrm>
        </p:spPr>
        <p:txBody>
          <a:bodyPr/>
          <a:lstStyle/>
          <a:p>
            <a:r>
              <a:rPr lang="en-US" dirty="0" smtClean="0"/>
              <a:t>DR. SANJANA BHAGWAT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581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619" y="1191673"/>
            <a:ext cx="8183932" cy="4751928"/>
          </a:xfrm>
        </p:spPr>
        <p:txBody>
          <a:bodyPr/>
          <a:lstStyle/>
          <a:p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Social History</a:t>
            </a:r>
          </a:p>
          <a:p>
            <a:pPr lvl="1"/>
            <a:r>
              <a:rPr lang="en-US" sz="3200" dirty="0">
                <a:latin typeface="Arial" charset="0"/>
                <a:ea typeface="ＭＳ Ｐゴシック" charset="0"/>
              </a:rPr>
              <a:t>Recreational Drugs</a:t>
            </a:r>
          </a:p>
          <a:p>
            <a:pPr lvl="2"/>
            <a:r>
              <a:rPr lang="en-US" sz="2800" dirty="0">
                <a:latin typeface="Arial" charset="0"/>
                <a:ea typeface="ＭＳ Ｐゴシック" charset="0"/>
              </a:rPr>
              <a:t>Amphetamines</a:t>
            </a:r>
          </a:p>
          <a:p>
            <a:pPr lvl="2"/>
            <a:r>
              <a:rPr lang="en-US" sz="2800" dirty="0">
                <a:latin typeface="Arial" charset="0"/>
                <a:ea typeface="ＭＳ Ｐゴシック" charset="0"/>
              </a:rPr>
              <a:t>Cocaine</a:t>
            </a:r>
          </a:p>
          <a:p>
            <a:pPr lvl="2"/>
            <a:r>
              <a:rPr lang="en-US" sz="2800" dirty="0">
                <a:latin typeface="Arial" charset="0"/>
                <a:ea typeface="ＭＳ Ｐゴシック" charset="0"/>
              </a:rPr>
              <a:t>Phencyclidine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920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Confirm BP in both arms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Use appropriate sized BP cuff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Cuff that is too small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BP cuffs that are too small falsely elevate BP measurements in obese patients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508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Assess for end-organ damage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Vascular Disease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Assess pulses in all extremities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Auscultate over renal arteries for bruits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Cardiopulmonary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Listen for </a:t>
            </a:r>
            <a:r>
              <a:rPr lang="en-US" dirty="0" err="1">
                <a:latin typeface="Arial" charset="0"/>
                <a:ea typeface="ＭＳ Ｐゴシック" charset="0"/>
              </a:rPr>
              <a:t>rales</a:t>
            </a:r>
            <a:r>
              <a:rPr lang="en-US" dirty="0">
                <a:latin typeface="Arial" charset="0"/>
                <a:ea typeface="ＭＳ Ｐゴシック" charset="0"/>
              </a:rPr>
              <a:t> (CHF)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Murmurs or gallops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083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Neurologic Exam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Hypertensive Encephalopathy - mental status changes, nausea, vomiting, seizures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Lateralizing signs uncommon and suggest cerebrovascular accident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Retinal Exam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724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Lab Testing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ECG</a:t>
            </a:r>
          </a:p>
          <a:p>
            <a:pPr lvl="1" eaLnBrk="1" hangingPunct="1"/>
            <a:r>
              <a:rPr lang="en-US" sz="2400">
                <a:latin typeface="Arial" charset="0"/>
                <a:ea typeface="ＭＳ Ｐゴシック" charset="0"/>
              </a:rPr>
              <a:t>LVH, look for signs of ischemia, injury, infarct</a:t>
            </a:r>
          </a:p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Renal Function Tests (urine included)</a:t>
            </a:r>
          </a:p>
          <a:p>
            <a:pPr lvl="1" eaLnBrk="1" hangingPunct="1"/>
            <a:r>
              <a:rPr lang="en-US" sz="2400">
                <a:latin typeface="Arial" charset="0"/>
                <a:ea typeface="ＭＳ Ｐゴシック" charset="0"/>
              </a:rPr>
              <a:t>Elevated BUN, Creatinine, proteinuria, hematuria</a:t>
            </a:r>
          </a:p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CBC</a:t>
            </a:r>
          </a:p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CXR - pulmonary edema, aortic arch, cardiac enlargement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2603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Lab Testing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Aortic Dissection?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Suspect with severe tearing chest pain, unequal pulses, widened mediastinum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Contrast Chest CT Scan or MRI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Pulmonary Edema/CHF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Transthoracic Echocardiogram 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Differentiate between systolic dysfunction, diastolic dysfunction, mitral regurgitation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2389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Management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Elevated BP without target organ damage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Hypertensive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urgency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Oral meds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Goal - gradual reduction of BP over 24 - 48 hours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7508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Management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Elevated BP with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target organ damage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Hypertensive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emergency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Parenteral meds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Goal - Reduce diastolic BP by 10-15% or to 110 mm Hg over a period of 30 - 60 minutes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5591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How Quickly?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Cerebral Blood Flow Autoregulation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Cerebral Blood constant in normotensive individuals over range of MAPs of 60 -120 mm Hg.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In chronically hypertensive patients autoregulatory range is higher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MAP Range 100-120 to 150-160 mm Hg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Autoregulation also impaired in the elderly and those with cerebrovascular disease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9013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How Quickly?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General rule is to lower MAP by 20% in first hour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Should always be done with close clinical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observation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Where?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ICU with close monitoring</a:t>
            </a:r>
          </a:p>
          <a:p>
            <a:pPr marL="0" indent="0" eaLnBrk="1" hangingPunct="1"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9539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0795"/>
            <a:ext cx="9144000" cy="440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7543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Preferred Agents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4958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Beta blockers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Labetolol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Esmolol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Calcium Entry blocker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Nicardipine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Dopamine-1 receptor agonist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Fenoldapam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Vasodilators - nitroprusside/nitroglucerin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5547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CVA or Ischemic Stroke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BP elevation after CVA or ischemic stroke can be protective to preserve cerebral perfusion</a:t>
            </a:r>
          </a:p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Hold on aggressive lowering unless</a:t>
            </a:r>
          </a:p>
          <a:p>
            <a:pPr lvl="1" eaLnBrk="1" hangingPunct="1"/>
            <a:r>
              <a:rPr lang="en-US" sz="2400">
                <a:latin typeface="Arial" charset="0"/>
                <a:ea typeface="ＭＳ Ｐゴシック" charset="0"/>
              </a:rPr>
              <a:t>Thrombolytic therapy anticipated or</a:t>
            </a:r>
          </a:p>
          <a:p>
            <a:pPr lvl="1" eaLnBrk="1" hangingPunct="1"/>
            <a:r>
              <a:rPr lang="en-US" sz="2400">
                <a:latin typeface="Arial" charset="0"/>
                <a:ea typeface="ＭＳ Ｐゴシック" charset="0"/>
              </a:rPr>
              <a:t>BP excessively high ( SBP &gt; 220 mm Hg or DBP &gt;120)</a:t>
            </a:r>
          </a:p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BP Goal for thrombolytic therapy is to lower SBP if &gt; 185 or DBP &gt;110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4091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Cardiac Conditions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Acute Pulmonary Edema with systolic dysfunction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Nicardipine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Fenoldopam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Sodium nitroprusside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Nitroglycerin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Loop diuretic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8812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Cardiac Conditions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Acute Pulmonary Edema with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diastolic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dysfunction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Esmolol, metoprolol, labetolol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verapamil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Nitroglycerin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Loop diuretic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1602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Cardiac Conditions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Acute myocardial ischemia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Esmolol, labetolol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Nitroglycerin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2057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Sympathetic Crisis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Generally in association with recreational drugs such as cocaine, amphetamine or phencyclidine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Sudden cessation of clonidine or Beta-adrenergic antagonist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Pheochromocytoma - rare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6319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Aortic Dissection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Vasodilator alone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?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Causes reflex tachycardia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Increases cardiac ejection velocity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Increases aortic shear forces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Extends the dissection</a:t>
            </a:r>
          </a:p>
          <a:p>
            <a:pPr marL="0" indent="0" eaLnBrk="1" hangingPunct="1">
              <a:buNone/>
            </a:pP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Standard therapy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Beta-adrenergic blocker plus vasodilator</a:t>
            </a:r>
          </a:p>
          <a:p>
            <a:pPr lvl="1"/>
            <a:r>
              <a:rPr lang="en-US" dirty="0" err="1">
                <a:latin typeface="Arial" charset="0"/>
                <a:ea typeface="ＭＳ Ｐゴシック" charset="0"/>
              </a:rPr>
              <a:t>Esmolol</a:t>
            </a:r>
            <a:r>
              <a:rPr lang="en-US" dirty="0">
                <a:latin typeface="Arial" charset="0"/>
                <a:ea typeface="ＭＳ Ｐゴシック" charset="0"/>
              </a:rPr>
              <a:t> + </a:t>
            </a:r>
            <a:r>
              <a:rPr lang="en-US" dirty="0" err="1">
                <a:latin typeface="Arial" charset="0"/>
                <a:ea typeface="ＭＳ Ｐゴシック" charset="0"/>
              </a:rPr>
              <a:t>Nicardipine</a:t>
            </a:r>
            <a:r>
              <a:rPr lang="en-US" dirty="0">
                <a:latin typeface="Arial" charset="0"/>
                <a:ea typeface="ＭＳ Ｐゴシック" charset="0"/>
              </a:rPr>
              <a:t> or </a:t>
            </a:r>
            <a:r>
              <a:rPr lang="en-US" dirty="0" err="1">
                <a:latin typeface="Arial" charset="0"/>
                <a:ea typeface="ＭＳ Ｐゴシック" charset="0"/>
              </a:rPr>
              <a:t>fenoldopam</a:t>
            </a:r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Nitroprusside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can be used as well</a:t>
            </a:r>
          </a:p>
          <a:p>
            <a:pPr lvl="1"/>
            <a:endParaRPr lang="en-US" dirty="0">
              <a:latin typeface="Arial" charset="0"/>
              <a:ea typeface="ＭＳ Ｐゴシック" charset="0"/>
            </a:endParaRPr>
          </a:p>
          <a:p>
            <a:pPr marL="0" indent="0" eaLnBrk="1" hangingPunct="1"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35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8382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Acute Post Operative Hypertension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Frequent in post-operative state (20-75%)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Hyper-responsiveness to surgical trauma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Increased stress hormones?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Activation of RAA?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Also hypothermia, hypoxia, carbon dioxide retention, bladder distention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6702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8382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Acute Post Operative Hypertension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Prevention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Safe to give antihypertensives pre-op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Hold diuretics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Treatment - BP thresholds vary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Control pain and anxiety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While NPO use nicardipine, esmolol or labetolol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Resume oral medications when possible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5922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Thank you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18037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q"/>
            </a:pPr>
            <a:r>
              <a:rPr lang="en-US" b="1" u="sng" dirty="0" smtClean="0"/>
              <a:t>Severe HTN - </a:t>
            </a:r>
            <a:r>
              <a:rPr lang="en-US" dirty="0" smtClean="0"/>
              <a:t> 180/110 – 220/130 without any symptoms of end organ damage. Almost always seen in chronic </a:t>
            </a:r>
            <a:r>
              <a:rPr lang="en-US" dirty="0" err="1" smtClean="0"/>
              <a:t>hypertensives</a:t>
            </a:r>
            <a:r>
              <a:rPr lang="en-US" dirty="0" smtClean="0"/>
              <a:t> who have stopped or missed their medication. Can be managed on OPD basis</a:t>
            </a:r>
          </a:p>
          <a:p>
            <a:endParaRPr lang="en-US" dirty="0"/>
          </a:p>
          <a:p>
            <a:pPr>
              <a:buFont typeface="Wingdings" charset="2"/>
              <a:buChar char="q"/>
            </a:pPr>
            <a:r>
              <a:rPr lang="en-US" b="1" u="sng" dirty="0" smtClean="0"/>
              <a:t> Hypertensive urgency -  </a:t>
            </a:r>
            <a:r>
              <a:rPr lang="en-US" dirty="0" smtClean="0"/>
              <a:t>severe </a:t>
            </a:r>
            <a:r>
              <a:rPr lang="en-US" dirty="0" err="1" smtClean="0"/>
              <a:t>uncontrlloed</a:t>
            </a:r>
            <a:r>
              <a:rPr lang="en-US" dirty="0" smtClean="0"/>
              <a:t> blood pressure without evidence of acute target organ damage. Can be managed with oral medications.</a:t>
            </a:r>
            <a:endParaRPr lang="en-US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881506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98" y="109759"/>
            <a:ext cx="9002901" cy="660124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q"/>
            </a:pPr>
            <a:r>
              <a:rPr lang="en-US" b="1" u="sng" dirty="0" smtClean="0"/>
              <a:t>Hypertensive emergency – </a:t>
            </a:r>
          </a:p>
          <a:p>
            <a:pPr>
              <a:buFont typeface="Wingdings" charset="2"/>
              <a:buChar char="§"/>
            </a:pPr>
            <a:r>
              <a:rPr lang="en-US" dirty="0" err="1" smtClean="0"/>
              <a:t>heterogenous</a:t>
            </a:r>
            <a:r>
              <a:rPr lang="en-US" dirty="0" smtClean="0"/>
              <a:t> group of hypertensive disorders characterized by severe hypertension and acute target organ damage.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Hypertensive encephalopathy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Acute heart failure with pulmonary </a:t>
            </a:r>
            <a:r>
              <a:rPr lang="en-US" dirty="0" err="1" smtClean="0"/>
              <a:t>oedema</a:t>
            </a:r>
            <a:endParaRPr lang="en-US" dirty="0" smtClean="0"/>
          </a:p>
          <a:p>
            <a:pPr>
              <a:buFont typeface="Wingdings" charset="2"/>
              <a:buChar char="§"/>
            </a:pPr>
            <a:r>
              <a:rPr lang="en-US" dirty="0" smtClean="0"/>
              <a:t>Dissecting aortic aneurysm 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Acute renal failure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Unstable angina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Myocardial infarction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Intracranial bleed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Acute </a:t>
            </a:r>
            <a:r>
              <a:rPr lang="en-US" dirty="0" err="1" smtClean="0"/>
              <a:t>ischaemic</a:t>
            </a:r>
            <a:r>
              <a:rPr lang="en-US" dirty="0" smtClean="0"/>
              <a:t> stroke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Subarachnoid </a:t>
            </a:r>
            <a:r>
              <a:rPr lang="en-US" dirty="0" err="1" smtClean="0"/>
              <a:t>haemorrhage</a:t>
            </a:r>
            <a:endParaRPr lang="en-US" dirty="0" smtClean="0"/>
          </a:p>
          <a:p>
            <a:pPr>
              <a:buFont typeface="Wingdings" charset="2"/>
              <a:buChar char="§"/>
            </a:pPr>
            <a:endParaRPr lang="en-US" dirty="0" smtClean="0"/>
          </a:p>
          <a:p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616083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162" y="351346"/>
            <a:ext cx="8954837" cy="6506654"/>
          </a:xfrm>
        </p:spPr>
        <p:txBody>
          <a:bodyPr>
            <a:normAutofit/>
          </a:bodyPr>
          <a:lstStyle/>
          <a:p>
            <a:r>
              <a:rPr lang="en-US" dirty="0" smtClean="0"/>
              <a:t>Requires hospitalization</a:t>
            </a:r>
          </a:p>
          <a:p>
            <a:r>
              <a:rPr lang="en-US" dirty="0" smtClean="0"/>
              <a:t>Requires parental medications</a:t>
            </a:r>
          </a:p>
          <a:p>
            <a:pPr lvl="1"/>
            <a:r>
              <a:rPr lang="en-US" sz="2100" dirty="0"/>
              <a:t>No end-organ damage—NOT emergent</a:t>
            </a:r>
          </a:p>
          <a:p>
            <a:pPr lvl="1"/>
            <a:r>
              <a:rPr lang="en-US" sz="2100" dirty="0"/>
              <a:t>Look for reactive HTN and treat this first</a:t>
            </a:r>
          </a:p>
          <a:p>
            <a:pPr lvl="2"/>
            <a:r>
              <a:rPr lang="en-US" dirty="0"/>
              <a:t>Drugs, pain, anxiety, cocaine, withdrawal</a:t>
            </a:r>
          </a:p>
          <a:p>
            <a:pPr lvl="1"/>
            <a:r>
              <a:rPr lang="en-US" sz="2100" dirty="0"/>
              <a:t>Use oral medications to lower BP gradually over 24-48 hours, likely 2 agents needed</a:t>
            </a:r>
          </a:p>
          <a:p>
            <a:pPr lvl="1"/>
            <a:r>
              <a:rPr lang="en-US" sz="2100" dirty="0"/>
              <a:t>May be chronic, decrease BP slowly to avoid </a:t>
            </a:r>
            <a:r>
              <a:rPr lang="en-US" sz="2100" dirty="0" err="1"/>
              <a:t>hypoperfusion</a:t>
            </a:r>
            <a:r>
              <a:rPr lang="en-US" sz="2100" dirty="0"/>
              <a:t> of organs</a:t>
            </a:r>
          </a:p>
          <a:p>
            <a:pPr lvl="1"/>
            <a:r>
              <a:rPr lang="en-US" sz="2100" dirty="0"/>
              <a:t>Avoid sublingual and IM administration due to unpredictable </a:t>
            </a:r>
            <a:r>
              <a:rPr lang="en-US" sz="2100" dirty="0" smtClean="0"/>
              <a:t>absorption</a:t>
            </a:r>
          </a:p>
          <a:p>
            <a:pPr marL="349250" lvl="1" indent="0">
              <a:buNone/>
            </a:pPr>
            <a:endParaRPr lang="en-US" sz="2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821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  <a:solidFill>
            <a:schemeClr val="bg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3600">
                <a:latin typeface="Arial" charset="0"/>
                <a:ea typeface="ＭＳ Ｐゴシック" charset="0"/>
                <a:cs typeface="ＭＳ Ｐゴシック" charset="0"/>
              </a:rPr>
              <a:t>Hypertensive Emergency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Damage</a:t>
            </a:r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143000"/>
            <a:ext cx="283845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5" name="Line 5"/>
          <p:cNvSpPr>
            <a:spLocks noChangeShapeType="1"/>
          </p:cNvSpPr>
          <p:nvPr/>
        </p:nvSpPr>
        <p:spPr bwMode="auto">
          <a:xfrm flipV="1">
            <a:off x="4724400" y="2057400"/>
            <a:ext cx="457200" cy="45720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5181600" y="1752600"/>
            <a:ext cx="3352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/>
              <a:t>Heart - CHF, MI, angina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1066800" y="2971800"/>
            <a:ext cx="2971800" cy="92333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/>
              <a:t>Kidneys - acute kidney injury, microscopic hematuria</a:t>
            </a:r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 flipV="1">
            <a:off x="3810000" y="3276600"/>
            <a:ext cx="533400" cy="1524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 flipV="1">
            <a:off x="3962400" y="4572000"/>
            <a:ext cx="457200" cy="3048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Line 11"/>
          <p:cNvSpPr>
            <a:spLocks noChangeShapeType="1"/>
          </p:cNvSpPr>
          <p:nvPr/>
        </p:nvSpPr>
        <p:spPr bwMode="auto">
          <a:xfrm>
            <a:off x="3352800" y="1524000"/>
            <a:ext cx="1066800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Text Box 12"/>
          <p:cNvSpPr txBox="1">
            <a:spLocks noChangeArrowheads="1"/>
          </p:cNvSpPr>
          <p:nvPr/>
        </p:nvSpPr>
        <p:spPr bwMode="auto">
          <a:xfrm>
            <a:off x="152400" y="1371600"/>
            <a:ext cx="3505200" cy="92333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/>
              <a:t>CNS - encephalopathy, intracranial hemorrhage, Grade 3-4 retinopathy</a:t>
            </a:r>
          </a:p>
        </p:txBody>
      </p:sp>
      <p:sp>
        <p:nvSpPr>
          <p:cNvPr id="35852" name="Text Box 13"/>
          <p:cNvSpPr txBox="1">
            <a:spLocks noChangeArrowheads="1"/>
          </p:cNvSpPr>
          <p:nvPr/>
        </p:nvSpPr>
        <p:spPr bwMode="auto">
          <a:xfrm>
            <a:off x="2163518" y="5273675"/>
            <a:ext cx="206558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 smtClean="0"/>
              <a:t>Vasculature – aortic dissection, </a:t>
            </a:r>
            <a:r>
              <a:rPr lang="en-US" sz="1800" dirty="0" err="1" smtClean="0"/>
              <a:t>eclampsia</a:t>
            </a:r>
            <a:endParaRPr lang="en-US" sz="1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7390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Epidemiology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199" y="2195187"/>
            <a:ext cx="7753351" cy="3748414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Common associations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Previous history of hypertension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Lack of a primary care physician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Non adherence to antihypertensive </a:t>
            </a:r>
            <a:r>
              <a:rPr lang="en-US" dirty="0" smtClean="0">
                <a:latin typeface="Arial" charset="0"/>
                <a:ea typeface="ＭＳ Ｐゴシック" charset="0"/>
              </a:rPr>
              <a:t>regimen</a:t>
            </a:r>
            <a:endParaRPr lang="en-US" dirty="0">
              <a:latin typeface="Arial" charset="0"/>
              <a:ea typeface="ＭＳ Ｐゴシック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5325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Pathophysiology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2895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Sudden increase in Systemic Vascular Resistance</a:t>
            </a: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 rot="7454497" flipV="1">
            <a:off x="1600200" y="2362200"/>
            <a:ext cx="99060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 flipV="1">
            <a:off x="1752600" y="33528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1905000" y="34290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BP</a:t>
            </a:r>
          </a:p>
        </p:txBody>
      </p:sp>
      <p:sp>
        <p:nvSpPr>
          <p:cNvPr id="41991" name="Line 7"/>
          <p:cNvSpPr>
            <a:spLocks noChangeShapeType="1"/>
          </p:cNvSpPr>
          <p:nvPr/>
        </p:nvSpPr>
        <p:spPr bwMode="auto">
          <a:xfrm rot="-4005744">
            <a:off x="2667000" y="2819400"/>
            <a:ext cx="1066800" cy="762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3810000" y="1524000"/>
            <a:ext cx="42672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Mechanical Stress with endothelial injury, increased permeability, Coag/Plt activation, fibrin deposition</a:t>
            </a:r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>
            <a:off x="5562600" y="31242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3962400" y="3733800"/>
            <a:ext cx="3581400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AutoNum type="arabicParenR"/>
            </a:pPr>
            <a:r>
              <a:rPr lang="en-US"/>
              <a:t>Fibrinoid necrosis</a:t>
            </a:r>
          </a:p>
          <a:p>
            <a:pPr>
              <a:spcBef>
                <a:spcPct val="50000"/>
              </a:spcBef>
              <a:buFont typeface="Arial" charset="0"/>
              <a:buAutoNum type="arabicParenR"/>
            </a:pPr>
            <a:r>
              <a:rPr lang="en-US"/>
              <a:t>Ischemia</a:t>
            </a:r>
          </a:p>
          <a:p>
            <a:pPr>
              <a:spcBef>
                <a:spcPct val="50000"/>
              </a:spcBef>
              <a:buFont typeface="Arial" charset="0"/>
              <a:buAutoNum type="arabicParenR"/>
            </a:pPr>
            <a:r>
              <a:rPr lang="en-US"/>
              <a:t>Activation of RAA</a:t>
            </a:r>
          </a:p>
          <a:p>
            <a:pPr>
              <a:spcBef>
                <a:spcPct val="50000"/>
              </a:spcBef>
              <a:buFont typeface="Arial" charset="0"/>
              <a:buAutoNum type="arabicParenR"/>
            </a:pPr>
            <a:r>
              <a:rPr lang="en-US"/>
              <a:t>Proinflammatory cytokines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7001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Initial Evaluation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Focused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history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Always present with a new onset symptom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charset="0"/>
              </a:rPr>
              <a:t>History </a:t>
            </a:r>
            <a:r>
              <a:rPr lang="en-US" dirty="0">
                <a:latin typeface="Arial" charset="0"/>
                <a:ea typeface="ＭＳ Ｐゴシック" charset="0"/>
              </a:rPr>
              <a:t>of hypertension</a:t>
            </a:r>
            <a:r>
              <a:rPr lang="en-US" dirty="0" smtClean="0">
                <a:latin typeface="Arial" charset="0"/>
                <a:ea typeface="ＭＳ Ｐゴシック" charset="0"/>
              </a:rPr>
              <a:t>?</a:t>
            </a:r>
            <a:endParaRPr lang="en-US" dirty="0">
              <a:latin typeface="Arial" charset="0"/>
              <a:ea typeface="ＭＳ Ｐゴシック" charset="0"/>
            </a:endParaRP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How well is hypertension controlled?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What </a:t>
            </a:r>
            <a:r>
              <a:rPr lang="en-US" dirty="0" err="1">
                <a:latin typeface="Arial" charset="0"/>
                <a:ea typeface="ＭＳ Ｐゴシック" charset="0"/>
              </a:rPr>
              <a:t>antihypertensives</a:t>
            </a:r>
            <a:r>
              <a:rPr lang="en-US" dirty="0">
                <a:latin typeface="Arial" charset="0"/>
                <a:ea typeface="ＭＳ Ｐゴシック" charset="0"/>
              </a:rPr>
              <a:t>?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Adherence to antihypertensive regimen?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Last dose of antihypertensive?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9854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43</TotalTime>
  <Words>885</Words>
  <Application>Microsoft Macintosh PowerPoint</Application>
  <PresentationFormat>On-screen Show (4:3)</PresentationFormat>
  <Paragraphs>188</Paragraphs>
  <Slides>29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Breeze</vt:lpstr>
      <vt:lpstr>HYPERTENSIVE  EMERGENCIES</vt:lpstr>
      <vt:lpstr>PowerPoint Presentation</vt:lpstr>
      <vt:lpstr>DEFINITIONS</vt:lpstr>
      <vt:lpstr>PowerPoint Presentation</vt:lpstr>
      <vt:lpstr>PowerPoint Presentation</vt:lpstr>
      <vt:lpstr>Hypertensive Emergency</vt:lpstr>
      <vt:lpstr>Epidemiology</vt:lpstr>
      <vt:lpstr>Pathophysiology</vt:lpstr>
      <vt:lpstr>Initial Evaluation</vt:lpstr>
      <vt:lpstr>PowerPoint Presentation</vt:lpstr>
      <vt:lpstr>PowerPoint Presentation</vt:lpstr>
      <vt:lpstr>PowerPoint Presentation</vt:lpstr>
      <vt:lpstr>PowerPoint Presentation</vt:lpstr>
      <vt:lpstr>Lab Testing</vt:lpstr>
      <vt:lpstr>Lab Testing</vt:lpstr>
      <vt:lpstr>Management</vt:lpstr>
      <vt:lpstr>Management</vt:lpstr>
      <vt:lpstr>How Quickly?</vt:lpstr>
      <vt:lpstr>How Quickly?</vt:lpstr>
      <vt:lpstr>Preferred Agents</vt:lpstr>
      <vt:lpstr>CVA or Ischemic Stroke</vt:lpstr>
      <vt:lpstr>Cardiac Conditions</vt:lpstr>
      <vt:lpstr>Cardiac Conditions</vt:lpstr>
      <vt:lpstr>Cardiac Conditions</vt:lpstr>
      <vt:lpstr>Sympathetic Crisis</vt:lpstr>
      <vt:lpstr>Aortic Dissection</vt:lpstr>
      <vt:lpstr>Acute Post Operative Hypertension</vt:lpstr>
      <vt:lpstr>Acute Post Operative Hypertension</vt:lpstr>
      <vt:lpstr>Thank you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HYPERTENSIVE  EMERGENCIES</dc:title>
  <dc:creator>vaishali bhagwat</dc:creator>
  <cp:lastModifiedBy>vaishali bhagwat</cp:lastModifiedBy>
  <cp:revision>6</cp:revision>
  <dcterms:created xsi:type="dcterms:W3CDTF">2018-07-30T18:52:53Z</dcterms:created>
  <dcterms:modified xsi:type="dcterms:W3CDTF">2018-07-31T06:29:13Z</dcterms:modified>
</cp:coreProperties>
</file>