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8" autoAdjust="0"/>
    <p:restoredTop sz="91009" autoAdjust="0"/>
  </p:normalViewPr>
  <p:slideViewPr>
    <p:cSldViewPr snapToGrid="0" snapToObjects="1">
      <p:cViewPr varScale="1">
        <p:scale>
          <a:sx n="94" d="100"/>
          <a:sy n="94" d="100"/>
        </p:scale>
        <p:origin x="-1064" y="-104"/>
      </p:cViewPr>
      <p:guideLst>
        <p:guide orient="horz" pos="2160"/>
        <p:guide pos="2880"/>
      </p:guideLst>
    </p:cSldViewPr>
  </p:slideViewPr>
  <p:outlineViewPr>
    <p:cViewPr>
      <p:scale>
        <a:sx n="33" d="100"/>
        <a:sy n="33" d="100"/>
      </p:scale>
      <p:origin x="0" y="2488"/>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157319"/>
            <a:ext cx="8915400" cy="877824"/>
          </a:xfrm>
        </p:spPr>
        <p:txBody>
          <a:bodyPr/>
          <a:lstStyle/>
          <a:p>
            <a:r>
              <a:rPr lang="en-US" smtClean="0"/>
              <a:t>Click to edit Master title style</a:t>
            </a:r>
            <a:endParaRPr/>
          </a:p>
        </p:txBody>
      </p:sp>
      <p:sp>
        <p:nvSpPr>
          <p:cNvPr id="3" name="Subtitle 2"/>
          <p:cNvSpPr>
            <a:spLocks noGrp="1"/>
          </p:cNvSpPr>
          <p:nvPr>
            <p:ph type="subTitle" idx="1"/>
          </p:nvPr>
        </p:nvSpPr>
        <p:spPr>
          <a:xfrm>
            <a:off x="914400" y="3034553"/>
            <a:ext cx="8001000" cy="3823447"/>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91440" rIns="274320" bIns="91440" rtlCol="0" anchor="t" anchorCtr="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dirty="0"/>
          </a:p>
        </p:txBody>
      </p:sp>
      <p:sp>
        <p:nvSpPr>
          <p:cNvPr id="4" name="Date Placeholder 3"/>
          <p:cNvSpPr>
            <a:spLocks noGrp="1"/>
          </p:cNvSpPr>
          <p:nvPr>
            <p:ph type="dt" sz="half" idx="10"/>
          </p:nvPr>
        </p:nvSpPr>
        <p:spPr/>
        <p:txBody>
          <a:bodyPr/>
          <a:lstStyle/>
          <a:p>
            <a:fld id="{70FAA508-F0CD-46EA-95FB-26B559A0B5D9}" type="datetimeFigureOut">
              <a:rPr lang="en-US" smtClean="0"/>
              <a:t>14/01/18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22907-8A9D-4F6B-98F6-913902AD56B5}"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1124712"/>
            <a:ext cx="8915400" cy="914400"/>
          </a:xfrm>
          <a:solidFill>
            <a:schemeClr val="tx2"/>
          </a:solidFill>
        </p:spPr>
        <p:txBody>
          <a:bodyPr vert="horz" lIns="1188720" tIns="45720" rIns="274320" bIns="45720" rtlCol="0" anchor="ctr">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5487987" y="2048256"/>
            <a:ext cx="3427413" cy="4206240"/>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914400" y="2039112"/>
            <a:ext cx="4572000" cy="4224528"/>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274320" rIns="274320" bIns="274320" rtlCol="0" anchor="t" anchorCtr="0">
            <a:normAutofit/>
          </a:bodyPr>
          <a:lstStyle>
            <a:lvl1pPr marL="0" indent="0">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Clr>
                <a:schemeClr val="accent1"/>
              </a:buClr>
              <a:buFont typeface="Wingdings 2" pitchFamily="18" charset="2"/>
              <a:buNone/>
            </a:pPr>
            <a:r>
              <a:rPr lang="en-US" smtClean="0"/>
              <a:t>Click to edit Master text styles</a:t>
            </a:r>
          </a:p>
        </p:txBody>
      </p:sp>
      <p:sp>
        <p:nvSpPr>
          <p:cNvPr id="5" name="Date Placeholder 4"/>
          <p:cNvSpPr>
            <a:spLocks noGrp="1"/>
          </p:cNvSpPr>
          <p:nvPr>
            <p:ph type="dt" sz="half" idx="10"/>
          </p:nvPr>
        </p:nvSpPr>
        <p:spPr>
          <a:xfrm>
            <a:off x="6580094" y="188259"/>
            <a:ext cx="2133600" cy="365125"/>
          </a:xfrm>
        </p:spPr>
        <p:txBody>
          <a:bodyPr/>
          <a:lstStyle/>
          <a:p>
            <a:fld id="{70FAA508-F0CD-46EA-95FB-26B559A0B5D9}" type="datetimeFigureOut">
              <a:rPr lang="en-US" smtClean="0"/>
              <a:t>14/01/18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822907-8A9D-4F6B-98F6-913902AD56B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en-US"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dirty="0"/>
          </a:p>
        </p:txBody>
      </p:sp>
      <p:sp>
        <p:nvSpPr>
          <p:cNvPr id="4" name="Date Placeholder 3"/>
          <p:cNvSpPr>
            <a:spLocks noGrp="1"/>
          </p:cNvSpPr>
          <p:nvPr>
            <p:ph type="dt" sz="half" idx="10"/>
          </p:nvPr>
        </p:nvSpPr>
        <p:spPr/>
        <p:txBody>
          <a:bodyPr/>
          <a:lstStyle/>
          <a:p>
            <a:fld id="{70FAA508-F0CD-46EA-95FB-26B559A0B5D9}" type="datetimeFigureOut">
              <a:rPr lang="en-US" smtClean="0"/>
              <a:t>14/01/18</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1129553"/>
            <a:ext cx="7988300" cy="2980944"/>
          </a:xfrm>
        </p:spPr>
        <p:txBody>
          <a:bodyPr>
            <a:normAutofit/>
          </a:bodyPr>
          <a:lstStyle>
            <a:lvl1pPr marL="0" indent="0">
              <a:buNone/>
              <a:defRPr sz="1800"/>
            </a:lvl1pPr>
          </a:lstStyle>
          <a:p>
            <a:r>
              <a:rPr lang="en-US" smtClean="0"/>
              <a:t>Click icon to add picture</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en-US"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dirty="0"/>
          </a:p>
        </p:txBody>
      </p:sp>
      <p:sp>
        <p:nvSpPr>
          <p:cNvPr id="4" name="Date Placeholder 3"/>
          <p:cNvSpPr>
            <a:spLocks noGrp="1"/>
          </p:cNvSpPr>
          <p:nvPr>
            <p:ph type="dt" sz="half" idx="10"/>
          </p:nvPr>
        </p:nvSpPr>
        <p:spPr>
          <a:xfrm>
            <a:off x="6580094" y="188259"/>
            <a:ext cx="2133600" cy="365125"/>
          </a:xfrm>
        </p:spPr>
        <p:txBody>
          <a:bodyPr/>
          <a:lstStyle/>
          <a:p>
            <a:fld id="{70FAA508-F0CD-46EA-95FB-26B559A0B5D9}" type="datetimeFigureOut">
              <a:rPr lang="en-US" smtClean="0"/>
              <a:t>14/01/18</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1129553"/>
            <a:ext cx="3986784" cy="2980944"/>
          </a:xfrm>
        </p:spPr>
        <p:txBody>
          <a:bodyPr>
            <a:normAutofit/>
          </a:bodyPr>
          <a:lstStyle>
            <a:lvl1pPr marL="0" indent="0">
              <a:buNone/>
              <a:defRPr sz="1800"/>
            </a:lvl1pPr>
          </a:lstStyle>
          <a:p>
            <a:r>
              <a:rPr lang="en-US" smtClean="0"/>
              <a:t>Click icon to add picture</a:t>
            </a:r>
            <a:endParaRPr/>
          </a:p>
        </p:txBody>
      </p:sp>
      <p:sp>
        <p:nvSpPr>
          <p:cNvPr id="7" name="Picture Placeholder 8"/>
          <p:cNvSpPr>
            <a:spLocks noGrp="1"/>
          </p:cNvSpPr>
          <p:nvPr>
            <p:ph type="pic" sz="quarter" idx="14"/>
          </p:nvPr>
        </p:nvSpPr>
        <p:spPr>
          <a:xfrm>
            <a:off x="4928616" y="1129553"/>
            <a:ext cx="3986784" cy="2980944"/>
          </a:xfrm>
        </p:spPr>
        <p:txBody>
          <a:bodyPr>
            <a:normAutofit/>
          </a:bodyPr>
          <a:lstStyle>
            <a:lvl1pPr marL="0" indent="0">
              <a:buNone/>
              <a:defRPr sz="1800"/>
            </a:lvl1pPr>
          </a:lstStyle>
          <a:p>
            <a:r>
              <a:rPr lang="en-US" smtClean="0"/>
              <a:t>Click icon to add picture</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en-US"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6580094" y="188259"/>
            <a:ext cx="2133600" cy="365125"/>
          </a:xfrm>
        </p:spPr>
        <p:txBody>
          <a:bodyPr/>
          <a:lstStyle/>
          <a:p>
            <a:fld id="{70FAA508-F0CD-46EA-95FB-26B559A0B5D9}" type="datetimeFigureOut">
              <a:rPr lang="en-US" smtClean="0"/>
              <a:t>14/01/18</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1129553"/>
            <a:ext cx="6601968" cy="2980944"/>
          </a:xfrm>
        </p:spPr>
        <p:txBody>
          <a:bodyPr>
            <a:normAutofit/>
          </a:bodyPr>
          <a:lstStyle>
            <a:lvl1pPr marL="0" indent="0">
              <a:buNone/>
              <a:defRPr sz="1800"/>
            </a:lvl1pPr>
          </a:lstStyle>
          <a:p>
            <a:r>
              <a:rPr lang="en-US" smtClean="0"/>
              <a:t>Click icon to add picture</a:t>
            </a:r>
            <a:endParaRPr/>
          </a:p>
        </p:txBody>
      </p:sp>
      <p:sp>
        <p:nvSpPr>
          <p:cNvPr id="7" name="Picture Placeholder 8"/>
          <p:cNvSpPr>
            <a:spLocks noGrp="1"/>
          </p:cNvSpPr>
          <p:nvPr>
            <p:ph type="pic" sz="quarter" idx="14"/>
          </p:nvPr>
        </p:nvSpPr>
        <p:spPr>
          <a:xfrm>
            <a:off x="7543800" y="1129553"/>
            <a:ext cx="1371600" cy="1481328"/>
          </a:xfrm>
        </p:spPr>
        <p:txBody>
          <a:bodyPr>
            <a:normAutofit/>
          </a:bodyPr>
          <a:lstStyle>
            <a:lvl1pPr marL="0" indent="0">
              <a:buNone/>
              <a:defRPr sz="1800"/>
            </a:lvl1pPr>
          </a:lstStyle>
          <a:p>
            <a:r>
              <a:rPr lang="en-US" smtClean="0"/>
              <a:t>Click icon to add picture</a:t>
            </a:r>
            <a:endParaRPr/>
          </a:p>
        </p:txBody>
      </p:sp>
      <p:sp>
        <p:nvSpPr>
          <p:cNvPr id="8" name="Picture Placeholder 8"/>
          <p:cNvSpPr>
            <a:spLocks noGrp="1"/>
          </p:cNvSpPr>
          <p:nvPr>
            <p:ph type="pic" sz="quarter" idx="15"/>
          </p:nvPr>
        </p:nvSpPr>
        <p:spPr>
          <a:xfrm>
            <a:off x="7543800" y="2629169"/>
            <a:ext cx="1371600" cy="1481328"/>
          </a:xfrm>
        </p:spPr>
        <p:txBody>
          <a:bodyPr>
            <a:normAutofit/>
          </a:bodyPr>
          <a:lstStyle>
            <a:lvl1pPr marL="0" indent="0">
              <a:buNone/>
              <a:defRPr sz="1800"/>
            </a:lvl1pPr>
          </a:lstStyle>
          <a:p>
            <a:r>
              <a:rPr lang="en-US" smtClean="0"/>
              <a:t>Click icon to add picture</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10"/>
          </p:nvPr>
        </p:nvSpPr>
        <p:spPr/>
        <p:txBody>
          <a:bodyPr/>
          <a:lstStyle/>
          <a:p>
            <a:fld id="{70FAA508-F0CD-46EA-95FB-26B559A0B5D9}" type="datetimeFigureOut">
              <a:rPr lang="en-US" smtClean="0"/>
              <a:t>14/01/18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22907-8A9D-4F6B-98F6-913902AD56B5}"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87553" y="1129554"/>
            <a:ext cx="914400" cy="5533278"/>
          </a:xfrm>
        </p:spPr>
        <p:txBody>
          <a:bodyPr vert="eaVert" lIns="274320" tIns="685800" bIns="685800"/>
          <a:lstStyle/>
          <a:p>
            <a:r>
              <a:rPr lang="en-US" smtClean="0"/>
              <a:t>Click to edit Master title style</a:t>
            </a:r>
            <a:endParaRPr/>
          </a:p>
        </p:txBody>
      </p:sp>
      <p:sp>
        <p:nvSpPr>
          <p:cNvPr id="3" name="Vertical Text Placeholder 2"/>
          <p:cNvSpPr>
            <a:spLocks noGrp="1"/>
          </p:cNvSpPr>
          <p:nvPr>
            <p:ph type="body" orient="vert" idx="1"/>
          </p:nvPr>
        </p:nvSpPr>
        <p:spPr>
          <a:xfrm>
            <a:off x="1117600" y="1734671"/>
            <a:ext cx="6426200" cy="4542304"/>
          </a:xfrm>
        </p:spPr>
        <p:txBody>
          <a:bodyPr vert="eaVert"/>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10"/>
          </p:nvPr>
        </p:nvSpPr>
        <p:spPr/>
        <p:txBody>
          <a:bodyPr/>
          <a:lstStyle/>
          <a:p>
            <a:fld id="{70FAA508-F0CD-46EA-95FB-26B559A0B5D9}" type="datetimeFigureOut">
              <a:rPr lang="en-US" smtClean="0"/>
              <a:t>14/01/18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22907-8A9D-4F6B-98F6-913902AD56B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10"/>
          </p:nvPr>
        </p:nvSpPr>
        <p:spPr/>
        <p:txBody>
          <a:bodyPr/>
          <a:lstStyle/>
          <a:p>
            <a:fld id="{70FAA508-F0CD-46EA-95FB-26B559A0B5D9}" type="datetimeFigureOut">
              <a:rPr lang="en-US" smtClean="0"/>
              <a:t>14/01/18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22907-8A9D-4F6B-98F6-913902AD56B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0" y="5025435"/>
            <a:ext cx="8915400" cy="914400"/>
          </a:xfrm>
        </p:spPr>
        <p:txBody>
          <a:bodyPr/>
          <a:lstStyle/>
          <a:p>
            <a:r>
              <a:rPr lang="en-US" smtClean="0"/>
              <a:t>Click to edit Master title style</a:t>
            </a:r>
            <a:endParaRPr/>
          </a:p>
        </p:txBody>
      </p:sp>
      <p:sp>
        <p:nvSpPr>
          <p:cNvPr id="3" name="Subtitle 2"/>
          <p:cNvSpPr>
            <a:spLocks noGrp="1"/>
          </p:cNvSpPr>
          <p:nvPr>
            <p:ph type="subTitle" idx="1"/>
          </p:nvPr>
        </p:nvSpPr>
        <p:spPr>
          <a:xfrm>
            <a:off x="914400" y="5943600"/>
            <a:ext cx="8001000" cy="91440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91440" rIns="274320" bIns="91440" rtlCol="0" anchor="t" anchorCtr="0"/>
          <a:lstStyle>
            <a:lvl1pPr marL="0" indent="0" algn="l" defTabSz="914400" rtl="0" eaLnBrk="1" latinLnBrk="0" hangingPunct="1">
              <a:spcBef>
                <a:spcPts val="300"/>
              </a:spcBef>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dirty="0"/>
          </a:p>
        </p:txBody>
      </p:sp>
      <p:sp>
        <p:nvSpPr>
          <p:cNvPr id="4" name="Date Placeholder 3"/>
          <p:cNvSpPr>
            <a:spLocks noGrp="1"/>
          </p:cNvSpPr>
          <p:nvPr>
            <p:ph type="dt" sz="half" idx="10"/>
          </p:nvPr>
        </p:nvSpPr>
        <p:spPr/>
        <p:txBody>
          <a:bodyPr/>
          <a:lstStyle/>
          <a:p>
            <a:fld id="{70FAA508-F0CD-46EA-95FB-26B559A0B5D9}" type="datetimeFigureOut">
              <a:rPr lang="en-US" smtClean="0"/>
              <a:t>14/01/18</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1129553"/>
            <a:ext cx="7988300" cy="3886200"/>
          </a:xfrm>
        </p:spPr>
        <p:txBody>
          <a:bodyPr>
            <a:normAutofit/>
          </a:bodyPr>
          <a:lstStyle>
            <a:lvl1pPr marL="0" indent="0">
              <a:buNone/>
              <a:defRPr sz="1800"/>
            </a:lvl1pPr>
          </a:lstStyle>
          <a:p>
            <a:r>
              <a:rPr lang="en-US" smtClean="0"/>
              <a:t>Click icon to add picture</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0" y="3200399"/>
            <a:ext cx="8915400" cy="2286000"/>
          </a:xfrm>
          <a:solidFill>
            <a:schemeClr val="tx2"/>
          </a:solidFill>
        </p:spPr>
        <p:txBody>
          <a:bodyPr vert="horz" lIns="1188720" tIns="45720" rIns="274320" bIns="45720" rtlCol="0" anchor="b" anchorCtr="0">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914400" y="5484607"/>
            <a:ext cx="8001000" cy="77724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91440" rIns="274320" bIns="91440" rtlCol="0" anchor="ctr" anchorCtr="0">
            <a:normAutofit/>
          </a:bodyPr>
          <a:lstStyle>
            <a:lvl1pPr marL="0" indent="0" algn="l" defTabSz="914400" rtl="0" eaLnBrk="1" latinLnBrk="0" hangingPunct="1">
              <a:spcBef>
                <a:spcPts val="3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70FAA508-F0CD-46EA-95FB-26B559A0B5D9}" type="datetimeFigureOut">
              <a:rPr lang="en-US" smtClean="0"/>
              <a:t>14/01/18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22907-8A9D-4F6B-98F6-913902AD56B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117600" y="2595563"/>
            <a:ext cx="3566160" cy="3681412"/>
          </a:xfrm>
        </p:spPr>
        <p:txBody>
          <a:bodyPr>
            <a:normAutofit/>
          </a:bodyPr>
          <a:lstStyle>
            <a:lvl1pPr>
              <a:defRPr sz="18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Content Placeholder 3"/>
          <p:cNvSpPr>
            <a:spLocks noGrp="1"/>
          </p:cNvSpPr>
          <p:nvPr>
            <p:ph sz="half" idx="2"/>
          </p:nvPr>
        </p:nvSpPr>
        <p:spPr>
          <a:xfrm>
            <a:off x="5147534" y="2595563"/>
            <a:ext cx="3566160" cy="3681412"/>
          </a:xfrm>
        </p:spPr>
        <p:txBody>
          <a:bodyPr>
            <a:normAutofit/>
          </a:bodyPr>
          <a:lstStyle>
            <a:lvl1pPr>
              <a:defRPr sz="18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5" name="Date Placeholder 4"/>
          <p:cNvSpPr>
            <a:spLocks noGrp="1"/>
          </p:cNvSpPr>
          <p:nvPr>
            <p:ph type="dt" sz="half" idx="10"/>
          </p:nvPr>
        </p:nvSpPr>
        <p:spPr>
          <a:xfrm>
            <a:off x="6580094" y="188259"/>
            <a:ext cx="2133600" cy="365125"/>
          </a:xfrm>
        </p:spPr>
        <p:txBody>
          <a:bodyPr/>
          <a:lstStyle/>
          <a:p>
            <a:fld id="{70FAA508-F0CD-46EA-95FB-26B559A0B5D9}" type="datetimeFigureOut">
              <a:rPr lang="en-US" smtClean="0"/>
              <a:t>14/01/18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822907-8A9D-4F6B-98F6-913902AD56B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120588" y="2017713"/>
            <a:ext cx="3566160" cy="87788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20588" y="3065929"/>
            <a:ext cx="3566160" cy="3211046"/>
          </a:xfrm>
        </p:spPr>
        <p:txBody>
          <a:bodyPr>
            <a:normAutofit/>
          </a:bodyPr>
          <a:lstStyle>
            <a:lvl1pPr>
              <a:defRPr sz="18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5" name="Text Placeholder 4"/>
          <p:cNvSpPr>
            <a:spLocks noGrp="1"/>
          </p:cNvSpPr>
          <p:nvPr>
            <p:ph type="body" sz="quarter" idx="3"/>
          </p:nvPr>
        </p:nvSpPr>
        <p:spPr>
          <a:xfrm>
            <a:off x="5147534" y="2017713"/>
            <a:ext cx="3566160" cy="87788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47534" y="3065929"/>
            <a:ext cx="3566160" cy="3211046"/>
          </a:xfrm>
        </p:spPr>
        <p:txBody>
          <a:bodyPr>
            <a:normAutofit/>
          </a:bodyPr>
          <a:lstStyle>
            <a:lvl1pPr>
              <a:defRPr sz="18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7" name="Date Placeholder 6"/>
          <p:cNvSpPr>
            <a:spLocks noGrp="1"/>
          </p:cNvSpPr>
          <p:nvPr>
            <p:ph type="dt" sz="half" idx="10"/>
          </p:nvPr>
        </p:nvSpPr>
        <p:spPr>
          <a:xfrm>
            <a:off x="6580094" y="188259"/>
            <a:ext cx="2133600" cy="365125"/>
          </a:xfrm>
        </p:spPr>
        <p:txBody>
          <a:bodyPr/>
          <a:lstStyle/>
          <a:p>
            <a:fld id="{70FAA508-F0CD-46EA-95FB-26B559A0B5D9}" type="datetimeFigureOut">
              <a:rPr lang="en-US" smtClean="0"/>
              <a:t>14/01/18</a:t>
            </a:fld>
            <a:endParaRPr lang="en-US"/>
          </a:p>
        </p:txBody>
      </p:sp>
      <p:sp>
        <p:nvSpPr>
          <p:cNvPr id="8" name="Footer Placeholder 7"/>
          <p:cNvSpPr>
            <a:spLocks noGrp="1"/>
          </p:cNvSpPr>
          <p:nvPr>
            <p:ph type="ftr" sz="quarter" idx="11"/>
          </p:nvPr>
        </p:nvSpPr>
        <p:spPr>
          <a:xfrm>
            <a:off x="1120588" y="188259"/>
            <a:ext cx="2895600" cy="365125"/>
          </a:xfrm>
        </p:spPr>
        <p:txBody>
          <a:bodyPr/>
          <a:lstStyle/>
          <a:p>
            <a:endParaRPr lang="en-US"/>
          </a:p>
        </p:txBody>
      </p:sp>
      <p:sp>
        <p:nvSpPr>
          <p:cNvPr id="9" name="Slide Number Placeholder 8"/>
          <p:cNvSpPr>
            <a:spLocks noGrp="1"/>
          </p:cNvSpPr>
          <p:nvPr>
            <p:ph type="sldNum" sz="quarter" idx="12"/>
          </p:nvPr>
        </p:nvSpPr>
        <p:spPr/>
        <p:txBody>
          <a:bodyPr/>
          <a:lstStyle/>
          <a:p>
            <a:fld id="{4A822907-8A9D-4F6B-98F6-913902AD56B5}" type="slidenum">
              <a:rPr lang="en-US" smtClean="0"/>
              <a:t>‹#›</a:t>
            </a:fld>
            <a:endParaRPr lang="en-US"/>
          </a:p>
        </p:txBody>
      </p:sp>
      <p:cxnSp>
        <p:nvCxnSpPr>
          <p:cNvPr id="11" name="Straight Connector 10"/>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70FAA508-F0CD-46EA-95FB-26B559A0B5D9}" type="datetimeFigureOut">
              <a:rPr lang="en-US" smtClean="0"/>
              <a:t>14/01/18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822907-8A9D-4F6B-98F6-913902AD56B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FAA508-F0CD-46EA-95FB-26B559A0B5D9}" type="datetimeFigureOut">
              <a:rPr lang="en-US" smtClean="0"/>
              <a:t>14/01/18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822907-8A9D-4F6B-98F6-913902AD56B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1124712"/>
            <a:ext cx="8915400" cy="914400"/>
          </a:xfrm>
          <a:solidFill>
            <a:schemeClr val="tx2"/>
          </a:solidFill>
        </p:spPr>
        <p:txBody>
          <a:bodyPr vert="horz" lIns="1188720" tIns="45720" rIns="274320" bIns="45720" rtlCol="0" anchor="ctr">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Content Placeholder 2"/>
          <p:cNvSpPr>
            <a:spLocks noGrp="1"/>
          </p:cNvSpPr>
          <p:nvPr>
            <p:ph idx="1"/>
          </p:nvPr>
        </p:nvSpPr>
        <p:spPr>
          <a:xfrm>
            <a:off x="5147534" y="2590800"/>
            <a:ext cx="3566160" cy="3686175"/>
          </a:xfrm>
        </p:spPr>
        <p:txBody>
          <a:bodyPr/>
          <a:lstStyle>
            <a:lvl1pPr>
              <a:defRPr sz="1800"/>
            </a:lvl1pPr>
            <a:lvl2pPr>
              <a:defRPr sz="1800"/>
            </a:lvl2pPr>
            <a:lvl3pPr>
              <a:defRPr sz="1800"/>
            </a:lvl3pPr>
            <a:lvl4pPr>
              <a:defRPr sz="1800"/>
            </a:lvl4pPr>
            <a:lvl5pPr>
              <a:defRPr sz="1800"/>
            </a:lvl5pPr>
            <a:lvl6pPr marL="2055813" indent="-344488">
              <a:defRPr sz="2000"/>
            </a:lvl6pPr>
            <a:lvl7pPr marL="2055813" indent="-344488">
              <a:defRPr sz="2000"/>
            </a:lvl7pPr>
            <a:lvl8pPr marL="2055813" indent="-344488">
              <a:defRPr sz="2000"/>
            </a:lvl8pPr>
            <a:lvl9pPr marL="2055813" indent="-344488">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Text Placeholder 3"/>
          <p:cNvSpPr>
            <a:spLocks noGrp="1"/>
          </p:cNvSpPr>
          <p:nvPr>
            <p:ph type="body" sz="half" idx="2"/>
          </p:nvPr>
        </p:nvSpPr>
        <p:spPr>
          <a:xfrm>
            <a:off x="900952" y="2039111"/>
            <a:ext cx="3566160" cy="4224528"/>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274320" rIns="274320" bIns="274320" rtlCol="0" anchor="t" anchorCtr="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a:xfrm>
            <a:off x="6580094" y="188259"/>
            <a:ext cx="2133600" cy="365125"/>
          </a:xfrm>
        </p:spPr>
        <p:txBody>
          <a:bodyPr/>
          <a:lstStyle/>
          <a:p>
            <a:fld id="{70FAA508-F0CD-46EA-95FB-26B559A0B5D9}" type="datetimeFigureOut">
              <a:rPr lang="en-US" smtClean="0"/>
              <a:t>14/01/18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822907-8A9D-4F6B-98F6-913902AD56B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123856"/>
            <a:ext cx="8913813" cy="914400"/>
          </a:xfrm>
          <a:prstGeom prst="rect">
            <a:avLst/>
          </a:prstGeom>
          <a:solidFill>
            <a:schemeClr val="tx2"/>
          </a:solidFill>
        </p:spPr>
        <p:txBody>
          <a:bodyPr vert="horz" lIns="1188720" tIns="45720" rIns="274320" bIns="45720" rtlCol="0" anchor="ctr">
            <a:normAutofit/>
          </a:bodyPr>
          <a:lstStyle/>
          <a:p>
            <a:r>
              <a:rPr lang="en-US" smtClean="0"/>
              <a:t>Click to edit Master title style</a:t>
            </a:r>
            <a:endParaRPr/>
          </a:p>
        </p:txBody>
      </p:sp>
      <p:sp>
        <p:nvSpPr>
          <p:cNvPr id="3" name="Text Placeholder 2"/>
          <p:cNvSpPr>
            <a:spLocks noGrp="1"/>
          </p:cNvSpPr>
          <p:nvPr>
            <p:ph type="body" idx="1"/>
          </p:nvPr>
        </p:nvSpPr>
        <p:spPr>
          <a:xfrm>
            <a:off x="1114424" y="2595562"/>
            <a:ext cx="7610476" cy="3670767"/>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2"/>
          </p:nvPr>
        </p:nvSpPr>
        <p:spPr>
          <a:xfrm>
            <a:off x="6580094" y="188259"/>
            <a:ext cx="2133600" cy="365125"/>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70FAA508-F0CD-46EA-95FB-26B559A0B5D9}" type="datetimeFigureOut">
              <a:rPr lang="en-US" smtClean="0"/>
              <a:t>14/01/18</a:t>
            </a:fld>
            <a:endParaRPr lang="en-US"/>
          </a:p>
        </p:txBody>
      </p:sp>
      <p:sp>
        <p:nvSpPr>
          <p:cNvPr id="5" name="Footer Placeholder 4"/>
          <p:cNvSpPr>
            <a:spLocks noGrp="1"/>
          </p:cNvSpPr>
          <p:nvPr>
            <p:ph type="ftr" sz="quarter" idx="3"/>
          </p:nvPr>
        </p:nvSpPr>
        <p:spPr>
          <a:xfrm>
            <a:off x="1120588" y="188259"/>
            <a:ext cx="2895600" cy="365125"/>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789894" y="6569075"/>
            <a:ext cx="457200" cy="365125"/>
          </a:xfrm>
          <a:prstGeom prst="rect">
            <a:avLst/>
          </a:prstGeom>
        </p:spPr>
        <p:txBody>
          <a:bodyPr vert="horz" lIns="91440" tIns="45720" rIns="91440" bIns="45720" rtlCol="0" anchor="ctr"/>
          <a:lstStyle>
            <a:lvl1pPr algn="ctr">
              <a:defRPr sz="800">
                <a:solidFill>
                  <a:schemeClr val="tx1">
                    <a:lumMod val="65000"/>
                    <a:lumOff val="35000"/>
                  </a:schemeClr>
                </a:solidFill>
              </a:defRPr>
            </a:lvl1pPr>
          </a:lstStyle>
          <a:p>
            <a:fld id="{4A822907-8A9D-4F6B-98F6-913902AD56B5}" type="slidenum">
              <a:rPr lang="en-US" smtClean="0"/>
              <a:t>‹#›</a:t>
            </a:fld>
            <a:endParaRPr lang="en-US"/>
          </a:p>
        </p:txBody>
      </p:sp>
      <p:sp>
        <p:nvSpPr>
          <p:cNvPr id="7" name="Rectangle 6"/>
          <p:cNvSpPr/>
          <p:nvPr/>
        </p:nvSpPr>
        <p:spPr>
          <a:xfrm>
            <a:off x="914400" y="0"/>
            <a:ext cx="7999413" cy="182880"/>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914400" y="6675120"/>
            <a:ext cx="7999413" cy="18288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marL="0" indent="0" algn="l" defTabSz="9144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png"/><Relationship Id="rId3" Type="http://schemas.openxmlformats.org/officeDocument/2006/relationships/image" Target="../media/image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635000"/>
            <a:ext cx="8915400" cy="2666999"/>
          </a:xfrm>
        </p:spPr>
        <p:txBody>
          <a:bodyPr>
            <a:normAutofit/>
          </a:bodyPr>
          <a:lstStyle/>
          <a:p>
            <a:r>
              <a:rPr lang="en-US" dirty="0"/>
              <a:t>Albuminuria and masked uncontrolled hypertension in </a:t>
            </a:r>
            <a:r>
              <a:rPr lang="en-US" dirty="0"/>
              <a:t/>
            </a:r>
            <a:br>
              <a:rPr lang="en-US" dirty="0"/>
            </a:br>
            <a:r>
              <a:rPr lang="en-US" dirty="0"/>
              <a:t>chronic kidney disease </a:t>
            </a:r>
            <a:r>
              <a:rPr lang="en-US" dirty="0"/>
              <a:t/>
            </a:r>
            <a:br>
              <a:rPr lang="en-US" dirty="0"/>
            </a:br>
            <a:endParaRPr lang="en-US" dirty="0"/>
          </a:p>
        </p:txBody>
      </p:sp>
      <p:sp>
        <p:nvSpPr>
          <p:cNvPr id="3" name="Subtitle 2"/>
          <p:cNvSpPr>
            <a:spLocks noGrp="1"/>
          </p:cNvSpPr>
          <p:nvPr>
            <p:ph type="subTitle" idx="1"/>
          </p:nvPr>
        </p:nvSpPr>
        <p:spPr>
          <a:xfrm>
            <a:off x="2540000" y="3413125"/>
            <a:ext cx="6375400" cy="3206750"/>
          </a:xfrm>
        </p:spPr>
        <p:txBody>
          <a:bodyPr>
            <a:normAutofit/>
          </a:bodyPr>
          <a:lstStyle/>
          <a:p>
            <a:r>
              <a:rPr lang="en-US" sz="2400" b="1" dirty="0" smtClean="0"/>
              <a:t>Dr. </a:t>
            </a:r>
            <a:r>
              <a:rPr lang="en-US" sz="2400" b="1" dirty="0" err="1" smtClean="0"/>
              <a:t>Sanjana</a:t>
            </a:r>
            <a:r>
              <a:rPr lang="en-US" sz="2400" b="1" dirty="0" smtClean="0"/>
              <a:t> Bhagwat</a:t>
            </a:r>
          </a:p>
          <a:p>
            <a:r>
              <a:rPr lang="en-US" sz="2400" b="1" dirty="0" smtClean="0"/>
              <a:t>Moderator : Dr. A. </a:t>
            </a:r>
            <a:r>
              <a:rPr lang="en-US" sz="2400" b="1" dirty="0" err="1" smtClean="0"/>
              <a:t>Korane</a:t>
            </a:r>
            <a:r>
              <a:rPr lang="en-US" sz="2400" b="1" dirty="0" smtClean="0"/>
              <a:t> sir</a:t>
            </a:r>
            <a:endParaRPr lang="en-US" sz="2400" b="1" dirty="0"/>
          </a:p>
        </p:txBody>
      </p:sp>
    </p:spTree>
    <p:extLst>
      <p:ext uri="{BB962C8B-B14F-4D97-AF65-F5344CB8AC3E}">
        <p14:creationId xmlns:p14="http://schemas.microsoft.com/office/powerpoint/2010/main" val="11259000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66656"/>
            <a:ext cx="8913813" cy="914400"/>
          </a:xfrm>
        </p:spPr>
        <p:txBody>
          <a:bodyPr>
            <a:normAutofit fontScale="90000"/>
          </a:bodyPr>
          <a:lstStyle/>
          <a:p>
            <a:r>
              <a:rPr lang="en-US" dirty="0" smtClean="0"/>
              <a:t>LEFT VENTRICULAR MASS MEASUREMENTS</a:t>
            </a:r>
            <a:endParaRPr lang="en-US" dirty="0"/>
          </a:p>
        </p:txBody>
      </p:sp>
      <p:sp>
        <p:nvSpPr>
          <p:cNvPr id="3" name="Content Placeholder 2"/>
          <p:cNvSpPr>
            <a:spLocks noGrp="1"/>
          </p:cNvSpPr>
          <p:nvPr>
            <p:ph idx="1"/>
          </p:nvPr>
        </p:nvSpPr>
        <p:spPr>
          <a:xfrm>
            <a:off x="268941" y="1852706"/>
            <a:ext cx="8455959" cy="4542118"/>
          </a:xfrm>
        </p:spPr>
        <p:txBody>
          <a:bodyPr>
            <a:normAutofit/>
          </a:bodyPr>
          <a:lstStyle/>
          <a:p>
            <a:r>
              <a:rPr lang="en-US" dirty="0">
                <a:latin typeface="Times New Roman"/>
                <a:cs typeface="Times New Roman"/>
              </a:rPr>
              <a:t>Two-dimensional guided M-mode echocardiograms were </a:t>
            </a:r>
            <a:r>
              <a:rPr lang="en-US" dirty="0" smtClean="0">
                <a:latin typeface="Times New Roman"/>
                <a:cs typeface="Times New Roman"/>
              </a:rPr>
              <a:t>done during </a:t>
            </a:r>
            <a:r>
              <a:rPr lang="en-US" dirty="0">
                <a:latin typeface="Times New Roman"/>
                <a:cs typeface="Times New Roman"/>
              </a:rPr>
              <a:t>one of the study </a:t>
            </a:r>
            <a:r>
              <a:rPr lang="en-US" dirty="0" smtClean="0">
                <a:latin typeface="Times New Roman"/>
                <a:cs typeface="Times New Roman"/>
              </a:rPr>
              <a:t>visits </a:t>
            </a:r>
            <a:r>
              <a:rPr lang="en-US" dirty="0">
                <a:latin typeface="Times New Roman"/>
                <a:cs typeface="Times New Roman"/>
              </a:rPr>
              <a:t>(on the same day or at most within 30 days of ambulatory </a:t>
            </a:r>
            <a:r>
              <a:rPr lang="en-US" dirty="0" smtClean="0">
                <a:latin typeface="Times New Roman"/>
                <a:cs typeface="Times New Roman"/>
              </a:rPr>
              <a:t>BP </a:t>
            </a:r>
            <a:r>
              <a:rPr lang="en-US" dirty="0">
                <a:latin typeface="Times New Roman"/>
                <a:cs typeface="Times New Roman"/>
              </a:rPr>
              <a:t>measurement) with a digital cardiac ultrasound </a:t>
            </a:r>
            <a:r>
              <a:rPr lang="en-US" dirty="0" smtClean="0">
                <a:latin typeface="Times New Roman"/>
                <a:cs typeface="Times New Roman"/>
              </a:rPr>
              <a:t>machine. </a:t>
            </a:r>
          </a:p>
          <a:p>
            <a:r>
              <a:rPr lang="en-US" dirty="0" smtClean="0">
                <a:latin typeface="Times New Roman"/>
                <a:cs typeface="Times New Roman"/>
              </a:rPr>
              <a:t>The </a:t>
            </a:r>
            <a:r>
              <a:rPr lang="en-US" dirty="0">
                <a:latin typeface="Times New Roman"/>
                <a:cs typeface="Times New Roman"/>
              </a:rPr>
              <a:t>protocol specified </a:t>
            </a:r>
            <a:r>
              <a:rPr lang="en-US" dirty="0" smtClean="0">
                <a:latin typeface="Times New Roman"/>
                <a:cs typeface="Times New Roman"/>
              </a:rPr>
              <a:t> </a:t>
            </a:r>
            <a:r>
              <a:rPr lang="en-US" dirty="0">
                <a:latin typeface="Times New Roman"/>
                <a:cs typeface="Times New Roman"/>
              </a:rPr>
              <a:t>recording of at least 12 cycles of two-dimensional parasternal </a:t>
            </a:r>
            <a:r>
              <a:rPr lang="en-US" dirty="0" smtClean="0">
                <a:latin typeface="Times New Roman"/>
                <a:cs typeface="Times New Roman"/>
              </a:rPr>
              <a:t>long</a:t>
            </a:r>
            <a:r>
              <a:rPr lang="en-US" dirty="0">
                <a:latin typeface="Times New Roman"/>
                <a:cs typeface="Times New Roman"/>
              </a:rPr>
              <a:t>- and short-axis left ventricular (LV) views with </a:t>
            </a:r>
            <a:r>
              <a:rPr lang="en-US" dirty="0" smtClean="0">
                <a:latin typeface="Times New Roman"/>
                <a:cs typeface="Times New Roman"/>
              </a:rPr>
              <a:t>optimal </a:t>
            </a:r>
            <a:r>
              <a:rPr lang="en-US" dirty="0">
                <a:latin typeface="Times New Roman"/>
                <a:cs typeface="Times New Roman"/>
              </a:rPr>
              <a:t>orientation of the cursor beam used to derive additional M</a:t>
            </a:r>
            <a:r>
              <a:rPr lang="en-US" dirty="0" smtClean="0">
                <a:latin typeface="Times New Roman"/>
                <a:cs typeface="Times New Roman"/>
              </a:rPr>
              <a:t>- </a:t>
            </a:r>
            <a:r>
              <a:rPr lang="en-US" dirty="0">
                <a:latin typeface="Times New Roman"/>
                <a:cs typeface="Times New Roman"/>
              </a:rPr>
              <a:t>mode </a:t>
            </a:r>
            <a:r>
              <a:rPr lang="en-US" dirty="0" smtClean="0">
                <a:latin typeface="Times New Roman"/>
                <a:cs typeface="Times New Roman"/>
              </a:rPr>
              <a:t>recordings.</a:t>
            </a:r>
          </a:p>
          <a:p>
            <a:r>
              <a:rPr lang="en-US" dirty="0" smtClean="0">
                <a:latin typeface="Times New Roman"/>
                <a:cs typeface="Times New Roman"/>
              </a:rPr>
              <a:t> </a:t>
            </a:r>
            <a:r>
              <a:rPr lang="en-US" dirty="0">
                <a:latin typeface="Times New Roman"/>
                <a:cs typeface="Times New Roman"/>
              </a:rPr>
              <a:t>Each patient underwent six M-mode </a:t>
            </a:r>
            <a:r>
              <a:rPr lang="en-US" dirty="0" smtClean="0">
                <a:latin typeface="Times New Roman"/>
                <a:cs typeface="Times New Roman"/>
              </a:rPr>
              <a:t>measurements </a:t>
            </a:r>
            <a:r>
              <a:rPr lang="en-US" dirty="0">
                <a:latin typeface="Times New Roman"/>
                <a:cs typeface="Times New Roman"/>
              </a:rPr>
              <a:t>of </a:t>
            </a:r>
            <a:r>
              <a:rPr lang="en-US" dirty="0" err="1">
                <a:latin typeface="Times New Roman"/>
                <a:cs typeface="Times New Roman"/>
              </a:rPr>
              <a:t>interventricular</a:t>
            </a:r>
            <a:r>
              <a:rPr lang="en-US" dirty="0">
                <a:latin typeface="Times New Roman"/>
                <a:cs typeface="Times New Roman"/>
              </a:rPr>
              <a:t> </a:t>
            </a:r>
            <a:r>
              <a:rPr lang="en-US" dirty="0" err="1">
                <a:latin typeface="Times New Roman"/>
                <a:cs typeface="Times New Roman"/>
              </a:rPr>
              <a:t>septal</a:t>
            </a:r>
            <a:r>
              <a:rPr lang="en-US" dirty="0">
                <a:latin typeface="Times New Roman"/>
                <a:cs typeface="Times New Roman"/>
              </a:rPr>
              <a:t> thickness in </a:t>
            </a:r>
            <a:r>
              <a:rPr lang="en-US" dirty="0" smtClean="0">
                <a:latin typeface="Times New Roman"/>
                <a:cs typeface="Times New Roman"/>
              </a:rPr>
              <a:t>diastole(</a:t>
            </a:r>
            <a:r>
              <a:rPr lang="en-US" dirty="0" err="1">
                <a:latin typeface="Times New Roman"/>
                <a:cs typeface="Times New Roman"/>
              </a:rPr>
              <a:t>IVSTd</a:t>
            </a:r>
            <a:r>
              <a:rPr lang="en-US" dirty="0">
                <a:latin typeface="Times New Roman"/>
                <a:cs typeface="Times New Roman"/>
              </a:rPr>
              <a:t>), LV internal diameter in diastole (</a:t>
            </a:r>
            <a:r>
              <a:rPr lang="en-US" dirty="0" err="1">
                <a:latin typeface="Times New Roman"/>
                <a:cs typeface="Times New Roman"/>
              </a:rPr>
              <a:t>LVIDd</a:t>
            </a:r>
            <a:r>
              <a:rPr lang="en-US" dirty="0">
                <a:latin typeface="Times New Roman"/>
                <a:cs typeface="Times New Roman"/>
              </a:rPr>
              <a:t>) and </a:t>
            </a:r>
            <a:r>
              <a:rPr lang="en-US" dirty="0" smtClean="0">
                <a:latin typeface="Times New Roman"/>
                <a:cs typeface="Times New Roman"/>
              </a:rPr>
              <a:t>systole </a:t>
            </a:r>
            <a:r>
              <a:rPr lang="en-US" dirty="0">
                <a:latin typeface="Times New Roman"/>
                <a:cs typeface="Times New Roman"/>
              </a:rPr>
              <a:t>(LVIDs), LV posterior wall thickness in diastole (</a:t>
            </a:r>
            <a:r>
              <a:rPr lang="en-US" dirty="0" err="1">
                <a:latin typeface="Times New Roman"/>
                <a:cs typeface="Times New Roman"/>
              </a:rPr>
              <a:t>LVPWd</a:t>
            </a:r>
            <a:r>
              <a:rPr lang="en-US" dirty="0">
                <a:latin typeface="Times New Roman"/>
                <a:cs typeface="Times New Roman"/>
              </a:rPr>
              <a:t>) and </a:t>
            </a:r>
            <a:r>
              <a:rPr lang="en-US" dirty="0" smtClean="0">
                <a:latin typeface="Times New Roman"/>
                <a:cs typeface="Times New Roman"/>
              </a:rPr>
              <a:t>|systole </a:t>
            </a:r>
            <a:r>
              <a:rPr lang="en-US" dirty="0">
                <a:latin typeface="Times New Roman"/>
                <a:cs typeface="Times New Roman"/>
              </a:rPr>
              <a:t>(LVPWs) and left atrial (LA) diameter using </a:t>
            </a:r>
            <a:r>
              <a:rPr lang="en-US" dirty="0" smtClean="0">
                <a:latin typeface="Times New Roman"/>
                <a:cs typeface="Times New Roman"/>
              </a:rPr>
              <a:t>standards </a:t>
            </a:r>
            <a:r>
              <a:rPr lang="en-US" dirty="0">
                <a:latin typeface="Times New Roman"/>
                <a:cs typeface="Times New Roman"/>
              </a:rPr>
              <a:t>of the American Society of </a:t>
            </a:r>
            <a:r>
              <a:rPr lang="en-US" dirty="0" smtClean="0">
                <a:latin typeface="Times New Roman"/>
                <a:cs typeface="Times New Roman"/>
              </a:rPr>
              <a:t>Echocardiography. </a:t>
            </a:r>
            <a:endParaRPr lang="en-US" dirty="0">
              <a:latin typeface="Times New Roman"/>
              <a:cs typeface="Times New Roman"/>
            </a:endParaRPr>
          </a:p>
          <a:p>
            <a:endParaRPr lang="en-US" dirty="0">
              <a:latin typeface="Times New Roman"/>
              <a:cs typeface="Times New Roman"/>
            </a:endParaRPr>
          </a:p>
        </p:txBody>
      </p:sp>
    </p:spTree>
    <p:extLst>
      <p:ext uri="{BB962C8B-B14F-4D97-AF65-F5344CB8AC3E}">
        <p14:creationId xmlns:p14="http://schemas.microsoft.com/office/powerpoint/2010/main" val="34809907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1836" y="1268178"/>
            <a:ext cx="7715811" cy="4185351"/>
          </a:xfrm>
        </p:spPr>
        <p:txBody>
          <a:bodyPr>
            <a:normAutofit/>
          </a:bodyPr>
          <a:lstStyle/>
          <a:p>
            <a:r>
              <a:rPr lang="en-US" sz="2800" dirty="0" smtClean="0">
                <a:latin typeface="Times New Roman"/>
                <a:cs typeface="Times New Roman"/>
              </a:rPr>
              <a:t>LV mass was calculated by a previously validated formula :</a:t>
            </a:r>
          </a:p>
          <a:p>
            <a:pPr marL="0" indent="0">
              <a:buNone/>
            </a:pPr>
            <a:r>
              <a:rPr lang="en-US" sz="2800" dirty="0" smtClean="0">
                <a:latin typeface="Times New Roman"/>
                <a:cs typeface="Times New Roman"/>
              </a:rPr>
              <a:t>LV mass (g) = 0.832 x</a:t>
            </a:r>
          </a:p>
          <a:p>
            <a:pPr marL="0" indent="0">
              <a:buNone/>
            </a:pPr>
            <a:r>
              <a:rPr lang="en-US" sz="2800" dirty="0" smtClean="0">
                <a:latin typeface="Times New Roman"/>
                <a:cs typeface="Times New Roman"/>
              </a:rPr>
              <a:t>        (</a:t>
            </a:r>
            <a:r>
              <a:rPr lang="en-US" sz="2800" dirty="0" err="1" smtClean="0">
                <a:latin typeface="Times New Roman"/>
                <a:cs typeface="Times New Roman"/>
              </a:rPr>
              <a:t>IVSTd+LVIDd+LVPWd</a:t>
            </a:r>
            <a:r>
              <a:rPr lang="en-US" sz="2800" dirty="0" smtClean="0">
                <a:latin typeface="Times New Roman"/>
                <a:cs typeface="Times New Roman"/>
              </a:rPr>
              <a:t>)</a:t>
            </a:r>
            <a:r>
              <a:rPr lang="en-US" sz="2800" baseline="30000" dirty="0" smtClean="0">
                <a:latin typeface="Times New Roman"/>
                <a:cs typeface="Times New Roman"/>
              </a:rPr>
              <a:t>3 _</a:t>
            </a:r>
            <a:r>
              <a:rPr lang="en-US" sz="2800" dirty="0" smtClean="0">
                <a:latin typeface="Times New Roman"/>
                <a:cs typeface="Times New Roman"/>
              </a:rPr>
              <a:t> (</a:t>
            </a:r>
            <a:r>
              <a:rPr lang="en-US" sz="2800" dirty="0" err="1" smtClean="0">
                <a:latin typeface="Times New Roman"/>
                <a:cs typeface="Times New Roman"/>
              </a:rPr>
              <a:t>LVIDd</a:t>
            </a:r>
            <a:r>
              <a:rPr lang="en-US" sz="2800" dirty="0" smtClean="0">
                <a:latin typeface="Times New Roman"/>
                <a:cs typeface="Times New Roman"/>
              </a:rPr>
              <a:t>)</a:t>
            </a:r>
            <a:r>
              <a:rPr lang="en-US" sz="2800" baseline="30000" dirty="0" smtClean="0">
                <a:latin typeface="Times New Roman"/>
                <a:cs typeface="Times New Roman"/>
              </a:rPr>
              <a:t>3 </a:t>
            </a:r>
            <a:r>
              <a:rPr lang="en-US" sz="2800" dirty="0" smtClean="0">
                <a:latin typeface="Times New Roman"/>
                <a:cs typeface="Times New Roman"/>
              </a:rPr>
              <a:t>+0.60</a:t>
            </a:r>
            <a:endParaRPr lang="en-US" sz="2800" baseline="30000" dirty="0" smtClean="0">
              <a:latin typeface="Times New Roman"/>
              <a:cs typeface="Times New Roman"/>
            </a:endParaRPr>
          </a:p>
          <a:p>
            <a:pPr marL="0" indent="0">
              <a:buNone/>
            </a:pPr>
            <a:endParaRPr lang="en-US" sz="2800" baseline="30000" dirty="0" smtClean="0">
              <a:latin typeface="Times New Roman"/>
              <a:cs typeface="Times New Roman"/>
            </a:endParaRPr>
          </a:p>
          <a:p>
            <a:pPr marL="0" indent="0">
              <a:buNone/>
            </a:pPr>
            <a:endParaRPr lang="en-US" sz="2800" dirty="0" smtClean="0">
              <a:latin typeface="Times New Roman"/>
              <a:cs typeface="Times New Roman"/>
            </a:endParaRPr>
          </a:p>
        </p:txBody>
      </p:sp>
    </p:spTree>
    <p:extLst>
      <p:ext uri="{BB962C8B-B14F-4D97-AF65-F5344CB8AC3E}">
        <p14:creationId xmlns:p14="http://schemas.microsoft.com/office/powerpoint/2010/main" val="3019859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66656"/>
            <a:ext cx="8913813" cy="914400"/>
          </a:xfrm>
        </p:spPr>
        <p:txBody>
          <a:bodyPr/>
          <a:lstStyle/>
          <a:p>
            <a:r>
              <a:rPr lang="en-US" dirty="0" smtClean="0"/>
              <a:t>PWD MEASUREMENTS</a:t>
            </a:r>
            <a:endParaRPr lang="en-US" dirty="0"/>
          </a:p>
        </p:txBody>
      </p:sp>
      <p:sp>
        <p:nvSpPr>
          <p:cNvPr id="3" name="Content Placeholder 2"/>
          <p:cNvSpPr>
            <a:spLocks noGrp="1"/>
          </p:cNvSpPr>
          <p:nvPr>
            <p:ph idx="1"/>
          </p:nvPr>
        </p:nvSpPr>
        <p:spPr>
          <a:xfrm>
            <a:off x="119529" y="1581057"/>
            <a:ext cx="8605371" cy="5411414"/>
          </a:xfrm>
        </p:spPr>
        <p:txBody>
          <a:bodyPr>
            <a:noAutofit/>
          </a:bodyPr>
          <a:lstStyle/>
          <a:p>
            <a:r>
              <a:rPr lang="en-US" sz="2400" dirty="0" smtClean="0">
                <a:latin typeface="Times New Roman"/>
                <a:cs typeface="Times New Roman"/>
              </a:rPr>
              <a:t>Aortic pulse wave velocity is the best to measure arterial stiffness.</a:t>
            </a:r>
          </a:p>
          <a:p>
            <a:r>
              <a:rPr lang="en-US" sz="2400" dirty="0" smtClean="0">
                <a:latin typeface="Times New Roman"/>
                <a:cs typeface="Times New Roman"/>
              </a:rPr>
              <a:t>This was measured by direct visualization of the descending aorta using echo – Doppler technique.</a:t>
            </a:r>
          </a:p>
          <a:p>
            <a:r>
              <a:rPr lang="en-US" sz="2400" dirty="0" smtClean="0">
                <a:latin typeface="Times New Roman"/>
                <a:cs typeface="Times New Roman"/>
              </a:rPr>
              <a:t>Flow pulse was recorded by continuous Doppler from the root of the left </a:t>
            </a:r>
            <a:r>
              <a:rPr lang="en-US" sz="2400" dirty="0" err="1" smtClean="0">
                <a:latin typeface="Times New Roman"/>
                <a:cs typeface="Times New Roman"/>
              </a:rPr>
              <a:t>subclavian</a:t>
            </a:r>
            <a:r>
              <a:rPr lang="en-US" sz="2400" dirty="0" smtClean="0">
                <a:latin typeface="Times New Roman"/>
                <a:cs typeface="Times New Roman"/>
              </a:rPr>
              <a:t> artery and just proximal to the bifurcation of the abdominal aorta with simultaneous electrocardiograph recording.</a:t>
            </a:r>
          </a:p>
          <a:p>
            <a:r>
              <a:rPr lang="en-US" sz="2400" dirty="0" smtClean="0">
                <a:latin typeface="Times New Roman"/>
                <a:cs typeface="Times New Roman"/>
              </a:rPr>
              <a:t>The length of the abdominal aorta was estimated by measuring the body surface distance from the suprasternal notch to the recording site of the aortic signal ( near the umbilicus).</a:t>
            </a:r>
          </a:p>
        </p:txBody>
      </p:sp>
    </p:spTree>
    <p:extLst>
      <p:ext uri="{BB962C8B-B14F-4D97-AF65-F5344CB8AC3E}">
        <p14:creationId xmlns:p14="http://schemas.microsoft.com/office/powerpoint/2010/main" val="2266850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3176" y="1673412"/>
            <a:ext cx="8261724" cy="4592917"/>
          </a:xfrm>
        </p:spPr>
        <p:txBody>
          <a:bodyPr>
            <a:normAutofit/>
          </a:bodyPr>
          <a:lstStyle/>
          <a:p>
            <a:r>
              <a:rPr lang="en-US" sz="2800" dirty="0" smtClean="0">
                <a:latin typeface="Times New Roman"/>
                <a:cs typeface="Times New Roman"/>
              </a:rPr>
              <a:t>Time elapsed from the peak of the R wave to the foot of the systolic impulse was recorded over six beats.</a:t>
            </a:r>
          </a:p>
          <a:p>
            <a:pPr marL="0" indent="0">
              <a:buNone/>
            </a:pPr>
            <a:endParaRPr lang="en-US" sz="2800" dirty="0" smtClean="0">
              <a:latin typeface="Times New Roman"/>
              <a:cs typeface="Times New Roman"/>
            </a:endParaRPr>
          </a:p>
          <a:p>
            <a:r>
              <a:rPr lang="en-US" sz="2800" dirty="0" smtClean="0">
                <a:latin typeface="Times New Roman"/>
                <a:cs typeface="Times New Roman"/>
              </a:rPr>
              <a:t>The length of the descending aorta divided by the difference between the transit times was calculated thus giving the aortic PWV.</a:t>
            </a:r>
            <a:endParaRPr lang="en-US" sz="2800" dirty="0">
              <a:latin typeface="Times New Roman"/>
              <a:cs typeface="Times New Roman"/>
            </a:endParaRPr>
          </a:p>
        </p:txBody>
      </p:sp>
    </p:spTree>
    <p:extLst>
      <p:ext uri="{BB962C8B-B14F-4D97-AF65-F5344CB8AC3E}">
        <p14:creationId xmlns:p14="http://schemas.microsoft.com/office/powerpoint/2010/main" val="19866930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25033"/>
            <a:ext cx="8913813" cy="914400"/>
          </a:xfrm>
        </p:spPr>
        <p:txBody>
          <a:bodyPr/>
          <a:lstStyle/>
          <a:p>
            <a:r>
              <a:rPr lang="en-US" dirty="0" smtClean="0"/>
              <a:t>STATISTICAL ANALYSIS</a:t>
            </a:r>
            <a:endParaRPr lang="en-US" dirty="0"/>
          </a:p>
        </p:txBody>
      </p:sp>
      <p:sp>
        <p:nvSpPr>
          <p:cNvPr id="3" name="Content Placeholder 2"/>
          <p:cNvSpPr>
            <a:spLocks noGrp="1"/>
          </p:cNvSpPr>
          <p:nvPr>
            <p:ph idx="1"/>
          </p:nvPr>
        </p:nvSpPr>
        <p:spPr>
          <a:xfrm>
            <a:off x="1" y="1867648"/>
            <a:ext cx="8724900" cy="4646706"/>
          </a:xfrm>
        </p:spPr>
        <p:txBody>
          <a:bodyPr>
            <a:noAutofit/>
          </a:bodyPr>
          <a:lstStyle/>
          <a:p>
            <a:r>
              <a:rPr lang="en-US" sz="2400" dirty="0" smtClean="0">
                <a:latin typeface="Times New Roman"/>
                <a:cs typeface="Times New Roman"/>
              </a:rPr>
              <a:t>To detect the association of BP classification status with </a:t>
            </a:r>
            <a:r>
              <a:rPr lang="en-US" sz="2400" dirty="0" err="1" smtClean="0">
                <a:latin typeface="Times New Roman"/>
                <a:cs typeface="Times New Roman"/>
              </a:rPr>
              <a:t>targwt</a:t>
            </a:r>
            <a:r>
              <a:rPr lang="en-US" sz="2400" dirty="0" smtClean="0">
                <a:latin typeface="Times New Roman"/>
                <a:cs typeface="Times New Roman"/>
              </a:rPr>
              <a:t> end organ damage, unadjusted analyses were done where BP classification was the indicator variables. The reference group was healthy controls.</a:t>
            </a:r>
          </a:p>
          <a:p>
            <a:r>
              <a:rPr lang="en-US" sz="2400" dirty="0" smtClean="0">
                <a:latin typeface="Times New Roman"/>
                <a:cs typeface="Times New Roman"/>
              </a:rPr>
              <a:t>The p-value reported is the test of the hypothesis that there is no association of BP classification status with target organ damage.</a:t>
            </a:r>
          </a:p>
          <a:p>
            <a:r>
              <a:rPr lang="en-US" sz="2400" dirty="0" smtClean="0">
                <a:latin typeface="Times New Roman"/>
                <a:cs typeface="Times New Roman"/>
              </a:rPr>
              <a:t>Then adjustments were done in model 1 for :</a:t>
            </a:r>
          </a:p>
          <a:p>
            <a:pPr>
              <a:lnSpc>
                <a:spcPct val="50000"/>
              </a:lnSpc>
              <a:buFont typeface="Arial"/>
              <a:buChar char="•"/>
            </a:pPr>
            <a:r>
              <a:rPr lang="en-US" dirty="0" smtClean="0">
                <a:latin typeface="Times New Roman"/>
                <a:cs typeface="Times New Roman"/>
              </a:rPr>
              <a:t>Age</a:t>
            </a:r>
          </a:p>
          <a:p>
            <a:pPr>
              <a:lnSpc>
                <a:spcPct val="50000"/>
              </a:lnSpc>
              <a:buFont typeface="Arial"/>
              <a:buChar char="•"/>
            </a:pPr>
            <a:r>
              <a:rPr lang="en-US" dirty="0" smtClean="0">
                <a:latin typeface="Times New Roman"/>
                <a:cs typeface="Times New Roman"/>
              </a:rPr>
              <a:t>Sex</a:t>
            </a:r>
          </a:p>
          <a:p>
            <a:pPr>
              <a:lnSpc>
                <a:spcPct val="50000"/>
              </a:lnSpc>
              <a:buFont typeface="Arial"/>
              <a:buChar char="•"/>
            </a:pPr>
            <a:r>
              <a:rPr lang="en-US" dirty="0" smtClean="0">
                <a:latin typeface="Times New Roman"/>
                <a:cs typeface="Times New Roman"/>
              </a:rPr>
              <a:t>race </a:t>
            </a:r>
            <a:endParaRPr lang="en-US" dirty="0">
              <a:latin typeface="Times New Roman"/>
              <a:cs typeface="Times New Roman"/>
            </a:endParaRPr>
          </a:p>
        </p:txBody>
      </p:sp>
    </p:spTree>
    <p:extLst>
      <p:ext uri="{BB962C8B-B14F-4D97-AF65-F5344CB8AC3E}">
        <p14:creationId xmlns:p14="http://schemas.microsoft.com/office/powerpoint/2010/main" val="17571339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4118" y="179294"/>
            <a:ext cx="8500782" cy="6087035"/>
          </a:xfrm>
        </p:spPr>
        <p:txBody>
          <a:bodyPr>
            <a:noAutofit/>
          </a:bodyPr>
          <a:lstStyle/>
          <a:p>
            <a:r>
              <a:rPr lang="en-US" sz="2400" dirty="0" smtClean="0">
                <a:latin typeface="Times New Roman"/>
                <a:cs typeface="Times New Roman"/>
              </a:rPr>
              <a:t>In model 2, adjustments were made for the variables of model 1 and also :</a:t>
            </a:r>
          </a:p>
          <a:p>
            <a:pPr>
              <a:buFont typeface="Arial"/>
              <a:buChar char="•"/>
            </a:pPr>
            <a:r>
              <a:rPr lang="en-US" sz="2400" dirty="0" smtClean="0">
                <a:latin typeface="Times New Roman"/>
                <a:cs typeface="Times New Roman"/>
              </a:rPr>
              <a:t>Cardiovascular risk factors and their treatment,</a:t>
            </a:r>
          </a:p>
          <a:p>
            <a:pPr>
              <a:buFont typeface="Arial"/>
              <a:buChar char="•"/>
            </a:pPr>
            <a:r>
              <a:rPr lang="en-US" sz="2400" dirty="0" smtClean="0">
                <a:latin typeface="Times New Roman"/>
                <a:cs typeface="Times New Roman"/>
              </a:rPr>
              <a:t>Including tobacco use, body mass index, diabetes mellitus, serum cholesterol, no. of antihypertensive drugs used, ACE (Angiotensin-converting enzyme) or ARB (angiotensin- receptor blocker) use, CCB (calcium channel blocker) use, beta blocker use, statin use and aspirin use</a:t>
            </a:r>
          </a:p>
          <a:p>
            <a:r>
              <a:rPr lang="en-US" sz="2400" dirty="0" smtClean="0">
                <a:latin typeface="Times New Roman"/>
                <a:cs typeface="Times New Roman"/>
              </a:rPr>
              <a:t>Model 3 was adjusted for cardiovascular disease like :</a:t>
            </a:r>
          </a:p>
          <a:p>
            <a:pPr marL="0" indent="0">
              <a:buNone/>
            </a:pPr>
            <a:r>
              <a:rPr lang="en-US" sz="2400" dirty="0" smtClean="0">
                <a:latin typeface="Times New Roman"/>
                <a:cs typeface="Times New Roman"/>
              </a:rPr>
              <a:t>Myocardial infarction, coronary artery bypass grafting, percutaneous coronary intervention, peripheral vascular disease and congestive failure.</a:t>
            </a:r>
          </a:p>
          <a:p>
            <a:pPr marL="0" indent="0">
              <a:buNone/>
            </a:pPr>
            <a:r>
              <a:rPr lang="en-US" sz="2400" dirty="0" smtClean="0">
                <a:latin typeface="Times New Roman"/>
                <a:cs typeface="Times New Roman"/>
              </a:rPr>
              <a:t>An analysis for the presence of a trend in coefficients of controls to CH, UCH and MUCH were performed.</a:t>
            </a:r>
          </a:p>
          <a:p>
            <a:pPr marL="0" indent="0">
              <a:buNone/>
            </a:pPr>
            <a:endParaRPr lang="en-US" sz="2400" dirty="0" smtClean="0">
              <a:latin typeface="Times New Roman"/>
              <a:cs typeface="Times New Roman"/>
            </a:endParaRPr>
          </a:p>
        </p:txBody>
      </p:sp>
    </p:spTree>
    <p:extLst>
      <p:ext uri="{BB962C8B-B14F-4D97-AF65-F5344CB8AC3E}">
        <p14:creationId xmlns:p14="http://schemas.microsoft.com/office/powerpoint/2010/main" val="37977646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25032"/>
            <a:ext cx="8913813" cy="914400"/>
          </a:xfrm>
        </p:spPr>
        <p:txBody>
          <a:bodyPr/>
          <a:lstStyle/>
          <a:p>
            <a:r>
              <a:rPr lang="en-US" dirty="0" smtClean="0"/>
              <a:t>RESULTS</a:t>
            </a:r>
            <a:endParaRPr lang="en-US" dirty="0"/>
          </a:p>
        </p:txBody>
      </p:sp>
      <p:sp>
        <p:nvSpPr>
          <p:cNvPr id="3" name="Content Placeholder 2"/>
          <p:cNvSpPr>
            <a:spLocks noGrp="1"/>
          </p:cNvSpPr>
          <p:nvPr>
            <p:ph idx="1"/>
          </p:nvPr>
        </p:nvSpPr>
        <p:spPr>
          <a:xfrm>
            <a:off x="149412" y="1972235"/>
            <a:ext cx="8575488" cy="4691529"/>
          </a:xfrm>
        </p:spPr>
        <p:txBody>
          <a:bodyPr>
            <a:normAutofit/>
          </a:bodyPr>
          <a:lstStyle/>
          <a:p>
            <a:r>
              <a:rPr lang="en-US" sz="2400" dirty="0" smtClean="0">
                <a:latin typeface="Times New Roman"/>
                <a:cs typeface="Times New Roman"/>
              </a:rPr>
              <a:t>Control group – 29 veterans not having CKD, diabetes mellitus, hypertension or cardiovascular disease.</a:t>
            </a:r>
          </a:p>
          <a:p>
            <a:r>
              <a:rPr lang="en-US" sz="2400" dirty="0" smtClean="0">
                <a:latin typeface="Times New Roman"/>
                <a:cs typeface="Times New Roman"/>
              </a:rPr>
              <a:t>The CKD group of 287 veterans predominantly had CH, 23% MUCH and 9% had UCH.</a:t>
            </a:r>
          </a:p>
          <a:p>
            <a:r>
              <a:rPr lang="en-US" sz="2400" dirty="0" smtClean="0">
                <a:latin typeface="Times New Roman"/>
                <a:cs typeface="Times New Roman"/>
              </a:rPr>
              <a:t>The average </a:t>
            </a:r>
            <a:r>
              <a:rPr lang="en-US" sz="2400" dirty="0" err="1" smtClean="0">
                <a:latin typeface="Times New Roman"/>
                <a:cs typeface="Times New Roman"/>
              </a:rPr>
              <a:t>eGFR</a:t>
            </a:r>
            <a:r>
              <a:rPr lang="en-US" sz="2400" dirty="0" smtClean="0">
                <a:latin typeface="Times New Roman"/>
                <a:cs typeface="Times New Roman"/>
              </a:rPr>
              <a:t> was 44 ml/min/1.73m</a:t>
            </a:r>
            <a:r>
              <a:rPr lang="en-US" sz="2400" baseline="30000" dirty="0" smtClean="0">
                <a:latin typeface="Times New Roman"/>
                <a:cs typeface="Times New Roman"/>
              </a:rPr>
              <a:t>2 </a:t>
            </a:r>
            <a:r>
              <a:rPr lang="en-US" sz="2400" dirty="0" smtClean="0">
                <a:latin typeface="Times New Roman"/>
                <a:cs typeface="Times New Roman"/>
              </a:rPr>
              <a:t>and was similar among the CKD group.</a:t>
            </a:r>
          </a:p>
          <a:p>
            <a:r>
              <a:rPr lang="en-US" sz="2400" dirty="0" smtClean="0">
                <a:latin typeface="Times New Roman"/>
                <a:cs typeface="Times New Roman"/>
              </a:rPr>
              <a:t>All but 4 participants were on antihypertensive medications.</a:t>
            </a:r>
          </a:p>
          <a:p>
            <a:pPr marL="0" indent="0">
              <a:buNone/>
            </a:pPr>
            <a:endParaRPr lang="en-US" sz="2400" dirty="0">
              <a:latin typeface="Times New Roman"/>
              <a:cs typeface="Times New Roman"/>
            </a:endParaRPr>
          </a:p>
          <a:p>
            <a:pPr marL="0" indent="0">
              <a:buNone/>
            </a:pPr>
            <a:endParaRPr lang="en-US" sz="2400" dirty="0" smtClean="0">
              <a:latin typeface="Times New Roman"/>
              <a:cs typeface="Times New Roman"/>
            </a:endParaRPr>
          </a:p>
        </p:txBody>
      </p:sp>
    </p:spTree>
    <p:extLst>
      <p:ext uri="{BB962C8B-B14F-4D97-AF65-F5344CB8AC3E}">
        <p14:creationId xmlns:p14="http://schemas.microsoft.com/office/powerpoint/2010/main" val="11669072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stretch>
            <a:fillRect/>
          </a:stretch>
        </p:blipFill>
        <p:spPr>
          <a:xfrm>
            <a:off x="103669" y="50800"/>
            <a:ext cx="8884826" cy="6742491"/>
          </a:xfrm>
          <a:prstGeom prst="rect">
            <a:avLst/>
          </a:prstGeom>
        </p:spPr>
      </p:pic>
    </p:spTree>
    <p:extLst>
      <p:ext uri="{BB962C8B-B14F-4D97-AF65-F5344CB8AC3E}">
        <p14:creationId xmlns:p14="http://schemas.microsoft.com/office/powerpoint/2010/main" val="363504540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311009" y="272118"/>
            <a:ext cx="8552759" cy="6180946"/>
          </a:xfrm>
        </p:spPr>
        <p:txBody>
          <a:bodyPr>
            <a:normAutofit/>
          </a:bodyPr>
          <a:lstStyle/>
          <a:p>
            <a:r>
              <a:rPr lang="en-US" sz="2400" dirty="0" smtClean="0">
                <a:latin typeface="Times New Roman"/>
                <a:cs typeface="Times New Roman"/>
              </a:rPr>
              <a:t>Figure 1 shows the distribution of markers of target end organ damage.</a:t>
            </a:r>
          </a:p>
          <a:p>
            <a:r>
              <a:rPr lang="en-US" sz="2400" dirty="0" smtClean="0">
                <a:latin typeface="Times New Roman"/>
                <a:cs typeface="Times New Roman"/>
              </a:rPr>
              <a:t>The distribution of severity of albuminuria is shown in panel C. Very high albuminuria (&gt;300 mg/g </a:t>
            </a:r>
            <a:r>
              <a:rPr lang="en-US" sz="2400" dirty="0" err="1" smtClean="0">
                <a:latin typeface="Times New Roman"/>
                <a:cs typeface="Times New Roman"/>
              </a:rPr>
              <a:t>creatinine</a:t>
            </a:r>
            <a:r>
              <a:rPr lang="en-US" sz="2400" dirty="0" smtClean="0">
                <a:latin typeface="Times New Roman"/>
                <a:cs typeface="Times New Roman"/>
              </a:rPr>
              <a:t>, A2) was seen in none of the controls, 11% of CH, 44% of MUCH and 48% of UCH).</a:t>
            </a:r>
          </a:p>
          <a:p>
            <a:r>
              <a:rPr lang="en-US" sz="2400" dirty="0" smtClean="0">
                <a:latin typeface="Times New Roman"/>
                <a:cs typeface="Times New Roman"/>
              </a:rPr>
              <a:t>In contrast, </a:t>
            </a:r>
            <a:r>
              <a:rPr lang="en-US" sz="2400" dirty="0" err="1" smtClean="0">
                <a:latin typeface="Times New Roman"/>
                <a:cs typeface="Times New Roman"/>
              </a:rPr>
              <a:t>normoalbuminuria</a:t>
            </a:r>
            <a:r>
              <a:rPr lang="en-US" sz="2400" dirty="0" smtClean="0">
                <a:latin typeface="Times New Roman"/>
                <a:cs typeface="Times New Roman"/>
              </a:rPr>
              <a:t> (&lt;30 mg/g </a:t>
            </a:r>
            <a:r>
              <a:rPr lang="en-US" sz="2400" dirty="0" err="1" smtClean="0">
                <a:latin typeface="Times New Roman"/>
                <a:cs typeface="Times New Roman"/>
              </a:rPr>
              <a:t>creatinine</a:t>
            </a:r>
            <a:r>
              <a:rPr lang="en-US" sz="2400" dirty="0" smtClean="0">
                <a:latin typeface="Times New Roman"/>
                <a:cs typeface="Times New Roman"/>
              </a:rPr>
              <a:t>, A0) was seen in 96% of the controls, 61% of CH, 33% of MUCH and 9% of UCH.</a:t>
            </a:r>
          </a:p>
          <a:p>
            <a:r>
              <a:rPr lang="en-US" sz="2400" dirty="0" smtClean="0">
                <a:latin typeface="Times New Roman"/>
                <a:cs typeface="Times New Roman"/>
              </a:rPr>
              <a:t>The relationship between BP classification status and albuminuria was highly significant.</a:t>
            </a:r>
            <a:endParaRPr lang="en-US" sz="2400" dirty="0">
              <a:latin typeface="Times New Roman"/>
              <a:cs typeface="Times New Roman"/>
            </a:endParaRPr>
          </a:p>
        </p:txBody>
      </p:sp>
    </p:spTree>
    <p:extLst>
      <p:ext uri="{BB962C8B-B14F-4D97-AF65-F5344CB8AC3E}">
        <p14:creationId xmlns:p14="http://schemas.microsoft.com/office/powerpoint/2010/main" val="20925590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7339" y="233243"/>
            <a:ext cx="8786015" cy="6401231"/>
          </a:xfrm>
        </p:spPr>
        <p:txBody>
          <a:bodyPr>
            <a:normAutofit/>
          </a:bodyPr>
          <a:lstStyle/>
          <a:p>
            <a:r>
              <a:rPr lang="en-US" sz="2400" dirty="0" smtClean="0">
                <a:latin typeface="Times New Roman"/>
                <a:cs typeface="Times New Roman"/>
              </a:rPr>
              <a:t>The second table has results of progressively adjusted models along with the unadjusted model.</a:t>
            </a:r>
          </a:p>
          <a:p>
            <a:r>
              <a:rPr lang="en-US" sz="2400" dirty="0" smtClean="0">
                <a:latin typeface="Times New Roman"/>
                <a:cs typeface="Times New Roman"/>
              </a:rPr>
              <a:t>The P-value for both among – group differences and the linear trend is highly significant.</a:t>
            </a:r>
          </a:p>
          <a:p>
            <a:r>
              <a:rPr lang="en-US" sz="2400" dirty="0">
                <a:latin typeface="Times New Roman"/>
                <a:cs typeface="Times New Roman"/>
              </a:rPr>
              <a:t>A</a:t>
            </a:r>
            <a:r>
              <a:rPr lang="en-US" sz="2400" dirty="0" smtClean="0">
                <a:latin typeface="Times New Roman"/>
                <a:cs typeface="Times New Roman"/>
              </a:rPr>
              <a:t>s previously mentioned, model 1 is adjusted for age, sex and race.</a:t>
            </a:r>
          </a:p>
          <a:p>
            <a:r>
              <a:rPr lang="en-US" sz="2400" dirty="0" smtClean="0">
                <a:latin typeface="Times New Roman"/>
                <a:cs typeface="Times New Roman"/>
              </a:rPr>
              <a:t>Model 2 is adjusted for cardiovascular risk factors and its treatment.</a:t>
            </a:r>
          </a:p>
          <a:p>
            <a:r>
              <a:rPr lang="en-US" sz="2400" dirty="0" smtClean="0">
                <a:latin typeface="Times New Roman"/>
                <a:cs typeface="Times New Roman"/>
              </a:rPr>
              <a:t>Model 3 is adjusted for cardiovascular </a:t>
            </a:r>
            <a:r>
              <a:rPr lang="en-US" sz="2400" dirty="0" err="1" smtClean="0">
                <a:latin typeface="Times New Roman"/>
                <a:cs typeface="Times New Roman"/>
              </a:rPr>
              <a:t>diseas</a:t>
            </a:r>
            <a:r>
              <a:rPr lang="en-US" sz="2400" dirty="0" smtClean="0">
                <a:latin typeface="Times New Roman"/>
                <a:cs typeface="Times New Roman"/>
              </a:rPr>
              <a:t>.</a:t>
            </a:r>
          </a:p>
          <a:p>
            <a:r>
              <a:rPr lang="en-US" sz="2400" dirty="0" smtClean="0">
                <a:latin typeface="Times New Roman"/>
                <a:cs typeface="Times New Roman"/>
              </a:rPr>
              <a:t>Progressive adjustment did not remove the statistical difference among the groups and linear trend remained significant.</a:t>
            </a:r>
          </a:p>
          <a:p>
            <a:r>
              <a:rPr lang="en-US" sz="2400" dirty="0" smtClean="0">
                <a:latin typeface="Times New Roman"/>
                <a:cs typeface="Times New Roman"/>
              </a:rPr>
              <a:t>Further adjustment for </a:t>
            </a:r>
            <a:r>
              <a:rPr lang="en-US" sz="2400" dirty="0" err="1" smtClean="0">
                <a:latin typeface="Times New Roman"/>
                <a:cs typeface="Times New Roman"/>
              </a:rPr>
              <a:t>eGFR</a:t>
            </a:r>
            <a:r>
              <a:rPr lang="en-US" sz="2400" dirty="0" smtClean="0">
                <a:latin typeface="Times New Roman"/>
                <a:cs typeface="Times New Roman"/>
              </a:rPr>
              <a:t> also did not remove the difference.</a:t>
            </a:r>
          </a:p>
          <a:p>
            <a:endParaRPr lang="en-US" sz="2400" dirty="0">
              <a:latin typeface="Times New Roman"/>
              <a:cs typeface="Times New Roman"/>
            </a:endParaRPr>
          </a:p>
        </p:txBody>
      </p:sp>
    </p:spTree>
    <p:extLst>
      <p:ext uri="{BB962C8B-B14F-4D97-AF65-F5344CB8AC3E}">
        <p14:creationId xmlns:p14="http://schemas.microsoft.com/office/powerpoint/2010/main" val="41605979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66656"/>
            <a:ext cx="8913813" cy="914400"/>
          </a:xfrm>
        </p:spPr>
        <p:txBody>
          <a:bodyPr/>
          <a:lstStyle/>
          <a:p>
            <a:r>
              <a:rPr lang="en-US" b="1" dirty="0" smtClean="0"/>
              <a:t>INTRODUCTION</a:t>
            </a:r>
            <a:endParaRPr lang="en-US" b="1" dirty="0"/>
          </a:p>
        </p:txBody>
      </p:sp>
      <p:sp>
        <p:nvSpPr>
          <p:cNvPr id="3" name="Content Placeholder 2"/>
          <p:cNvSpPr>
            <a:spLocks noGrp="1"/>
          </p:cNvSpPr>
          <p:nvPr>
            <p:ph idx="1"/>
          </p:nvPr>
        </p:nvSpPr>
        <p:spPr>
          <a:xfrm>
            <a:off x="111125" y="1714500"/>
            <a:ext cx="8802688" cy="4889500"/>
          </a:xfrm>
        </p:spPr>
        <p:txBody>
          <a:bodyPr/>
          <a:lstStyle/>
          <a:p>
            <a:r>
              <a:rPr lang="en-US" sz="2400" dirty="0" smtClean="0">
                <a:latin typeface="Times New Roman"/>
                <a:cs typeface="Times New Roman"/>
              </a:rPr>
              <a:t>Masked hypertension is defined as blood pressure which is normal in the clinic but elevated at home.</a:t>
            </a:r>
          </a:p>
          <a:p>
            <a:r>
              <a:rPr lang="en-US" sz="2400" dirty="0" smtClean="0">
                <a:latin typeface="Times New Roman"/>
                <a:cs typeface="Times New Roman"/>
              </a:rPr>
              <a:t>This has long been sown to have an association with cardiovascular  arterial and ventricular damage.</a:t>
            </a:r>
          </a:p>
          <a:p>
            <a:r>
              <a:rPr lang="en-US" sz="2400" dirty="0" smtClean="0">
                <a:latin typeface="Times New Roman"/>
                <a:cs typeface="Times New Roman"/>
              </a:rPr>
              <a:t>Now Cardiovascular disease and Chronic Kidney disease often co-exist.</a:t>
            </a:r>
          </a:p>
          <a:p>
            <a:r>
              <a:rPr lang="en-US" sz="2400" dirty="0" smtClean="0">
                <a:latin typeface="Times New Roman"/>
                <a:cs typeface="Times New Roman"/>
              </a:rPr>
              <a:t>The main question thus is that does the masked hypertension have a more profound effect, in terms of end organ damage, on the cardiovascular system or the renal system.</a:t>
            </a:r>
          </a:p>
          <a:p>
            <a:pPr marL="0" indent="0">
              <a:buNone/>
            </a:pPr>
            <a:endParaRPr lang="en-US" dirty="0">
              <a:latin typeface="Times New Roman"/>
              <a:cs typeface="Times New Roman"/>
            </a:endParaRPr>
          </a:p>
        </p:txBody>
      </p:sp>
    </p:spTree>
    <p:extLst>
      <p:ext uri="{BB962C8B-B14F-4D97-AF65-F5344CB8AC3E}">
        <p14:creationId xmlns:p14="http://schemas.microsoft.com/office/powerpoint/2010/main" val="34348582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90500"/>
            <a:ext cx="9144000" cy="6469602"/>
          </a:xfrm>
          <a:prstGeom prst="rect">
            <a:avLst/>
          </a:prstGeom>
        </p:spPr>
      </p:pic>
    </p:spTree>
    <p:extLst>
      <p:ext uri="{BB962C8B-B14F-4D97-AF65-F5344CB8AC3E}">
        <p14:creationId xmlns:p14="http://schemas.microsoft.com/office/powerpoint/2010/main" val="6370212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4639223" cy="4664865"/>
          </a:xfrm>
          <a:prstGeom prst="rect">
            <a:avLst/>
          </a:prstGeom>
        </p:spPr>
      </p:pic>
      <p:pic>
        <p:nvPicPr>
          <p:cNvPr id="3" name="Picture 2"/>
          <p:cNvPicPr>
            <a:picLocks noChangeAspect="1"/>
          </p:cNvPicPr>
          <p:nvPr/>
        </p:nvPicPr>
        <p:blipFill>
          <a:blip r:embed="rId3"/>
          <a:stretch>
            <a:fillRect/>
          </a:stretch>
        </p:blipFill>
        <p:spPr>
          <a:xfrm>
            <a:off x="4328213" y="0"/>
            <a:ext cx="4932415" cy="4561202"/>
          </a:xfrm>
          <a:prstGeom prst="rect">
            <a:avLst/>
          </a:prstGeom>
        </p:spPr>
      </p:pic>
      <p:sp>
        <p:nvSpPr>
          <p:cNvPr id="5" name="TextBox 4"/>
          <p:cNvSpPr txBox="1"/>
          <p:nvPr/>
        </p:nvSpPr>
        <p:spPr>
          <a:xfrm>
            <a:off x="3317433" y="5222058"/>
            <a:ext cx="1156912" cy="369332"/>
          </a:xfrm>
          <a:prstGeom prst="rect">
            <a:avLst/>
          </a:prstGeom>
          <a:noFill/>
        </p:spPr>
        <p:txBody>
          <a:bodyPr wrap="none" rtlCol="0">
            <a:spAutoFit/>
          </a:bodyPr>
          <a:lstStyle/>
          <a:p>
            <a:r>
              <a:rPr lang="en-US" dirty="0" smtClean="0"/>
              <a:t>FIGURE 3</a:t>
            </a:r>
            <a:endParaRPr lang="en-US" dirty="0"/>
          </a:p>
        </p:txBody>
      </p:sp>
    </p:spTree>
    <p:extLst>
      <p:ext uri="{BB962C8B-B14F-4D97-AF65-F5344CB8AC3E}">
        <p14:creationId xmlns:p14="http://schemas.microsoft.com/office/powerpoint/2010/main" val="9542456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7340" y="103664"/>
            <a:ext cx="8708262" cy="6621517"/>
          </a:xfrm>
        </p:spPr>
        <p:txBody>
          <a:bodyPr>
            <a:normAutofit/>
          </a:bodyPr>
          <a:lstStyle/>
          <a:p>
            <a:r>
              <a:rPr lang="en-US" sz="2400" dirty="0" smtClean="0">
                <a:latin typeface="Times New Roman"/>
                <a:cs typeface="Times New Roman"/>
              </a:rPr>
              <a:t>Figure 3 shows the progressively adjusted models for LVMI and PWV.</a:t>
            </a:r>
          </a:p>
          <a:p>
            <a:r>
              <a:rPr lang="en-US" sz="2400" dirty="0" smtClean="0">
                <a:latin typeface="Times New Roman"/>
                <a:cs typeface="Times New Roman"/>
              </a:rPr>
              <a:t>In case of LVMI, clear differences were seen in the unadjusted and model 1, and further adjustment removed the statistical significance.</a:t>
            </a:r>
          </a:p>
          <a:p>
            <a:r>
              <a:rPr lang="en-US" sz="2400" dirty="0" smtClean="0">
                <a:latin typeface="Times New Roman"/>
                <a:cs typeface="Times New Roman"/>
              </a:rPr>
              <a:t>In the case of PWV, only the unadjusted model was significant.</a:t>
            </a:r>
          </a:p>
          <a:p>
            <a:pPr marL="0" indent="0">
              <a:buNone/>
            </a:pPr>
            <a:endParaRPr lang="en-US" sz="2400" dirty="0">
              <a:latin typeface="Times New Roman"/>
              <a:cs typeface="Times New Roman"/>
            </a:endParaRPr>
          </a:p>
        </p:txBody>
      </p:sp>
    </p:spTree>
    <p:extLst>
      <p:ext uri="{BB962C8B-B14F-4D97-AF65-F5344CB8AC3E}">
        <p14:creationId xmlns:p14="http://schemas.microsoft.com/office/powerpoint/2010/main" val="40895231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66656"/>
            <a:ext cx="8913813" cy="914400"/>
          </a:xfrm>
        </p:spPr>
        <p:txBody>
          <a:bodyPr/>
          <a:lstStyle/>
          <a:p>
            <a:r>
              <a:rPr lang="en-US" dirty="0" smtClean="0"/>
              <a:t>DISCUSSION</a:t>
            </a:r>
            <a:endParaRPr lang="en-US" dirty="0"/>
          </a:p>
        </p:txBody>
      </p:sp>
      <p:sp>
        <p:nvSpPr>
          <p:cNvPr id="3" name="Content Placeholder 2"/>
          <p:cNvSpPr>
            <a:spLocks noGrp="1"/>
          </p:cNvSpPr>
          <p:nvPr>
            <p:ph idx="1"/>
          </p:nvPr>
        </p:nvSpPr>
        <p:spPr>
          <a:xfrm>
            <a:off x="179705" y="1737340"/>
            <a:ext cx="8545195" cy="4744736"/>
          </a:xfrm>
        </p:spPr>
        <p:txBody>
          <a:bodyPr/>
          <a:lstStyle/>
          <a:p>
            <a:r>
              <a:rPr lang="en-US" dirty="0" smtClean="0">
                <a:latin typeface="Times New Roman"/>
                <a:cs typeface="Times New Roman"/>
              </a:rPr>
              <a:t>It is well-established that albuminuria is associated with greater ambulatory BP. The strength of the relationship </a:t>
            </a:r>
            <a:r>
              <a:rPr lang="en-US" dirty="0" err="1" smtClean="0">
                <a:latin typeface="Times New Roman"/>
                <a:cs typeface="Times New Roman"/>
              </a:rPr>
              <a:t>bwtween</a:t>
            </a:r>
            <a:r>
              <a:rPr lang="en-US" dirty="0" smtClean="0">
                <a:latin typeface="Times New Roman"/>
                <a:cs typeface="Times New Roman"/>
              </a:rPr>
              <a:t> proteinuria and systolic BP follows the order : ambulatory&gt;home&gt;clinic.</a:t>
            </a:r>
          </a:p>
          <a:p>
            <a:r>
              <a:rPr lang="en-US" dirty="0" smtClean="0">
                <a:latin typeface="Times New Roman"/>
                <a:cs typeface="Times New Roman"/>
              </a:rPr>
              <a:t>Even slight degrees of albuminuria were associated with an elevated ambulatory BP, independent of </a:t>
            </a:r>
            <a:r>
              <a:rPr lang="en-US" dirty="0" err="1" smtClean="0">
                <a:latin typeface="Times New Roman"/>
                <a:cs typeface="Times New Roman"/>
              </a:rPr>
              <a:t>eGFR</a:t>
            </a:r>
            <a:r>
              <a:rPr lang="en-US" dirty="0" smtClean="0">
                <a:latin typeface="Times New Roman"/>
                <a:cs typeface="Times New Roman"/>
              </a:rPr>
              <a:t>.</a:t>
            </a:r>
          </a:p>
          <a:p>
            <a:r>
              <a:rPr lang="en-US" dirty="0" smtClean="0">
                <a:latin typeface="Times New Roman"/>
                <a:cs typeface="Times New Roman"/>
              </a:rPr>
              <a:t>The odds of poorly </a:t>
            </a:r>
            <a:r>
              <a:rPr lang="en-US" dirty="0" err="1" smtClean="0">
                <a:latin typeface="Times New Roman"/>
                <a:cs typeface="Times New Roman"/>
              </a:rPr>
              <a:t>conttrolled</a:t>
            </a:r>
            <a:r>
              <a:rPr lang="en-US" dirty="0" smtClean="0">
                <a:latin typeface="Times New Roman"/>
                <a:cs typeface="Times New Roman"/>
              </a:rPr>
              <a:t> hypertension are greater in the presence of albuminuria according to various epidemiological </a:t>
            </a:r>
            <a:r>
              <a:rPr lang="en-US" dirty="0" err="1" smtClean="0">
                <a:latin typeface="Times New Roman"/>
                <a:cs typeface="Times New Roman"/>
              </a:rPr>
              <a:t>sueveys</a:t>
            </a:r>
            <a:r>
              <a:rPr lang="en-US" dirty="0" smtClean="0">
                <a:latin typeface="Times New Roman"/>
                <a:cs typeface="Times New Roman"/>
              </a:rPr>
              <a:t>.</a:t>
            </a:r>
          </a:p>
          <a:p>
            <a:r>
              <a:rPr lang="en-US" dirty="0" smtClean="0">
                <a:latin typeface="Times New Roman"/>
                <a:cs typeface="Times New Roman"/>
              </a:rPr>
              <a:t>Among those with CKD, after adjusting for baseline clinic BP, odds of sustained hypertension measured by 24- hour ambulatory BP monitoring as compared to white coat hypertension, are greater in the presence of albuminuria. </a:t>
            </a:r>
            <a:endParaRPr lang="en-US" dirty="0">
              <a:latin typeface="Times New Roman"/>
              <a:cs typeface="Times New Roman"/>
            </a:endParaRPr>
          </a:p>
        </p:txBody>
      </p:sp>
    </p:spTree>
    <p:extLst>
      <p:ext uri="{BB962C8B-B14F-4D97-AF65-F5344CB8AC3E}">
        <p14:creationId xmlns:p14="http://schemas.microsoft.com/office/powerpoint/2010/main" val="3854144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3666" y="347468"/>
            <a:ext cx="8521234" cy="5918861"/>
          </a:xfrm>
        </p:spPr>
        <p:txBody>
          <a:bodyPr/>
          <a:lstStyle/>
          <a:p>
            <a:r>
              <a:rPr lang="en-US" dirty="0" smtClean="0">
                <a:latin typeface="Times New Roman"/>
                <a:cs typeface="Times New Roman"/>
              </a:rPr>
              <a:t>The Chronic Renal Insufficiency Cohort reported that those with masked hypertension have nearly a 2-fold higher proteinuria than those with well-controlled hypertension.</a:t>
            </a:r>
          </a:p>
          <a:p>
            <a:r>
              <a:rPr lang="en-US" dirty="0" smtClean="0">
                <a:latin typeface="Times New Roman"/>
                <a:cs typeface="Times New Roman"/>
              </a:rPr>
              <a:t>This study provides a strong association between MUCH and albuminuria.</a:t>
            </a:r>
          </a:p>
          <a:p>
            <a:r>
              <a:rPr lang="en-US" dirty="0" smtClean="0">
                <a:latin typeface="Times New Roman"/>
                <a:cs typeface="Times New Roman"/>
              </a:rPr>
              <a:t>It extends the above findings by having an age and sex matched group of normotensive subjects without CKD.</a:t>
            </a:r>
          </a:p>
          <a:p>
            <a:r>
              <a:rPr lang="en-US" dirty="0" smtClean="0">
                <a:latin typeface="Times New Roman"/>
                <a:cs typeface="Times New Roman"/>
              </a:rPr>
              <a:t>It demonstrates a graded relationship among CH, MUCH, and UCH and increasing severity of albuminuria even after multiple adjustments.</a:t>
            </a:r>
          </a:p>
          <a:p>
            <a:r>
              <a:rPr lang="en-US" dirty="0" smtClean="0">
                <a:latin typeface="Times New Roman"/>
                <a:cs typeface="Times New Roman"/>
              </a:rPr>
              <a:t>The prevalence of MUCH was nearly one in four in this cohort.</a:t>
            </a:r>
          </a:p>
          <a:p>
            <a:r>
              <a:rPr lang="en-US" dirty="0" smtClean="0">
                <a:latin typeface="Times New Roman"/>
                <a:cs typeface="Times New Roman"/>
              </a:rPr>
              <a:t>Thus MUCH appears to be an intermediate phenotype that lies between those with CH and UCH.</a:t>
            </a:r>
          </a:p>
          <a:p>
            <a:pPr marL="0" indent="0">
              <a:buNone/>
            </a:pPr>
            <a:endParaRPr lang="en-US" dirty="0">
              <a:latin typeface="Times New Roman"/>
              <a:cs typeface="Times New Roman"/>
            </a:endParaRPr>
          </a:p>
        </p:txBody>
      </p:sp>
    </p:spTree>
    <p:extLst>
      <p:ext uri="{BB962C8B-B14F-4D97-AF65-F5344CB8AC3E}">
        <p14:creationId xmlns:p14="http://schemas.microsoft.com/office/powerpoint/2010/main" val="41380377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705" y="335486"/>
            <a:ext cx="8545195" cy="5930843"/>
          </a:xfrm>
        </p:spPr>
        <p:txBody>
          <a:bodyPr/>
          <a:lstStyle/>
          <a:p>
            <a:r>
              <a:rPr lang="en-US" dirty="0">
                <a:latin typeface="Times New Roman"/>
                <a:cs typeface="Times New Roman"/>
              </a:rPr>
              <a:t>This study also provides information regarding the type of antihypertensive agent used and the propensity for </a:t>
            </a:r>
            <a:r>
              <a:rPr lang="en-US" dirty="0" smtClean="0">
                <a:latin typeface="Times New Roman"/>
                <a:cs typeface="Times New Roman"/>
              </a:rPr>
              <a:t>MUCH.</a:t>
            </a:r>
          </a:p>
          <a:p>
            <a:r>
              <a:rPr lang="en-US" dirty="0" smtClean="0">
                <a:latin typeface="Times New Roman"/>
                <a:cs typeface="Times New Roman"/>
              </a:rPr>
              <a:t>CCB use was more common in those with MUCH and diuretic use was less.</a:t>
            </a:r>
          </a:p>
          <a:p>
            <a:r>
              <a:rPr lang="en-US" dirty="0" smtClean="0">
                <a:latin typeface="Times New Roman"/>
                <a:cs typeface="Times New Roman"/>
              </a:rPr>
              <a:t>It thus may be causally associated though not established.</a:t>
            </a:r>
          </a:p>
          <a:p>
            <a:r>
              <a:rPr lang="en-US" dirty="0" smtClean="0">
                <a:latin typeface="Times New Roman"/>
                <a:cs typeface="Times New Roman"/>
              </a:rPr>
              <a:t>CCB use is associated with lower clinical BP and a higher ambulatory recording thus leading to a greater propensity for masked hypertension.</a:t>
            </a:r>
          </a:p>
          <a:p>
            <a:r>
              <a:rPr lang="en-US" dirty="0" smtClean="0">
                <a:latin typeface="Times New Roman"/>
                <a:cs typeface="Times New Roman"/>
              </a:rPr>
              <a:t>The reverse is the case for diuretics.</a:t>
            </a:r>
          </a:p>
          <a:p>
            <a:r>
              <a:rPr lang="en-US" dirty="0" smtClean="0">
                <a:latin typeface="Times New Roman"/>
                <a:cs typeface="Times New Roman"/>
              </a:rPr>
              <a:t>This study included CCB and diuretic use in the adjusted models, but excess albuminuria with increasingly severe hypertension classification persisted.</a:t>
            </a:r>
          </a:p>
          <a:p>
            <a:r>
              <a:rPr lang="en-US" dirty="0" smtClean="0">
                <a:latin typeface="Times New Roman"/>
                <a:cs typeface="Times New Roman"/>
              </a:rPr>
              <a:t>Thus these </a:t>
            </a:r>
            <a:r>
              <a:rPr lang="en-US" dirty="0" err="1" smtClean="0">
                <a:latin typeface="Times New Roman"/>
                <a:cs typeface="Times New Roman"/>
              </a:rPr>
              <a:t>antihypertensives</a:t>
            </a:r>
            <a:r>
              <a:rPr lang="en-US" dirty="0" smtClean="0">
                <a:latin typeface="Times New Roman"/>
                <a:cs typeface="Times New Roman"/>
              </a:rPr>
              <a:t> per se are not sufficient to account for the excess albuminuria with increasingly severe hypertension.</a:t>
            </a:r>
            <a:endParaRPr lang="en-US" dirty="0">
              <a:latin typeface="Times New Roman"/>
              <a:cs typeface="Times New Roman"/>
            </a:endParaRPr>
          </a:p>
        </p:txBody>
      </p:sp>
    </p:spTree>
    <p:extLst>
      <p:ext uri="{BB962C8B-B14F-4D97-AF65-F5344CB8AC3E}">
        <p14:creationId xmlns:p14="http://schemas.microsoft.com/office/powerpoint/2010/main" val="9623376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529417"/>
            <a:ext cx="8913813" cy="914400"/>
          </a:xfrm>
        </p:spPr>
        <p:txBody>
          <a:bodyPr>
            <a:normAutofit fontScale="90000"/>
          </a:bodyPr>
          <a:lstStyle/>
          <a:p>
            <a:r>
              <a:rPr lang="en-US" dirty="0" smtClean="0"/>
              <a:t>PROBABLE MECHANISMS FOR LINK BETWEEN MUCH AND ALBUMINURIA</a:t>
            </a:r>
            <a:endParaRPr lang="en-US" dirty="0"/>
          </a:p>
        </p:txBody>
      </p:sp>
      <p:sp>
        <p:nvSpPr>
          <p:cNvPr id="5" name="Content Placeholder 4"/>
          <p:cNvSpPr>
            <a:spLocks noGrp="1"/>
          </p:cNvSpPr>
          <p:nvPr>
            <p:ph idx="1"/>
          </p:nvPr>
        </p:nvSpPr>
        <p:spPr>
          <a:xfrm>
            <a:off x="216186" y="1675237"/>
            <a:ext cx="8508714" cy="4809549"/>
          </a:xfrm>
        </p:spPr>
        <p:txBody>
          <a:bodyPr>
            <a:normAutofit/>
          </a:bodyPr>
          <a:lstStyle/>
          <a:p>
            <a:r>
              <a:rPr lang="en-US" sz="2400" dirty="0">
                <a:latin typeface="Times New Roman"/>
                <a:cs typeface="Times New Roman"/>
              </a:rPr>
              <a:t>A</a:t>
            </a:r>
            <a:r>
              <a:rPr lang="en-US" sz="2400" dirty="0" smtClean="0">
                <a:latin typeface="Times New Roman"/>
                <a:cs typeface="Times New Roman"/>
              </a:rPr>
              <a:t>lbuminuria </a:t>
            </a:r>
            <a:r>
              <a:rPr lang="en-US" sz="2400" dirty="0">
                <a:latin typeface="Times New Roman"/>
                <a:cs typeface="Times New Roman"/>
              </a:rPr>
              <a:t>is a marker of endothelial </a:t>
            </a:r>
            <a:r>
              <a:rPr lang="en-US" sz="2400" dirty="0" smtClean="0">
                <a:latin typeface="Times New Roman"/>
                <a:cs typeface="Times New Roman"/>
              </a:rPr>
              <a:t>dysfunction.</a:t>
            </a:r>
          </a:p>
          <a:p>
            <a:r>
              <a:rPr lang="en-US" sz="2400" dirty="0" smtClean="0">
                <a:latin typeface="Times New Roman"/>
                <a:cs typeface="Times New Roman"/>
              </a:rPr>
              <a:t>Albuminuria </a:t>
            </a:r>
            <a:r>
              <a:rPr lang="en-US" sz="2400" dirty="0">
                <a:latin typeface="Times New Roman"/>
                <a:cs typeface="Times New Roman"/>
              </a:rPr>
              <a:t>in the </a:t>
            </a:r>
            <a:r>
              <a:rPr lang="en-US" sz="2400" dirty="0" err="1">
                <a:latin typeface="Times New Roman"/>
                <a:cs typeface="Times New Roman"/>
              </a:rPr>
              <a:t>nephrotic</a:t>
            </a:r>
            <a:r>
              <a:rPr lang="en-US" sz="2400" dirty="0">
                <a:latin typeface="Times New Roman"/>
                <a:cs typeface="Times New Roman"/>
              </a:rPr>
              <a:t> range is </a:t>
            </a:r>
            <a:r>
              <a:rPr lang="en-US" sz="2400" dirty="0" smtClean="0">
                <a:latin typeface="Times New Roman"/>
                <a:cs typeface="Times New Roman"/>
              </a:rPr>
              <a:t>associated </a:t>
            </a:r>
            <a:r>
              <a:rPr lang="en-US" sz="2400" dirty="0">
                <a:latin typeface="Times New Roman"/>
                <a:cs typeface="Times New Roman"/>
              </a:rPr>
              <a:t>with leakage of plasmin in the </a:t>
            </a:r>
            <a:r>
              <a:rPr lang="en-US" sz="2400" dirty="0" smtClean="0">
                <a:latin typeface="Times New Roman"/>
                <a:cs typeface="Times New Roman"/>
              </a:rPr>
              <a:t>urine; this </a:t>
            </a:r>
            <a:r>
              <a:rPr lang="en-US" sz="2400" dirty="0">
                <a:latin typeface="Times New Roman"/>
                <a:cs typeface="Times New Roman"/>
              </a:rPr>
              <a:t>serine </a:t>
            </a:r>
            <a:r>
              <a:rPr lang="en-US" sz="2400" dirty="0" smtClean="0">
                <a:latin typeface="Times New Roman"/>
                <a:cs typeface="Times New Roman"/>
              </a:rPr>
              <a:t>protease </a:t>
            </a:r>
            <a:r>
              <a:rPr lang="en-US" sz="2400" dirty="0">
                <a:latin typeface="Times New Roman"/>
                <a:cs typeface="Times New Roman"/>
              </a:rPr>
              <a:t>can activate the epithelial sodium channel in the cortical </a:t>
            </a:r>
            <a:r>
              <a:rPr lang="en-US" sz="2400" dirty="0" smtClean="0">
                <a:latin typeface="Times New Roman"/>
                <a:cs typeface="Times New Roman"/>
              </a:rPr>
              <a:t>collecting </a:t>
            </a:r>
            <a:r>
              <a:rPr lang="en-US" sz="2400" dirty="0">
                <a:latin typeface="Times New Roman"/>
                <a:cs typeface="Times New Roman"/>
              </a:rPr>
              <a:t>duct and aggregate </a:t>
            </a:r>
            <a:r>
              <a:rPr lang="en-US" sz="2400" dirty="0" smtClean="0">
                <a:latin typeface="Times New Roman"/>
                <a:cs typeface="Times New Roman"/>
              </a:rPr>
              <a:t>hypertension.</a:t>
            </a:r>
          </a:p>
          <a:p>
            <a:r>
              <a:rPr lang="en-US" sz="2400" dirty="0" smtClean="0">
                <a:latin typeface="Times New Roman"/>
                <a:cs typeface="Times New Roman"/>
              </a:rPr>
              <a:t> </a:t>
            </a:r>
            <a:r>
              <a:rPr lang="en-US" sz="2400" dirty="0">
                <a:latin typeface="Times New Roman"/>
                <a:cs typeface="Times New Roman"/>
              </a:rPr>
              <a:t>On the other hand</a:t>
            </a:r>
            <a:r>
              <a:rPr lang="en-US" sz="2400" dirty="0" smtClean="0">
                <a:latin typeface="Times New Roman"/>
                <a:cs typeface="Times New Roman"/>
              </a:rPr>
              <a:t>, albuminuria </a:t>
            </a:r>
            <a:r>
              <a:rPr lang="en-US" sz="2400" dirty="0">
                <a:latin typeface="Times New Roman"/>
                <a:cs typeface="Times New Roman"/>
              </a:rPr>
              <a:t>may simply be a marker of renal </a:t>
            </a:r>
            <a:r>
              <a:rPr lang="en-US" sz="2400" dirty="0" smtClean="0">
                <a:latin typeface="Times New Roman"/>
                <a:cs typeface="Times New Roman"/>
              </a:rPr>
              <a:t>damage.</a:t>
            </a:r>
          </a:p>
          <a:p>
            <a:r>
              <a:rPr lang="en-US" sz="2400" dirty="0" smtClean="0">
                <a:latin typeface="Times New Roman"/>
                <a:cs typeface="Times New Roman"/>
              </a:rPr>
              <a:t>If </a:t>
            </a:r>
            <a:r>
              <a:rPr lang="en-US" sz="2400" dirty="0">
                <a:latin typeface="Times New Roman"/>
                <a:cs typeface="Times New Roman"/>
              </a:rPr>
              <a:t>so, </a:t>
            </a:r>
            <a:r>
              <a:rPr lang="en-US" sz="2400" dirty="0" smtClean="0">
                <a:latin typeface="Times New Roman"/>
                <a:cs typeface="Times New Roman"/>
              </a:rPr>
              <a:t>the increasing </a:t>
            </a:r>
            <a:r>
              <a:rPr lang="en-US" sz="2400" dirty="0">
                <a:latin typeface="Times New Roman"/>
                <a:cs typeface="Times New Roman"/>
              </a:rPr>
              <a:t>severity of renal damage may lead to volume </a:t>
            </a:r>
            <a:r>
              <a:rPr lang="en-US" sz="2400" dirty="0" smtClean="0">
                <a:latin typeface="Times New Roman"/>
                <a:cs typeface="Times New Roman"/>
              </a:rPr>
              <a:t>expansion </a:t>
            </a:r>
            <a:r>
              <a:rPr lang="en-US" sz="2400" dirty="0">
                <a:latin typeface="Times New Roman"/>
                <a:cs typeface="Times New Roman"/>
              </a:rPr>
              <a:t>and impaired </a:t>
            </a:r>
            <a:r>
              <a:rPr lang="en-US" sz="2400" dirty="0" err="1">
                <a:latin typeface="Times New Roman"/>
                <a:cs typeface="Times New Roman"/>
              </a:rPr>
              <a:t>natriuresis</a:t>
            </a:r>
            <a:r>
              <a:rPr lang="en-US" sz="2400" dirty="0">
                <a:latin typeface="Times New Roman"/>
                <a:cs typeface="Times New Roman"/>
              </a:rPr>
              <a:t> that may provoke hypertension</a:t>
            </a:r>
            <a:r>
              <a:rPr lang="en-US" sz="2400" dirty="0" smtClean="0">
                <a:latin typeface="Times New Roman"/>
                <a:cs typeface="Times New Roman"/>
              </a:rPr>
              <a:t>, especially </a:t>
            </a:r>
            <a:r>
              <a:rPr lang="en-US" sz="2400" dirty="0">
                <a:latin typeface="Times New Roman"/>
                <a:cs typeface="Times New Roman"/>
              </a:rPr>
              <a:t>outside the clinic. </a:t>
            </a:r>
            <a:endParaRPr lang="en-US" sz="2400" dirty="0">
              <a:latin typeface="Times New Roman"/>
              <a:cs typeface="Times New Roman"/>
            </a:endParaRPr>
          </a:p>
          <a:p>
            <a:endParaRPr lang="en-US" sz="2400" dirty="0" smtClean="0"/>
          </a:p>
          <a:p>
            <a:endParaRPr lang="en-US" sz="2400" dirty="0"/>
          </a:p>
          <a:p>
            <a:endParaRPr lang="en-US" sz="2400" dirty="0"/>
          </a:p>
          <a:p>
            <a:endParaRPr lang="en-US" sz="2400" dirty="0" smtClean="0"/>
          </a:p>
          <a:p>
            <a:endParaRPr lang="en-US" sz="2400" dirty="0"/>
          </a:p>
          <a:p>
            <a:endParaRPr lang="en-US" sz="2400" dirty="0">
              <a:latin typeface="Times New Roman"/>
              <a:cs typeface="Times New Roman"/>
            </a:endParaRPr>
          </a:p>
        </p:txBody>
      </p:sp>
    </p:spTree>
    <p:extLst>
      <p:ext uri="{BB962C8B-B14F-4D97-AF65-F5344CB8AC3E}">
        <p14:creationId xmlns:p14="http://schemas.microsoft.com/office/powerpoint/2010/main" val="39023047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9698" y="378279"/>
            <a:ext cx="8606912" cy="6052467"/>
          </a:xfrm>
        </p:spPr>
        <p:txBody>
          <a:bodyPr/>
          <a:lstStyle/>
          <a:p>
            <a:r>
              <a:rPr lang="en-US" sz="2400" dirty="0">
                <a:latin typeface="Times New Roman"/>
                <a:cs typeface="Times New Roman"/>
              </a:rPr>
              <a:t>Damage to the renal parenchyma </a:t>
            </a:r>
            <a:r>
              <a:rPr lang="en-US" sz="2400" dirty="0" smtClean="0">
                <a:latin typeface="Times New Roman"/>
                <a:cs typeface="Times New Roman"/>
              </a:rPr>
              <a:t>may </a:t>
            </a:r>
            <a:r>
              <a:rPr lang="en-US" sz="2400" dirty="0">
                <a:latin typeface="Times New Roman"/>
                <a:cs typeface="Times New Roman"/>
              </a:rPr>
              <a:t>lead to the accumulation of asymmetric </a:t>
            </a:r>
            <a:r>
              <a:rPr lang="en-US" sz="2400" dirty="0" err="1">
                <a:latin typeface="Times New Roman"/>
                <a:cs typeface="Times New Roman"/>
              </a:rPr>
              <a:t>dimethylarginine</a:t>
            </a:r>
            <a:r>
              <a:rPr lang="en-US" sz="2400" dirty="0" smtClean="0">
                <a:latin typeface="Times New Roman"/>
                <a:cs typeface="Times New Roman"/>
              </a:rPr>
              <a:t>, </a:t>
            </a:r>
            <a:r>
              <a:rPr lang="en-US" sz="2400" dirty="0">
                <a:latin typeface="Times New Roman"/>
                <a:cs typeface="Times New Roman"/>
              </a:rPr>
              <a:t>a potent inhibitor of nitric oxide synthase. </a:t>
            </a:r>
            <a:endParaRPr lang="en-US" sz="2400" dirty="0">
              <a:latin typeface="Times New Roman"/>
              <a:cs typeface="Times New Roman"/>
            </a:endParaRPr>
          </a:p>
          <a:p>
            <a:r>
              <a:rPr lang="en-US" sz="2400" dirty="0">
                <a:latin typeface="Times New Roman"/>
                <a:cs typeface="Times New Roman"/>
              </a:rPr>
              <a:t>This in turn would | reduce the production of the potent vasodilator nitric oxide </a:t>
            </a:r>
            <a:r>
              <a:rPr lang="en-US" sz="2400" dirty="0" smtClean="0">
                <a:latin typeface="Times New Roman"/>
                <a:cs typeface="Times New Roman"/>
              </a:rPr>
              <a:t>that </a:t>
            </a:r>
            <a:r>
              <a:rPr lang="en-US" sz="2400" dirty="0">
                <a:latin typeface="Times New Roman"/>
                <a:cs typeface="Times New Roman"/>
              </a:rPr>
              <a:t>may further provoke </a:t>
            </a:r>
            <a:r>
              <a:rPr lang="en-US" sz="2400" dirty="0" smtClean="0">
                <a:latin typeface="Times New Roman"/>
                <a:cs typeface="Times New Roman"/>
              </a:rPr>
              <a:t>hypertension </a:t>
            </a:r>
            <a:r>
              <a:rPr lang="en-US" sz="2400" dirty="0">
                <a:latin typeface="Times New Roman"/>
                <a:cs typeface="Times New Roman"/>
              </a:rPr>
              <a:t>and target organ </a:t>
            </a:r>
            <a:r>
              <a:rPr lang="en-US" sz="2400" dirty="0" smtClean="0">
                <a:latin typeface="Times New Roman"/>
                <a:cs typeface="Times New Roman"/>
              </a:rPr>
              <a:t>damage. </a:t>
            </a:r>
          </a:p>
          <a:p>
            <a:r>
              <a:rPr lang="en-US" sz="2400" dirty="0">
                <a:latin typeface="Times New Roman"/>
                <a:cs typeface="Times New Roman"/>
              </a:rPr>
              <a:t>Accumulation of the potent vasoconstrictor </a:t>
            </a:r>
            <a:r>
              <a:rPr lang="en-US" sz="2400" dirty="0" err="1" smtClean="0">
                <a:latin typeface="Times New Roman"/>
                <a:cs typeface="Times New Roman"/>
              </a:rPr>
              <a:t>endo</a:t>
            </a:r>
            <a:r>
              <a:rPr lang="en-US" sz="2400" dirty="0" err="1">
                <a:latin typeface="Times New Roman"/>
                <a:cs typeface="Times New Roman"/>
              </a:rPr>
              <a:t>t</a:t>
            </a:r>
            <a:r>
              <a:rPr lang="en-US" sz="2400" dirty="0" err="1" smtClean="0">
                <a:latin typeface="Times New Roman"/>
                <a:cs typeface="Times New Roman"/>
              </a:rPr>
              <a:t>helin</a:t>
            </a:r>
            <a:r>
              <a:rPr lang="en-US" sz="2400" dirty="0" smtClean="0">
                <a:latin typeface="Times New Roman"/>
                <a:cs typeface="Times New Roman"/>
              </a:rPr>
              <a:t> and </a:t>
            </a:r>
            <a:r>
              <a:rPr lang="en-US" sz="2400" dirty="0">
                <a:latin typeface="Times New Roman"/>
                <a:cs typeface="Times New Roman"/>
              </a:rPr>
              <a:t>lack of production of the enzyme </a:t>
            </a:r>
            <a:r>
              <a:rPr lang="en-US" sz="2400" dirty="0" err="1">
                <a:latin typeface="Times New Roman"/>
                <a:cs typeface="Times New Roman"/>
              </a:rPr>
              <a:t>renalase</a:t>
            </a:r>
            <a:r>
              <a:rPr lang="en-US" sz="2400" dirty="0">
                <a:latin typeface="Times New Roman"/>
                <a:cs typeface="Times New Roman"/>
              </a:rPr>
              <a:t> </a:t>
            </a:r>
            <a:r>
              <a:rPr lang="en-US" sz="2400" dirty="0" smtClean="0">
                <a:latin typeface="Times New Roman"/>
                <a:cs typeface="Times New Roman"/>
              </a:rPr>
              <a:t>that </a:t>
            </a:r>
            <a:r>
              <a:rPr lang="en-US" sz="2400" dirty="0">
                <a:latin typeface="Times New Roman"/>
                <a:cs typeface="Times New Roman"/>
              </a:rPr>
              <a:t>breaks down </a:t>
            </a:r>
            <a:r>
              <a:rPr lang="en-US" sz="2400" dirty="0" err="1">
                <a:latin typeface="Times New Roman"/>
                <a:cs typeface="Times New Roman"/>
              </a:rPr>
              <a:t>catecholamines</a:t>
            </a:r>
            <a:r>
              <a:rPr lang="en-US" sz="2400" dirty="0">
                <a:latin typeface="Times New Roman"/>
                <a:cs typeface="Times New Roman"/>
              </a:rPr>
              <a:t>, and adrenergic activation seen even in earlier stages of </a:t>
            </a:r>
            <a:r>
              <a:rPr lang="en-US" sz="2400" dirty="0" smtClean="0">
                <a:latin typeface="Times New Roman"/>
                <a:cs typeface="Times New Roman"/>
              </a:rPr>
              <a:t>CKD, </a:t>
            </a:r>
            <a:r>
              <a:rPr lang="en-US" sz="2400" dirty="0">
                <a:latin typeface="Times New Roman"/>
                <a:cs typeface="Times New Roman"/>
              </a:rPr>
              <a:t>may further provoke hypertension. </a:t>
            </a:r>
            <a:endParaRPr lang="en-US" sz="2400" dirty="0" smtClean="0">
              <a:latin typeface="Times New Roman"/>
              <a:cs typeface="Times New Roman"/>
            </a:endParaRPr>
          </a:p>
          <a:p>
            <a:r>
              <a:rPr lang="en-US" sz="2400" dirty="0" smtClean="0">
                <a:latin typeface="Times New Roman"/>
                <a:cs typeface="Times New Roman"/>
              </a:rPr>
              <a:t>Whether </a:t>
            </a:r>
            <a:r>
              <a:rPr lang="en-US" sz="2400" dirty="0">
                <a:latin typeface="Times New Roman"/>
                <a:cs typeface="Times New Roman"/>
              </a:rPr>
              <a:t>any of the above mechanisms are of pathophysiological importance for MUCH will require future investigations. </a:t>
            </a:r>
            <a:endParaRPr lang="en-US" sz="2400" dirty="0">
              <a:latin typeface="Times New Roman"/>
              <a:cs typeface="Times New Roman"/>
            </a:endParaRP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9875401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3209" y="1688746"/>
            <a:ext cx="8481691" cy="4577583"/>
          </a:xfrm>
        </p:spPr>
        <p:txBody>
          <a:bodyPr/>
          <a:lstStyle/>
          <a:p>
            <a:r>
              <a:rPr lang="en-US" sz="2400" dirty="0">
                <a:latin typeface="Times New Roman"/>
                <a:cs typeface="Times New Roman"/>
              </a:rPr>
              <a:t>Whereas a direct and strong link was seen between </a:t>
            </a:r>
            <a:r>
              <a:rPr lang="en-US" sz="2400" dirty="0" smtClean="0">
                <a:latin typeface="Times New Roman"/>
                <a:cs typeface="Times New Roman"/>
              </a:rPr>
              <a:t>albuminuria </a:t>
            </a:r>
            <a:r>
              <a:rPr lang="en-US" sz="2400" dirty="0">
                <a:latin typeface="Times New Roman"/>
                <a:cs typeface="Times New Roman"/>
              </a:rPr>
              <a:t>and MUCH, a weaker cross-sectional relationship emerged between LVMI and MUCH. Even a weaker </a:t>
            </a:r>
            <a:r>
              <a:rPr lang="en-US" sz="2400" dirty="0" smtClean="0">
                <a:latin typeface="Times New Roman"/>
                <a:cs typeface="Times New Roman"/>
              </a:rPr>
              <a:t>relatio</a:t>
            </a:r>
            <a:r>
              <a:rPr lang="en-US" sz="2400" dirty="0">
                <a:latin typeface="Times New Roman"/>
                <a:cs typeface="Times New Roman"/>
              </a:rPr>
              <a:t>n</a:t>
            </a:r>
            <a:r>
              <a:rPr lang="en-US" sz="2400" dirty="0" smtClean="0">
                <a:latin typeface="Times New Roman"/>
                <a:cs typeface="Times New Roman"/>
              </a:rPr>
              <a:t>ship </a:t>
            </a:r>
            <a:r>
              <a:rPr lang="en-US" sz="2400" dirty="0">
                <a:latin typeface="Times New Roman"/>
                <a:cs typeface="Times New Roman"/>
              </a:rPr>
              <a:t>was seen between PWV and MUCH. </a:t>
            </a:r>
            <a:endParaRPr lang="en-US" sz="2400" dirty="0">
              <a:latin typeface="Times New Roman"/>
              <a:cs typeface="Times New Roman"/>
            </a:endParaRPr>
          </a:p>
          <a:p>
            <a:r>
              <a:rPr lang="en-US" sz="2400" dirty="0">
                <a:latin typeface="Times New Roman"/>
                <a:cs typeface="Times New Roman"/>
              </a:rPr>
              <a:t>The fact that the relationship between BP categories and LVMI or PWV disappears after multiple adjustments suggests that other factors besides elevated BP outside the clinic may account for the target organ damage </a:t>
            </a:r>
            <a:endParaRPr lang="en-US" sz="2400" dirty="0">
              <a:latin typeface="Times New Roman"/>
              <a:cs typeface="Times New Roman"/>
            </a:endParaRPr>
          </a:p>
          <a:p>
            <a:endParaRPr lang="en-US" dirty="0"/>
          </a:p>
        </p:txBody>
      </p:sp>
    </p:spTree>
    <p:extLst>
      <p:ext uri="{BB962C8B-B14F-4D97-AF65-F5344CB8AC3E}">
        <p14:creationId xmlns:p14="http://schemas.microsoft.com/office/powerpoint/2010/main" val="42528528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23987"/>
            <a:ext cx="8913813" cy="914400"/>
          </a:xfrm>
        </p:spPr>
        <p:txBody>
          <a:bodyPr/>
          <a:lstStyle/>
          <a:p>
            <a:r>
              <a:rPr lang="en-US" dirty="0" smtClean="0"/>
              <a:t>LIMITATIONS OF THE STUDY</a:t>
            </a:r>
            <a:endParaRPr lang="en-US" dirty="0"/>
          </a:p>
        </p:txBody>
      </p:sp>
      <p:sp>
        <p:nvSpPr>
          <p:cNvPr id="3" name="Content Placeholder 2"/>
          <p:cNvSpPr>
            <a:spLocks noGrp="1"/>
          </p:cNvSpPr>
          <p:nvPr>
            <p:ph idx="1"/>
          </p:nvPr>
        </p:nvSpPr>
        <p:spPr>
          <a:xfrm>
            <a:off x="243209" y="1729277"/>
            <a:ext cx="8670604" cy="4769019"/>
          </a:xfrm>
        </p:spPr>
        <p:txBody>
          <a:bodyPr/>
          <a:lstStyle/>
          <a:p>
            <a:r>
              <a:rPr lang="en-US" sz="2400" dirty="0">
                <a:latin typeface="Times New Roman"/>
                <a:cs typeface="Times New Roman"/>
              </a:rPr>
              <a:t>P</a:t>
            </a:r>
            <a:r>
              <a:rPr lang="en-US" sz="2400" dirty="0" smtClean="0">
                <a:latin typeface="Times New Roman"/>
                <a:cs typeface="Times New Roman"/>
              </a:rPr>
              <a:t>articipation </a:t>
            </a:r>
            <a:r>
              <a:rPr lang="en-US" sz="2400" dirty="0">
                <a:latin typeface="Times New Roman"/>
                <a:cs typeface="Times New Roman"/>
              </a:rPr>
              <a:t>in the study was restricted to veterans who are older and are predominantly men. </a:t>
            </a:r>
            <a:endParaRPr lang="en-US" sz="2400" dirty="0">
              <a:latin typeface="Times New Roman"/>
              <a:cs typeface="Times New Roman"/>
            </a:endParaRPr>
          </a:p>
          <a:p>
            <a:r>
              <a:rPr lang="en-US" sz="2400" dirty="0" smtClean="0">
                <a:latin typeface="Times New Roman"/>
                <a:cs typeface="Times New Roman"/>
              </a:rPr>
              <a:t>Whether </a:t>
            </a:r>
            <a:r>
              <a:rPr lang="en-US" sz="2400" dirty="0">
                <a:latin typeface="Times New Roman"/>
                <a:cs typeface="Times New Roman"/>
              </a:rPr>
              <a:t>our findings apply to younger </a:t>
            </a:r>
            <a:r>
              <a:rPr lang="en-US" sz="2400" dirty="0" smtClean="0">
                <a:latin typeface="Times New Roman"/>
                <a:cs typeface="Times New Roman"/>
              </a:rPr>
              <a:t>People </a:t>
            </a:r>
            <a:r>
              <a:rPr lang="en-US" sz="2400" dirty="0">
                <a:latin typeface="Times New Roman"/>
                <a:cs typeface="Times New Roman"/>
              </a:rPr>
              <a:t>and women will need future studies. </a:t>
            </a:r>
            <a:endParaRPr lang="en-US" sz="2400" dirty="0" smtClean="0">
              <a:latin typeface="Times New Roman"/>
              <a:cs typeface="Times New Roman"/>
            </a:endParaRPr>
          </a:p>
          <a:p>
            <a:r>
              <a:rPr lang="en-US" sz="2400" dirty="0" smtClean="0">
                <a:latin typeface="Times New Roman"/>
                <a:cs typeface="Times New Roman"/>
              </a:rPr>
              <a:t>The </a:t>
            </a:r>
            <a:r>
              <a:rPr lang="en-US" sz="2400" dirty="0">
                <a:latin typeface="Times New Roman"/>
                <a:cs typeface="Times New Roman"/>
              </a:rPr>
              <a:t>study is cross</a:t>
            </a:r>
            <a:r>
              <a:rPr lang="en-US" sz="2400" dirty="0" smtClean="0">
                <a:latin typeface="Times New Roman"/>
                <a:cs typeface="Times New Roman"/>
              </a:rPr>
              <a:t>- sectional </a:t>
            </a:r>
            <a:r>
              <a:rPr lang="en-US" sz="2400" dirty="0">
                <a:latin typeface="Times New Roman"/>
                <a:cs typeface="Times New Roman"/>
              </a:rPr>
              <a:t>in nature and can only detect associations. </a:t>
            </a:r>
            <a:endParaRPr lang="en-US" sz="2400" dirty="0" smtClean="0">
              <a:latin typeface="Times New Roman"/>
              <a:cs typeface="Times New Roman"/>
            </a:endParaRPr>
          </a:p>
          <a:p>
            <a:r>
              <a:rPr lang="en-US" sz="2400" dirty="0" smtClean="0">
                <a:latin typeface="Times New Roman"/>
                <a:cs typeface="Times New Roman"/>
              </a:rPr>
              <a:t>Whether </a:t>
            </a:r>
            <a:r>
              <a:rPr lang="en-US" sz="2400" dirty="0">
                <a:latin typeface="Times New Roman"/>
                <a:cs typeface="Times New Roman"/>
              </a:rPr>
              <a:t>the relationships are causal is unclear. </a:t>
            </a:r>
            <a:endParaRPr lang="en-US" sz="2400" dirty="0">
              <a:latin typeface="Times New Roman"/>
              <a:cs typeface="Times New Roman"/>
            </a:endParaRPr>
          </a:p>
          <a:p>
            <a:endParaRPr lang="en-US" dirty="0"/>
          </a:p>
          <a:p>
            <a:endParaRPr lang="en-US" dirty="0"/>
          </a:p>
        </p:txBody>
      </p:sp>
    </p:spTree>
    <p:extLst>
      <p:ext uri="{BB962C8B-B14F-4D97-AF65-F5344CB8AC3E}">
        <p14:creationId xmlns:p14="http://schemas.microsoft.com/office/powerpoint/2010/main" val="29065127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125" y="492126"/>
            <a:ext cx="8613775" cy="5984874"/>
          </a:xfrm>
        </p:spPr>
        <p:txBody>
          <a:bodyPr>
            <a:normAutofit/>
          </a:bodyPr>
          <a:lstStyle/>
          <a:p>
            <a:r>
              <a:rPr lang="en-US" sz="2800" dirty="0" smtClean="0">
                <a:latin typeface="Times New Roman"/>
                <a:cs typeface="Times New Roman"/>
              </a:rPr>
              <a:t>If masked hypertension is associated with renal end organ damage, that would be indicated by albuminuria and if it affects the cardiovascular system that can be assessed by the left ventricular mass or increased arterial stiffness.</a:t>
            </a:r>
          </a:p>
          <a:p>
            <a:r>
              <a:rPr lang="en-US" sz="2800" dirty="0" smtClean="0">
                <a:latin typeface="Times New Roman"/>
                <a:cs typeface="Times New Roman"/>
              </a:rPr>
              <a:t>If this can be established it would provide clues as to the mechanism of development of masked uncontrolled hypertension and its pathogenesis which is yet largely unknown.</a:t>
            </a:r>
          </a:p>
          <a:p>
            <a:r>
              <a:rPr lang="en-US" sz="2800" dirty="0" smtClean="0">
                <a:latin typeface="Times New Roman"/>
                <a:cs typeface="Times New Roman"/>
              </a:rPr>
              <a:t>Thus, this study explores the relationship of MUCH with target organ damage.</a:t>
            </a:r>
            <a:endParaRPr lang="en-US" sz="2800" dirty="0">
              <a:latin typeface="Times New Roman"/>
              <a:cs typeface="Times New Roman"/>
            </a:endParaRPr>
          </a:p>
        </p:txBody>
      </p:sp>
    </p:spTree>
    <p:extLst>
      <p:ext uri="{BB962C8B-B14F-4D97-AF65-F5344CB8AC3E}">
        <p14:creationId xmlns:p14="http://schemas.microsoft.com/office/powerpoint/2010/main" val="40712886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02397"/>
            <a:ext cx="8913813" cy="914400"/>
          </a:xfrm>
        </p:spPr>
        <p:txBody>
          <a:bodyPr/>
          <a:lstStyle/>
          <a:p>
            <a:r>
              <a:rPr lang="en-US" dirty="0" smtClean="0"/>
              <a:t>STRENGHTHS</a:t>
            </a:r>
            <a:endParaRPr lang="en-US" dirty="0"/>
          </a:p>
        </p:txBody>
      </p:sp>
      <p:sp>
        <p:nvSpPr>
          <p:cNvPr id="3" name="Content Placeholder 2"/>
          <p:cNvSpPr>
            <a:spLocks noGrp="1"/>
          </p:cNvSpPr>
          <p:nvPr>
            <p:ph idx="1"/>
          </p:nvPr>
        </p:nvSpPr>
        <p:spPr>
          <a:xfrm>
            <a:off x="243209" y="1416797"/>
            <a:ext cx="8481691" cy="5054479"/>
          </a:xfrm>
        </p:spPr>
        <p:txBody>
          <a:bodyPr>
            <a:normAutofit lnSpcReduction="10000"/>
          </a:bodyPr>
          <a:lstStyle/>
          <a:p>
            <a:r>
              <a:rPr lang="en-US" sz="2400" dirty="0" smtClean="0">
                <a:latin typeface="Times New Roman"/>
                <a:cs typeface="Times New Roman"/>
              </a:rPr>
              <a:t>The study used 24</a:t>
            </a:r>
            <a:r>
              <a:rPr lang="en-US" sz="2400" dirty="0">
                <a:latin typeface="Times New Roman"/>
                <a:cs typeface="Times New Roman"/>
              </a:rPr>
              <a:t>-h ambulatory blood </a:t>
            </a:r>
            <a:r>
              <a:rPr lang="en-US" sz="2400" dirty="0" smtClean="0">
                <a:latin typeface="Times New Roman"/>
                <a:cs typeface="Times New Roman"/>
              </a:rPr>
              <a:t>pressure </a:t>
            </a:r>
            <a:r>
              <a:rPr lang="en-US" sz="2400" dirty="0">
                <a:latin typeface="Times New Roman"/>
                <a:cs typeface="Times New Roman"/>
              </a:rPr>
              <a:t>monitoring, the gold-standard method to </a:t>
            </a:r>
            <a:r>
              <a:rPr lang="en-US" sz="2400" dirty="0" smtClean="0">
                <a:latin typeface="Times New Roman"/>
                <a:cs typeface="Times New Roman"/>
              </a:rPr>
              <a:t>diagnose out</a:t>
            </a:r>
            <a:r>
              <a:rPr lang="en-US" sz="2400" dirty="0">
                <a:latin typeface="Times New Roman"/>
                <a:cs typeface="Times New Roman"/>
              </a:rPr>
              <a:t>-of-office hypertension</a:t>
            </a:r>
            <a:r>
              <a:rPr lang="en-US" sz="2400" dirty="0" smtClean="0">
                <a:latin typeface="Times New Roman"/>
                <a:cs typeface="Times New Roman"/>
              </a:rPr>
              <a:t>.</a:t>
            </a:r>
          </a:p>
          <a:p>
            <a:r>
              <a:rPr lang="en-US" sz="2400" dirty="0" smtClean="0">
                <a:latin typeface="Times New Roman"/>
                <a:cs typeface="Times New Roman"/>
              </a:rPr>
              <a:t> The </a:t>
            </a:r>
            <a:r>
              <a:rPr lang="en-US" sz="2400" dirty="0">
                <a:latin typeface="Times New Roman"/>
                <a:cs typeface="Times New Roman"/>
              </a:rPr>
              <a:t>study was prospective </a:t>
            </a:r>
            <a:r>
              <a:rPr lang="en-US" sz="2400" dirty="0" smtClean="0">
                <a:latin typeface="Times New Roman"/>
                <a:cs typeface="Times New Roman"/>
              </a:rPr>
              <a:t>and it collected information </a:t>
            </a:r>
            <a:r>
              <a:rPr lang="en-US" sz="2400" dirty="0">
                <a:latin typeface="Times New Roman"/>
                <a:cs typeface="Times New Roman"/>
              </a:rPr>
              <a:t>on Doppler-assessed PWV, echocardiographic left ventricular mass and 24-h urine albumin collections solely for the purposes of the study. </a:t>
            </a:r>
            <a:endParaRPr lang="en-US" sz="2400" dirty="0">
              <a:latin typeface="Times New Roman"/>
              <a:cs typeface="Times New Roman"/>
            </a:endParaRPr>
          </a:p>
          <a:p>
            <a:r>
              <a:rPr lang="en-US" sz="2400" dirty="0">
                <a:latin typeface="Times New Roman"/>
                <a:cs typeface="Times New Roman"/>
              </a:rPr>
              <a:t>All </a:t>
            </a:r>
            <a:r>
              <a:rPr lang="en-US" sz="2400" dirty="0" smtClean="0">
                <a:latin typeface="Times New Roman"/>
                <a:cs typeface="Times New Roman"/>
              </a:rPr>
              <a:t>measurements </a:t>
            </a:r>
            <a:r>
              <a:rPr lang="en-US" sz="2400" dirty="0">
                <a:latin typeface="Times New Roman"/>
                <a:cs typeface="Times New Roman"/>
              </a:rPr>
              <a:t>were concurrent, unlike some of the earlier reports where median time elapsed between target organ damage assessment and 24-h ambulatory BP measurement exceeded 300 </a:t>
            </a:r>
            <a:r>
              <a:rPr lang="en-US" sz="2400" dirty="0" smtClean="0">
                <a:latin typeface="Times New Roman"/>
                <a:cs typeface="Times New Roman"/>
              </a:rPr>
              <a:t>days.</a:t>
            </a:r>
            <a:endParaRPr lang="en-US" sz="2400" dirty="0">
              <a:latin typeface="Times New Roman"/>
              <a:cs typeface="Times New Roman"/>
            </a:endParaRPr>
          </a:p>
          <a:p>
            <a:r>
              <a:rPr lang="en-US" sz="2400" dirty="0" smtClean="0">
                <a:latin typeface="Times New Roman"/>
                <a:cs typeface="Times New Roman"/>
              </a:rPr>
              <a:t>Also, having a </a:t>
            </a:r>
            <a:r>
              <a:rPr lang="en-US" sz="2400" dirty="0">
                <a:latin typeface="Times New Roman"/>
                <a:cs typeface="Times New Roman"/>
              </a:rPr>
              <a:t>group of control age- and sex-matched </a:t>
            </a:r>
            <a:r>
              <a:rPr lang="en-US" sz="2400" dirty="0" smtClean="0">
                <a:latin typeface="Times New Roman"/>
                <a:cs typeface="Times New Roman"/>
              </a:rPr>
              <a:t>veterans </a:t>
            </a:r>
            <a:r>
              <a:rPr lang="en-US" sz="2400" dirty="0">
                <a:latin typeface="Times New Roman"/>
                <a:cs typeface="Times New Roman"/>
              </a:rPr>
              <a:t>without CKD increased the validity of the </a:t>
            </a:r>
            <a:r>
              <a:rPr lang="en-US" sz="2400" dirty="0" smtClean="0">
                <a:latin typeface="Times New Roman"/>
                <a:cs typeface="Times New Roman"/>
              </a:rPr>
              <a:t>findings.</a:t>
            </a:r>
            <a:endParaRPr lang="en-US" sz="2400" dirty="0">
              <a:latin typeface="Times New Roman"/>
              <a:cs typeface="Times New Roman"/>
            </a:endParaRPr>
          </a:p>
          <a:p>
            <a:endParaRPr lang="en-US" dirty="0"/>
          </a:p>
        </p:txBody>
      </p:sp>
    </p:spTree>
    <p:extLst>
      <p:ext uri="{BB962C8B-B14F-4D97-AF65-F5344CB8AC3E}">
        <p14:creationId xmlns:p14="http://schemas.microsoft.com/office/powerpoint/2010/main" val="12416186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42927"/>
            <a:ext cx="8913813" cy="914400"/>
          </a:xfrm>
        </p:spPr>
        <p:txBody>
          <a:bodyPr/>
          <a:lstStyle/>
          <a:p>
            <a:r>
              <a:rPr lang="en-US" dirty="0" smtClean="0"/>
              <a:t>CONCLUSION</a:t>
            </a:r>
            <a:endParaRPr lang="en-US" dirty="0"/>
          </a:p>
        </p:txBody>
      </p:sp>
      <p:sp>
        <p:nvSpPr>
          <p:cNvPr id="3" name="Content Placeholder 2"/>
          <p:cNvSpPr>
            <a:spLocks noGrp="1"/>
          </p:cNvSpPr>
          <p:nvPr>
            <p:ph idx="1"/>
          </p:nvPr>
        </p:nvSpPr>
        <p:spPr>
          <a:xfrm>
            <a:off x="270233" y="1567157"/>
            <a:ext cx="8454667" cy="4958159"/>
          </a:xfrm>
        </p:spPr>
        <p:txBody>
          <a:bodyPr>
            <a:normAutofit lnSpcReduction="10000"/>
          </a:bodyPr>
          <a:lstStyle/>
          <a:p>
            <a:r>
              <a:rPr lang="en-US" sz="2400" dirty="0" smtClean="0">
                <a:latin typeface="Times New Roman"/>
                <a:cs typeface="Times New Roman"/>
              </a:rPr>
              <a:t>Among </a:t>
            </a:r>
            <a:r>
              <a:rPr lang="en-US" sz="2400" dirty="0">
                <a:latin typeface="Times New Roman"/>
                <a:cs typeface="Times New Roman"/>
              </a:rPr>
              <a:t>patients with CKD, nearly all of whom </a:t>
            </a:r>
            <a:r>
              <a:rPr lang="en-US" sz="2400" dirty="0" smtClean="0">
                <a:latin typeface="Times New Roman"/>
                <a:cs typeface="Times New Roman"/>
              </a:rPr>
              <a:t>were </a:t>
            </a:r>
            <a:r>
              <a:rPr lang="en-US" sz="2400" dirty="0">
                <a:latin typeface="Times New Roman"/>
                <a:cs typeface="Times New Roman"/>
              </a:rPr>
              <a:t>taking antihypertensive medications, a graded relationship </a:t>
            </a:r>
            <a:r>
              <a:rPr lang="en-US" sz="2400" dirty="0" smtClean="0">
                <a:latin typeface="Times New Roman"/>
                <a:cs typeface="Times New Roman"/>
              </a:rPr>
              <a:t>was </a:t>
            </a:r>
            <a:r>
              <a:rPr lang="en-US" sz="2400" dirty="0">
                <a:latin typeface="Times New Roman"/>
                <a:cs typeface="Times New Roman"/>
              </a:rPr>
              <a:t>found between BP categories and severity of target </a:t>
            </a:r>
            <a:r>
              <a:rPr lang="en-US" sz="2400" dirty="0" smtClean="0">
                <a:latin typeface="Times New Roman"/>
                <a:cs typeface="Times New Roman"/>
              </a:rPr>
              <a:t>organ damage </a:t>
            </a:r>
            <a:r>
              <a:rPr lang="en-US" sz="2400" dirty="0">
                <a:latin typeface="Times New Roman"/>
                <a:cs typeface="Times New Roman"/>
              </a:rPr>
              <a:t>in general</a:t>
            </a:r>
            <a:r>
              <a:rPr lang="en-US" sz="2400" dirty="0" smtClean="0">
                <a:latin typeface="Times New Roman"/>
                <a:cs typeface="Times New Roman"/>
              </a:rPr>
              <a:t>.</a:t>
            </a:r>
          </a:p>
          <a:p>
            <a:r>
              <a:rPr lang="en-US" sz="2400" dirty="0">
                <a:latin typeface="Times New Roman"/>
                <a:cs typeface="Times New Roman"/>
              </a:rPr>
              <a:t>MUCH was most strongly related to </a:t>
            </a:r>
            <a:r>
              <a:rPr lang="en-US" sz="2400" dirty="0" smtClean="0">
                <a:latin typeface="Times New Roman"/>
                <a:cs typeface="Times New Roman"/>
              </a:rPr>
              <a:t>renal damage, not </a:t>
            </a:r>
            <a:r>
              <a:rPr lang="en-US" sz="2400" dirty="0">
                <a:latin typeface="Times New Roman"/>
                <a:cs typeface="Times New Roman"/>
              </a:rPr>
              <a:t>when assessed by </a:t>
            </a:r>
            <a:r>
              <a:rPr lang="en-US" sz="2400" dirty="0" err="1" smtClean="0">
                <a:latin typeface="Times New Roman"/>
                <a:cs typeface="Times New Roman"/>
              </a:rPr>
              <a:t>eGFR</a:t>
            </a:r>
            <a:r>
              <a:rPr lang="en-US" sz="2400" dirty="0" smtClean="0">
                <a:latin typeface="Times New Roman"/>
                <a:cs typeface="Times New Roman"/>
              </a:rPr>
              <a:t>, but </a:t>
            </a:r>
            <a:r>
              <a:rPr lang="en-US" sz="2400" dirty="0">
                <a:latin typeface="Times New Roman"/>
                <a:cs typeface="Times New Roman"/>
              </a:rPr>
              <a:t>when assessed </a:t>
            </a:r>
            <a:r>
              <a:rPr lang="en-US" sz="2400" dirty="0" smtClean="0">
                <a:latin typeface="Times New Roman"/>
                <a:cs typeface="Times New Roman"/>
              </a:rPr>
              <a:t>by albuminuria</a:t>
            </a:r>
            <a:r>
              <a:rPr lang="en-US" sz="2400" dirty="0">
                <a:latin typeface="Times New Roman"/>
                <a:cs typeface="Times New Roman"/>
              </a:rPr>
              <a:t>. </a:t>
            </a:r>
            <a:endParaRPr lang="en-US" sz="2400" dirty="0" smtClean="0">
              <a:latin typeface="Times New Roman"/>
              <a:cs typeface="Times New Roman"/>
            </a:endParaRPr>
          </a:p>
          <a:p>
            <a:r>
              <a:rPr lang="en-US" sz="2400" dirty="0">
                <a:latin typeface="Times New Roman"/>
                <a:cs typeface="Times New Roman"/>
              </a:rPr>
              <a:t>MUCH was less strongly related to LVMI </a:t>
            </a:r>
            <a:r>
              <a:rPr lang="en-US" sz="2400" dirty="0" smtClean="0">
                <a:latin typeface="Times New Roman"/>
                <a:cs typeface="Times New Roman"/>
              </a:rPr>
              <a:t>and </a:t>
            </a:r>
            <a:r>
              <a:rPr lang="en-US" sz="2400" dirty="0">
                <a:latin typeface="Times New Roman"/>
                <a:cs typeface="Times New Roman"/>
              </a:rPr>
              <a:t>PWV. These results are consistent with the notion that kidney </a:t>
            </a:r>
            <a:r>
              <a:rPr lang="en-US" sz="2400" dirty="0" smtClean="0">
                <a:latin typeface="Times New Roman"/>
                <a:cs typeface="Times New Roman"/>
              </a:rPr>
              <a:t>damage </a:t>
            </a:r>
            <a:r>
              <a:rPr lang="en-US" sz="2400" dirty="0">
                <a:latin typeface="Times New Roman"/>
                <a:cs typeface="Times New Roman"/>
              </a:rPr>
              <a:t>may have a central role in the pathogenesis of MUCH. </a:t>
            </a:r>
            <a:endParaRPr lang="en-US" sz="2400" dirty="0" smtClean="0">
              <a:latin typeface="Times New Roman"/>
              <a:cs typeface="Times New Roman"/>
            </a:endParaRPr>
          </a:p>
          <a:p>
            <a:r>
              <a:rPr lang="en-US" sz="2400" dirty="0">
                <a:latin typeface="Times New Roman"/>
                <a:cs typeface="Times New Roman"/>
              </a:rPr>
              <a:t>Finally, the </a:t>
            </a:r>
            <a:r>
              <a:rPr lang="en-US" sz="2400" dirty="0" smtClean="0">
                <a:latin typeface="Times New Roman"/>
                <a:cs typeface="Times New Roman"/>
              </a:rPr>
              <a:t>strong association </a:t>
            </a:r>
            <a:r>
              <a:rPr lang="en-US" sz="2400" dirty="0">
                <a:latin typeface="Times New Roman"/>
                <a:cs typeface="Times New Roman"/>
              </a:rPr>
              <a:t>of MUCH with albuminuria may in part explain the </a:t>
            </a:r>
            <a:r>
              <a:rPr lang="en-US" sz="2400" dirty="0" smtClean="0">
                <a:latin typeface="Times New Roman"/>
                <a:cs typeface="Times New Roman"/>
              </a:rPr>
              <a:t>mechanism </a:t>
            </a:r>
            <a:r>
              <a:rPr lang="en-US" sz="2400" dirty="0">
                <a:latin typeface="Times New Roman"/>
                <a:cs typeface="Times New Roman"/>
              </a:rPr>
              <a:t>of the ability of albuminuria to predict adverse </a:t>
            </a:r>
            <a:r>
              <a:rPr lang="en-US" sz="2400" dirty="0" smtClean="0">
                <a:latin typeface="Times New Roman"/>
                <a:cs typeface="Times New Roman"/>
              </a:rPr>
              <a:t>outcomes.</a:t>
            </a:r>
            <a:endParaRPr lang="en-US" sz="2400" dirty="0">
              <a:latin typeface="Times New Roman"/>
              <a:cs typeface="Times New Roman"/>
            </a:endParaRP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41196328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581" y="1390063"/>
            <a:ext cx="8915400" cy="2286000"/>
          </a:xfrm>
        </p:spPr>
        <p:txBody>
          <a:bodyPr/>
          <a:lstStyle/>
          <a:p>
            <a:r>
              <a:rPr lang="en-US" b="1" dirty="0" smtClean="0"/>
              <a:t>		THANK YOU</a:t>
            </a:r>
            <a:endParaRPr lang="en-US" b="1" dirty="0"/>
          </a:p>
        </p:txBody>
      </p:sp>
    </p:spTree>
    <p:extLst>
      <p:ext uri="{BB962C8B-B14F-4D97-AF65-F5344CB8AC3E}">
        <p14:creationId xmlns:p14="http://schemas.microsoft.com/office/powerpoint/2010/main" val="42836155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66656"/>
            <a:ext cx="8913813" cy="914400"/>
          </a:xfrm>
        </p:spPr>
        <p:txBody>
          <a:bodyPr/>
          <a:lstStyle/>
          <a:p>
            <a:r>
              <a:rPr lang="en-US" b="1" dirty="0" smtClean="0"/>
              <a:t>MATERIALS AND METHODS</a:t>
            </a:r>
            <a:endParaRPr lang="en-US" b="1" dirty="0"/>
          </a:p>
        </p:txBody>
      </p:sp>
      <p:sp>
        <p:nvSpPr>
          <p:cNvPr id="3" name="Content Placeholder 2"/>
          <p:cNvSpPr>
            <a:spLocks noGrp="1"/>
          </p:cNvSpPr>
          <p:nvPr>
            <p:ph idx="1"/>
          </p:nvPr>
        </p:nvSpPr>
        <p:spPr>
          <a:xfrm>
            <a:off x="158750" y="1581056"/>
            <a:ext cx="8755062" cy="4959444"/>
          </a:xfrm>
        </p:spPr>
        <p:txBody>
          <a:bodyPr/>
          <a:lstStyle/>
          <a:p>
            <a:r>
              <a:rPr lang="en-US" sz="2400" dirty="0" smtClean="0">
                <a:latin typeface="Times New Roman"/>
                <a:cs typeface="Times New Roman"/>
              </a:rPr>
              <a:t>This study  was a prospective study.</a:t>
            </a:r>
          </a:p>
          <a:p>
            <a:r>
              <a:rPr lang="en-US" sz="2400" dirty="0" smtClean="0">
                <a:latin typeface="Times New Roman"/>
                <a:cs typeface="Times New Roman"/>
              </a:rPr>
              <a:t>It included CKD patients of stage 2 to stage 4 (</a:t>
            </a:r>
            <a:r>
              <a:rPr lang="en-US" sz="2400" dirty="0" err="1" smtClean="0">
                <a:latin typeface="Times New Roman"/>
                <a:cs typeface="Times New Roman"/>
              </a:rPr>
              <a:t>eGFR</a:t>
            </a:r>
            <a:r>
              <a:rPr lang="en-US" sz="2400" dirty="0" smtClean="0">
                <a:latin typeface="Times New Roman"/>
                <a:cs typeface="Times New Roman"/>
              </a:rPr>
              <a:t> </a:t>
            </a:r>
            <a:r>
              <a:rPr lang="en-US" sz="2400" dirty="0">
                <a:latin typeface="Times New Roman"/>
                <a:cs typeface="Times New Roman"/>
              </a:rPr>
              <a:t>defined using the modification of diet in renal disease equation &lt;90 mL/min/ 1.73 m</a:t>
            </a:r>
            <a:r>
              <a:rPr lang="en-US" sz="2400" baseline="30000" dirty="0">
                <a:latin typeface="Times New Roman"/>
                <a:cs typeface="Times New Roman"/>
              </a:rPr>
              <a:t>2</a:t>
            </a:r>
            <a:r>
              <a:rPr lang="en-US" sz="2400" dirty="0">
                <a:latin typeface="Times New Roman"/>
                <a:cs typeface="Times New Roman"/>
              </a:rPr>
              <a:t> but &gt;15 mL/min/1.73 m</a:t>
            </a:r>
            <a:r>
              <a:rPr lang="en-US" sz="2400" baseline="30000" dirty="0">
                <a:latin typeface="Times New Roman"/>
                <a:cs typeface="Times New Roman"/>
              </a:rPr>
              <a:t>2</a:t>
            </a:r>
            <a:r>
              <a:rPr lang="en-US" sz="2400" dirty="0">
                <a:latin typeface="Times New Roman"/>
                <a:cs typeface="Times New Roman"/>
              </a:rPr>
              <a:t>). </a:t>
            </a:r>
            <a:endParaRPr lang="en-US" sz="2400" dirty="0" smtClean="0">
              <a:latin typeface="Times New Roman"/>
              <a:cs typeface="Times New Roman"/>
            </a:endParaRPr>
          </a:p>
          <a:p>
            <a:r>
              <a:rPr lang="en-US" sz="2400" dirty="0" smtClean="0">
                <a:latin typeface="Times New Roman"/>
                <a:cs typeface="Times New Roman"/>
              </a:rPr>
              <a:t>Patients with stage 2 CKD, albuminuria </a:t>
            </a:r>
            <a:r>
              <a:rPr lang="en-US" sz="2400" dirty="0">
                <a:latin typeface="Times New Roman"/>
                <a:cs typeface="Times New Roman"/>
              </a:rPr>
              <a:t>(A2 or &gt;300 mg/g </a:t>
            </a:r>
            <a:r>
              <a:rPr lang="en-US" sz="2400" dirty="0" err="1">
                <a:latin typeface="Times New Roman"/>
                <a:cs typeface="Times New Roman"/>
              </a:rPr>
              <a:t>creatinine</a:t>
            </a:r>
            <a:r>
              <a:rPr lang="en-US" sz="2400" dirty="0">
                <a:latin typeface="Times New Roman"/>
                <a:cs typeface="Times New Roman"/>
              </a:rPr>
              <a:t>) was required for inclusion in the cohort. </a:t>
            </a:r>
            <a:endParaRPr lang="en-US" sz="2400" dirty="0" smtClean="0">
              <a:latin typeface="Times New Roman"/>
              <a:cs typeface="Times New Roman"/>
            </a:endParaRPr>
          </a:p>
          <a:p>
            <a:r>
              <a:rPr lang="en-US" sz="2400" dirty="0">
                <a:latin typeface="Times New Roman"/>
                <a:cs typeface="Times New Roman"/>
              </a:rPr>
              <a:t>Those with an initial clinic BP of 140/90 mmHg or less were considered eligible and studied </a:t>
            </a:r>
            <a:r>
              <a:rPr lang="en-US" sz="2400" dirty="0" smtClean="0">
                <a:latin typeface="Times New Roman"/>
                <a:cs typeface="Times New Roman"/>
              </a:rPr>
              <a:t>further</a:t>
            </a:r>
            <a:r>
              <a:rPr lang="en-US" sz="2400" dirty="0">
                <a:latin typeface="Times New Roman"/>
                <a:cs typeface="Times New Roman"/>
              </a:rPr>
              <a:t>. </a:t>
            </a:r>
            <a:r>
              <a:rPr lang="en-US" sz="2400" dirty="0" smtClean="0">
                <a:latin typeface="Times New Roman"/>
                <a:cs typeface="Times New Roman"/>
              </a:rPr>
              <a:t>(However few of the patients were found to be hypertensive on subsequent measurement of blood pressure but were not excluded.)</a:t>
            </a:r>
            <a:endParaRPr lang="en-US" sz="2400" dirty="0">
              <a:latin typeface="Times New Roman"/>
              <a:cs typeface="Times New Roman"/>
            </a:endParaRPr>
          </a:p>
          <a:p>
            <a:endParaRPr lang="en-US" sz="2400" dirty="0">
              <a:latin typeface="Times New Roman"/>
              <a:cs typeface="Times New Roman"/>
            </a:endParaRPr>
          </a:p>
          <a:p>
            <a:endParaRPr lang="en-US" dirty="0"/>
          </a:p>
        </p:txBody>
      </p:sp>
    </p:spTree>
    <p:extLst>
      <p:ext uri="{BB962C8B-B14F-4D97-AF65-F5344CB8AC3E}">
        <p14:creationId xmlns:p14="http://schemas.microsoft.com/office/powerpoint/2010/main" val="27526726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81000" y="603250"/>
            <a:ext cx="8343900" cy="5663079"/>
          </a:xfrm>
        </p:spPr>
        <p:txBody>
          <a:bodyPr>
            <a:normAutofit/>
          </a:bodyPr>
          <a:lstStyle/>
          <a:p>
            <a:r>
              <a:rPr lang="en-US" sz="2400" dirty="0">
                <a:latin typeface="Times New Roman"/>
                <a:cs typeface="Times New Roman"/>
              </a:rPr>
              <a:t>Healthy control veterans were selected to participate if they did not have hypertension, diabetes, prior history of </a:t>
            </a:r>
            <a:r>
              <a:rPr lang="en-US" sz="2400" dirty="0" smtClean="0">
                <a:latin typeface="Times New Roman"/>
                <a:cs typeface="Times New Roman"/>
              </a:rPr>
              <a:t>cardiova</a:t>
            </a:r>
            <a:r>
              <a:rPr lang="en-US" sz="2400" dirty="0">
                <a:latin typeface="Times New Roman"/>
                <a:cs typeface="Times New Roman"/>
              </a:rPr>
              <a:t>s</a:t>
            </a:r>
            <a:r>
              <a:rPr lang="en-US" sz="2400" dirty="0" smtClean="0">
                <a:latin typeface="Times New Roman"/>
                <a:cs typeface="Times New Roman"/>
              </a:rPr>
              <a:t>cular </a:t>
            </a:r>
            <a:r>
              <a:rPr lang="en-US" sz="2400" dirty="0">
                <a:latin typeface="Times New Roman"/>
                <a:cs typeface="Times New Roman"/>
              </a:rPr>
              <a:t>disease, CKD and were not current smokers. </a:t>
            </a:r>
            <a:endParaRPr lang="en-US" sz="2400" dirty="0" smtClean="0">
              <a:latin typeface="Times New Roman"/>
              <a:cs typeface="Times New Roman"/>
            </a:endParaRPr>
          </a:p>
          <a:p>
            <a:r>
              <a:rPr lang="en-US" sz="2400" dirty="0">
                <a:latin typeface="Times New Roman"/>
                <a:cs typeface="Times New Roman"/>
              </a:rPr>
              <a:t>C</a:t>
            </a:r>
            <a:r>
              <a:rPr lang="en-US" sz="2400" dirty="0" smtClean="0">
                <a:latin typeface="Times New Roman"/>
                <a:cs typeface="Times New Roman"/>
              </a:rPr>
              <a:t>linical history, physical examination, basic </a:t>
            </a:r>
            <a:r>
              <a:rPr lang="en-US" sz="2400" dirty="0">
                <a:latin typeface="Times New Roman"/>
                <a:cs typeface="Times New Roman"/>
              </a:rPr>
              <a:t>laboratory tests, </a:t>
            </a:r>
            <a:r>
              <a:rPr lang="en-US" sz="2400" dirty="0" smtClean="0">
                <a:latin typeface="Times New Roman"/>
                <a:cs typeface="Times New Roman"/>
              </a:rPr>
              <a:t>measurements </a:t>
            </a:r>
            <a:r>
              <a:rPr lang="en-US" sz="2400" dirty="0">
                <a:latin typeface="Times New Roman"/>
                <a:cs typeface="Times New Roman"/>
              </a:rPr>
              <a:t>of BP in the clinic (average of three visits) and by 24-h ambulatory monitoring were </a:t>
            </a:r>
            <a:r>
              <a:rPr lang="en-US" sz="2400" dirty="0" smtClean="0">
                <a:latin typeface="Times New Roman"/>
                <a:cs typeface="Times New Roman"/>
              </a:rPr>
              <a:t>performed.</a:t>
            </a:r>
            <a:endParaRPr lang="en-US" sz="2400" dirty="0">
              <a:latin typeface="Times New Roman"/>
              <a:cs typeface="Times New Roman"/>
            </a:endParaRPr>
          </a:p>
          <a:p>
            <a:endParaRPr lang="en-US" sz="2400" dirty="0">
              <a:latin typeface="Times New Roman"/>
              <a:cs typeface="Times New Roman"/>
            </a:endParaRPr>
          </a:p>
        </p:txBody>
      </p:sp>
    </p:spTree>
    <p:extLst>
      <p:ext uri="{BB962C8B-B14F-4D97-AF65-F5344CB8AC3E}">
        <p14:creationId xmlns:p14="http://schemas.microsoft.com/office/powerpoint/2010/main" val="13418813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66656"/>
            <a:ext cx="8913813" cy="914400"/>
          </a:xfrm>
        </p:spPr>
        <p:txBody>
          <a:bodyPr/>
          <a:lstStyle/>
          <a:p>
            <a:r>
              <a:rPr lang="en-US" dirty="0" smtClean="0"/>
              <a:t>Classification of Hypertension</a:t>
            </a:r>
            <a:endParaRPr lang="en-US" dirty="0"/>
          </a:p>
        </p:txBody>
      </p:sp>
      <p:sp>
        <p:nvSpPr>
          <p:cNvPr id="3" name="Content Placeholder 2"/>
          <p:cNvSpPr>
            <a:spLocks noGrp="1"/>
          </p:cNvSpPr>
          <p:nvPr>
            <p:ph idx="1"/>
          </p:nvPr>
        </p:nvSpPr>
        <p:spPr>
          <a:xfrm>
            <a:off x="283882" y="1957294"/>
            <a:ext cx="8441018" cy="4309035"/>
          </a:xfrm>
        </p:spPr>
        <p:txBody>
          <a:bodyPr>
            <a:normAutofit/>
          </a:bodyPr>
          <a:lstStyle/>
          <a:p>
            <a:r>
              <a:rPr lang="en-US" sz="2400" dirty="0" smtClean="0">
                <a:latin typeface="Times New Roman"/>
                <a:cs typeface="Times New Roman"/>
              </a:rPr>
              <a:t>Masked uncontrolled Hypertension (MUCH) was defined as controlled clinic BP (&lt;140/90 mmHg on an average of measurements on three clinic visits by </a:t>
            </a:r>
            <a:r>
              <a:rPr lang="en-US" sz="2400" dirty="0" err="1" smtClean="0">
                <a:latin typeface="Times New Roman"/>
                <a:cs typeface="Times New Roman"/>
              </a:rPr>
              <a:t>oscillometric</a:t>
            </a:r>
            <a:r>
              <a:rPr lang="en-US" sz="2400" dirty="0" smtClean="0">
                <a:latin typeface="Times New Roman"/>
                <a:cs typeface="Times New Roman"/>
              </a:rPr>
              <a:t> BP measurement), but elevated ambulatory blood pressure.</a:t>
            </a:r>
          </a:p>
          <a:p>
            <a:r>
              <a:rPr lang="en-US" sz="2400" dirty="0" smtClean="0">
                <a:latin typeface="Times New Roman"/>
                <a:cs typeface="Times New Roman"/>
              </a:rPr>
              <a:t>Elevated ambulatory BP was defined as elevated daytime blood pressure (&gt;135/85mmHg)</a:t>
            </a:r>
            <a:r>
              <a:rPr lang="en-US" sz="2400" dirty="0" smtClean="0"/>
              <a:t>. </a:t>
            </a:r>
            <a:endParaRPr lang="en-US" sz="2400" dirty="0" smtClean="0">
              <a:latin typeface="Times New Roman"/>
              <a:cs typeface="Times New Roman"/>
            </a:endParaRPr>
          </a:p>
          <a:p>
            <a:endParaRPr lang="en-US" sz="2400" dirty="0">
              <a:latin typeface="Times New Roman"/>
              <a:cs typeface="Times New Roman"/>
            </a:endParaRPr>
          </a:p>
        </p:txBody>
      </p:sp>
    </p:spTree>
    <p:extLst>
      <p:ext uri="{BB962C8B-B14F-4D97-AF65-F5344CB8AC3E}">
        <p14:creationId xmlns:p14="http://schemas.microsoft.com/office/powerpoint/2010/main" val="29724786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195294"/>
            <a:ext cx="7216588" cy="4736353"/>
          </a:xfrm>
        </p:spPr>
        <p:txBody>
          <a:bodyPr>
            <a:normAutofit/>
          </a:bodyPr>
          <a:lstStyle/>
          <a:p>
            <a:r>
              <a:rPr lang="en-US" sz="2800" dirty="0" smtClean="0">
                <a:latin typeface="Times New Roman"/>
                <a:cs typeface="Times New Roman"/>
              </a:rPr>
              <a:t>controlled </a:t>
            </a:r>
            <a:r>
              <a:rPr lang="en-US" sz="2800" dirty="0">
                <a:latin typeface="Times New Roman"/>
                <a:cs typeface="Times New Roman"/>
              </a:rPr>
              <a:t>hypertension (CH</a:t>
            </a:r>
            <a:r>
              <a:rPr lang="en-US" sz="2800" dirty="0" smtClean="0">
                <a:latin typeface="Times New Roman"/>
                <a:cs typeface="Times New Roman"/>
              </a:rPr>
              <a:t>) : </a:t>
            </a:r>
            <a:r>
              <a:rPr lang="en-US" sz="2800" dirty="0">
                <a:latin typeface="Times New Roman"/>
                <a:cs typeface="Times New Roman"/>
              </a:rPr>
              <a:t>Those with clinic and daytime ambulatory BP below </a:t>
            </a:r>
            <a:r>
              <a:rPr lang="en-US" sz="2800" dirty="0" smtClean="0">
                <a:latin typeface="Times New Roman"/>
                <a:cs typeface="Times New Roman"/>
              </a:rPr>
              <a:t>thresholds.</a:t>
            </a:r>
          </a:p>
          <a:p>
            <a:endParaRPr lang="en-US" sz="2800" dirty="0">
              <a:latin typeface="Times New Roman"/>
              <a:cs typeface="Times New Roman"/>
            </a:endParaRPr>
          </a:p>
          <a:p>
            <a:r>
              <a:rPr lang="en-US" sz="2800" dirty="0" smtClean="0">
                <a:latin typeface="Times New Roman"/>
                <a:cs typeface="Times New Roman"/>
              </a:rPr>
              <a:t>uncontrolled </a:t>
            </a:r>
            <a:r>
              <a:rPr lang="en-US" sz="2800" dirty="0">
                <a:latin typeface="Times New Roman"/>
                <a:cs typeface="Times New Roman"/>
              </a:rPr>
              <a:t>hypertension (UCH</a:t>
            </a:r>
            <a:r>
              <a:rPr lang="en-US" sz="2800" dirty="0" smtClean="0">
                <a:latin typeface="Times New Roman"/>
                <a:cs typeface="Times New Roman"/>
              </a:rPr>
              <a:t>) : </a:t>
            </a:r>
            <a:r>
              <a:rPr lang="en-US" sz="2800" dirty="0">
                <a:latin typeface="Times New Roman"/>
                <a:cs typeface="Times New Roman"/>
              </a:rPr>
              <a:t>those with both above threshold </a:t>
            </a:r>
            <a:endParaRPr lang="en-US" sz="2800" dirty="0" smtClean="0">
              <a:latin typeface="Times New Roman"/>
              <a:cs typeface="Times New Roman"/>
            </a:endParaRPr>
          </a:p>
          <a:p>
            <a:pPr marL="0" indent="0">
              <a:buNone/>
            </a:pPr>
            <a:endParaRPr lang="en-US" sz="2800" dirty="0" smtClean="0">
              <a:latin typeface="Times New Roman"/>
              <a:cs typeface="Times New Roman"/>
            </a:endParaRPr>
          </a:p>
        </p:txBody>
      </p:sp>
    </p:spTree>
    <p:extLst>
      <p:ext uri="{BB962C8B-B14F-4D97-AF65-F5344CB8AC3E}">
        <p14:creationId xmlns:p14="http://schemas.microsoft.com/office/powerpoint/2010/main" val="42459217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931738"/>
            <a:ext cx="8913813" cy="914400"/>
          </a:xfrm>
        </p:spPr>
        <p:txBody>
          <a:bodyPr>
            <a:normAutofit fontScale="90000"/>
          </a:bodyPr>
          <a:lstStyle/>
          <a:p>
            <a:r>
              <a:rPr lang="en-US" dirty="0" smtClean="0"/>
              <a:t>ASSESSMENT OF TARGET END ORGAN DAMAGE</a:t>
            </a:r>
            <a:endParaRPr lang="en-US" dirty="0"/>
          </a:p>
        </p:txBody>
      </p:sp>
    </p:spTree>
    <p:extLst>
      <p:ext uri="{BB962C8B-B14F-4D97-AF65-F5344CB8AC3E}">
        <p14:creationId xmlns:p14="http://schemas.microsoft.com/office/powerpoint/2010/main" val="37513673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66656"/>
            <a:ext cx="8913813" cy="914400"/>
          </a:xfrm>
        </p:spPr>
        <p:txBody>
          <a:bodyPr/>
          <a:lstStyle/>
          <a:p>
            <a:r>
              <a:rPr lang="en-US" dirty="0" smtClean="0"/>
              <a:t>ASSESSMENT OF ALBUMINURIA</a:t>
            </a:r>
            <a:endParaRPr lang="en-US" dirty="0"/>
          </a:p>
        </p:txBody>
      </p:sp>
      <p:sp>
        <p:nvSpPr>
          <p:cNvPr id="3" name="Content Placeholder 2"/>
          <p:cNvSpPr>
            <a:spLocks noGrp="1"/>
          </p:cNvSpPr>
          <p:nvPr>
            <p:ph idx="1"/>
          </p:nvPr>
        </p:nvSpPr>
        <p:spPr>
          <a:xfrm>
            <a:off x="298824" y="1733176"/>
            <a:ext cx="8426076" cy="4533154"/>
          </a:xfrm>
        </p:spPr>
        <p:txBody>
          <a:bodyPr>
            <a:normAutofit/>
          </a:bodyPr>
          <a:lstStyle/>
          <a:p>
            <a:r>
              <a:rPr lang="en-US" sz="2800" dirty="0">
                <a:latin typeface="Times New Roman"/>
                <a:cs typeface="Times New Roman"/>
              </a:rPr>
              <a:t>During the time of 24-h ambulatory BP monitoring, </a:t>
            </a:r>
            <a:r>
              <a:rPr lang="en-US" sz="2800" dirty="0" smtClean="0">
                <a:latin typeface="Times New Roman"/>
                <a:cs typeface="Times New Roman"/>
              </a:rPr>
              <a:t>participants </a:t>
            </a:r>
            <a:r>
              <a:rPr lang="en-US" sz="2800" dirty="0">
                <a:latin typeface="Times New Roman"/>
                <a:cs typeface="Times New Roman"/>
              </a:rPr>
              <a:t>were asked to collect urine over the 24-h period that was assayed for urine albumin by an immunoassay and urine </a:t>
            </a:r>
            <a:r>
              <a:rPr lang="en-US" sz="2800" dirty="0" err="1" smtClean="0">
                <a:latin typeface="Times New Roman"/>
                <a:cs typeface="Times New Roman"/>
              </a:rPr>
              <a:t>creatinine</a:t>
            </a:r>
            <a:r>
              <a:rPr lang="en-US" sz="2800" dirty="0" smtClean="0">
                <a:latin typeface="Times New Roman"/>
                <a:cs typeface="Times New Roman"/>
              </a:rPr>
              <a:t> </a:t>
            </a:r>
            <a:r>
              <a:rPr lang="en-US" sz="2800" dirty="0">
                <a:latin typeface="Times New Roman"/>
                <a:cs typeface="Times New Roman"/>
              </a:rPr>
              <a:t>using standard methods in the hospital laboratory</a:t>
            </a:r>
            <a:r>
              <a:rPr lang="en-US" sz="2800" dirty="0" smtClean="0">
                <a:latin typeface="Times New Roman"/>
                <a:cs typeface="Times New Roman"/>
              </a:rPr>
              <a:t>.</a:t>
            </a:r>
          </a:p>
          <a:p>
            <a:r>
              <a:rPr lang="en-US" sz="2800" dirty="0" smtClean="0">
                <a:latin typeface="Times New Roman"/>
                <a:cs typeface="Times New Roman"/>
              </a:rPr>
              <a:t> </a:t>
            </a:r>
            <a:r>
              <a:rPr lang="en-US" sz="2800" dirty="0">
                <a:latin typeface="Times New Roman"/>
                <a:cs typeface="Times New Roman"/>
              </a:rPr>
              <a:t>Results are expressed as the ratio of albumin to </a:t>
            </a:r>
            <a:r>
              <a:rPr lang="en-US" sz="2800" dirty="0" err="1">
                <a:latin typeface="Times New Roman"/>
                <a:cs typeface="Times New Roman"/>
              </a:rPr>
              <a:t>creatinine</a:t>
            </a:r>
            <a:r>
              <a:rPr lang="en-US" sz="2800" dirty="0">
                <a:latin typeface="Times New Roman"/>
                <a:cs typeface="Times New Roman"/>
              </a:rPr>
              <a:t> (mg/mg</a:t>
            </a:r>
            <a:r>
              <a:rPr lang="en-US" sz="2800" dirty="0" smtClean="0">
                <a:latin typeface="Times New Roman"/>
                <a:cs typeface="Times New Roman"/>
              </a:rPr>
              <a:t>). </a:t>
            </a:r>
            <a:endParaRPr lang="en-US" sz="2800" dirty="0">
              <a:latin typeface="Times New Roman"/>
              <a:cs typeface="Times New Roman"/>
            </a:endParaRPr>
          </a:p>
          <a:p>
            <a:endParaRPr lang="en-US" sz="2800" dirty="0">
              <a:latin typeface="Times New Roman"/>
              <a:cs typeface="Times New Roman"/>
            </a:endParaRPr>
          </a:p>
        </p:txBody>
      </p:sp>
    </p:spTree>
    <p:extLst>
      <p:ext uri="{BB962C8B-B14F-4D97-AF65-F5344CB8AC3E}">
        <p14:creationId xmlns:p14="http://schemas.microsoft.com/office/powerpoint/2010/main" val="2848195283"/>
      </p:ext>
    </p:extLst>
  </p:cSld>
  <p:clrMapOvr>
    <a:masterClrMapping/>
  </p:clrMapOvr>
</p:sld>
</file>

<file path=ppt/theme/theme1.xml><?xml version="1.0" encoding="utf-8"?>
<a:theme xmlns:a="http://schemas.openxmlformats.org/drawingml/2006/main" name="Perception">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Perception">
      <a:majorFont>
        <a:latin typeface="Century Gothic"/>
        <a:ea typeface=""/>
        <a:cs typeface=""/>
        <a:font script="Jpan" typeface="メイリオ"/>
        <a:font script="Hans" typeface="宋体"/>
        <a:font script="Hant" typeface="新細明體"/>
      </a:majorFont>
      <a:minorFont>
        <a:latin typeface="Century Gothic"/>
        <a:ea typeface=""/>
        <a:cs typeface=""/>
        <a:font script="Jpan" typeface="メイリオ"/>
        <a:font script="Hans" typeface="宋体"/>
        <a:font script="Hant" typeface="新細明體"/>
      </a:minorFont>
    </a:fontScheme>
    <a:fmtScheme name="Perception">
      <a:fillStyleLst>
        <a:solidFill>
          <a:schemeClr val="phClr"/>
        </a:solidFill>
        <a:solidFill>
          <a:schemeClr val="phClr">
            <a:shade val="90000"/>
          </a:schemeClr>
        </a:solidFill>
        <a:solidFill>
          <a:schemeClr val="phClr">
            <a:shade val="80000"/>
          </a:schemeClr>
        </a:solidFill>
      </a:fillStyleLst>
      <a:lnStyleLst>
        <a:ln w="12700" cap="flat" cmpd="sng" algn="ctr">
          <a:solidFill>
            <a:schemeClr val="phClr">
              <a:satMod val="105000"/>
            </a:schemeClr>
          </a:solidFill>
          <a:prstDash val="solid"/>
        </a:ln>
        <a:ln w="25400" cap="flat" cmpd="sng" algn="ctr">
          <a:solidFill>
            <a:schemeClr val="phClr"/>
          </a:solidFill>
          <a:prstDash val="solid"/>
        </a:ln>
        <a:ln w="25400" cap="flat" cmpd="sng" algn="ctr">
          <a:solidFill>
            <a:schemeClr val="phClr">
              <a:alpha val="80000"/>
            </a:schemeClr>
          </a:solidFill>
          <a:prstDash val="solid"/>
        </a:ln>
      </a:lnStyleLst>
      <a:effectStyleLst>
        <a:effectStyle>
          <a:effectLst/>
        </a:effectStyle>
        <a:effectStyle>
          <a:effectLst/>
          <a:scene3d>
            <a:camera prst="obliqueTopRight"/>
            <a:lightRig rig="threePt" dir="tl"/>
          </a:scene3d>
          <a:sp3d>
            <a:bevelT w="25400" h="25400"/>
          </a:sp3d>
        </a:effectStyle>
        <a:effectStyle>
          <a:effectLst/>
          <a:scene3d>
            <a:camera prst="perspectiveFront" fov="4200000"/>
            <a:lightRig rig="balanced" dir="tl">
              <a:rot lat="0" lon="0" rev="18600000"/>
            </a:lightRig>
          </a:scene3d>
          <a:sp3d prstMaterial="metal">
            <a:bevelT w="63500" h="50800" prst="angle"/>
          </a:sp3d>
        </a:effectStyle>
      </a:effectStyleLst>
      <a:bgFillStyleLst>
        <a:solidFill>
          <a:schemeClr val="phClr">
            <a:tint val="90000"/>
          </a:schemeClr>
        </a:solidFill>
        <a:solidFill>
          <a:schemeClr val="phClr">
            <a:tint val="50000"/>
          </a:schemeClr>
        </a:solidFill>
        <a:solidFill>
          <a:schemeClr val="phClr">
            <a:shade val="60000"/>
          </a:schemeClr>
        </a:soli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Perception.thmx</Template>
  <TotalTime>1357</TotalTime>
  <Words>2225</Words>
  <Application>Microsoft Macintosh PowerPoint</Application>
  <PresentationFormat>On-screen Show (4:3)</PresentationFormat>
  <Paragraphs>129</Paragraphs>
  <Slides>32</Slides>
  <Notes>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Perception</vt:lpstr>
      <vt:lpstr>Albuminuria and masked uncontrolled hypertension in  chronic kidney disease  </vt:lpstr>
      <vt:lpstr>INTRODUCTION</vt:lpstr>
      <vt:lpstr>PowerPoint Presentation</vt:lpstr>
      <vt:lpstr>MATERIALS AND METHODS</vt:lpstr>
      <vt:lpstr>PowerPoint Presentation</vt:lpstr>
      <vt:lpstr>Classification of Hypertension</vt:lpstr>
      <vt:lpstr>PowerPoint Presentation</vt:lpstr>
      <vt:lpstr>ASSESSMENT OF TARGET END ORGAN DAMAGE</vt:lpstr>
      <vt:lpstr>ASSESSMENT OF ALBUMINURIA</vt:lpstr>
      <vt:lpstr>LEFT VENTRICULAR MASS MEASUREMENTS</vt:lpstr>
      <vt:lpstr>PowerPoint Presentation</vt:lpstr>
      <vt:lpstr>PWD MEASUREMENTS</vt:lpstr>
      <vt:lpstr>PowerPoint Presentation</vt:lpstr>
      <vt:lpstr>STATISTICAL ANALYSIS</vt:lpstr>
      <vt:lpstr>PowerPoint Presentation</vt:lpstr>
      <vt:lpstr>RESULTS</vt:lpstr>
      <vt:lpstr>PowerPoint Presentation</vt:lpstr>
      <vt:lpstr>PowerPoint Presentation</vt:lpstr>
      <vt:lpstr>PowerPoint Presentation</vt:lpstr>
      <vt:lpstr>PowerPoint Presentation</vt:lpstr>
      <vt:lpstr>PowerPoint Presentation</vt:lpstr>
      <vt:lpstr>PowerPoint Presentation</vt:lpstr>
      <vt:lpstr>DISCUSSION</vt:lpstr>
      <vt:lpstr>PowerPoint Presentation</vt:lpstr>
      <vt:lpstr>PowerPoint Presentation</vt:lpstr>
      <vt:lpstr>PROBABLE MECHANISMS FOR LINK BETWEEN MUCH AND ALBUMINURIA</vt:lpstr>
      <vt:lpstr>PowerPoint Presentation</vt:lpstr>
      <vt:lpstr>PowerPoint Presentation</vt:lpstr>
      <vt:lpstr>LIMITATIONS OF THE STUDY</vt:lpstr>
      <vt:lpstr>STRENGHTHS</vt:lpstr>
      <vt:lpstr>CONCLUSION</vt:lpstr>
      <vt:lpstr>  THANK YOU</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Albuminuria and masked uncontrolled hypertension in  chronic kidney disease  </dc:title>
  <dc:creator>vaishali bhagwat</dc:creator>
  <cp:lastModifiedBy>vaishali bhagwat</cp:lastModifiedBy>
  <cp:revision>16</cp:revision>
  <dcterms:created xsi:type="dcterms:W3CDTF">2018-01-13T19:34:45Z</dcterms:created>
  <dcterms:modified xsi:type="dcterms:W3CDTF">2018-01-14T18:11:46Z</dcterms:modified>
</cp:coreProperties>
</file>