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6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April 4,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April 4, 2018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April 4,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Newer </a:t>
            </a:r>
            <a:r>
              <a:rPr lang="en-US" sz="6000" dirty="0" err="1" smtClean="0"/>
              <a:t>insulins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00216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85" y="232550"/>
            <a:ext cx="8531419" cy="6332526"/>
          </a:xfrm>
        </p:spPr>
        <p:txBody>
          <a:bodyPr>
            <a:normAutofit/>
          </a:bodyPr>
          <a:lstStyle/>
          <a:p>
            <a:r>
              <a:rPr lang="en-US" u="sng" dirty="0"/>
              <a:t>Insulin </a:t>
            </a:r>
            <a:r>
              <a:rPr lang="en-US" u="sng" dirty="0" err="1"/>
              <a:t>glargine</a:t>
            </a:r>
            <a:r>
              <a:rPr lang="en-US" u="sng" dirty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Insulin </a:t>
            </a:r>
            <a:r>
              <a:rPr lang="en-US" b="0" dirty="0" err="1"/>
              <a:t>glargine</a:t>
            </a:r>
            <a:r>
              <a:rPr lang="en-US" b="0" dirty="0"/>
              <a:t> is not to be mixed with </a:t>
            </a:r>
            <a:r>
              <a:rPr lang="en-US" b="0" dirty="0" smtClean="0"/>
              <a:t>other insulin</a:t>
            </a:r>
            <a:r>
              <a:rPr lang="en-US" b="0" dirty="0"/>
              <a:t>, as it becomes cloudy and results in alteration </a:t>
            </a:r>
            <a:r>
              <a:rPr lang="en-US" b="0" dirty="0" smtClean="0"/>
              <a:t>of pharmacokinetic </a:t>
            </a:r>
            <a:r>
              <a:rPr lang="en-US" b="0" dirty="0"/>
              <a:t>and pharmacodynamics profile</a:t>
            </a:r>
            <a:r>
              <a:rPr lang="en-US" b="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It precipitates </a:t>
            </a:r>
            <a:r>
              <a:rPr lang="en-US" b="0" dirty="0"/>
              <a:t>at physiological pH and absorbs slowly from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injection site</a:t>
            </a:r>
            <a:r>
              <a:rPr lang="en-US" b="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It </a:t>
            </a:r>
            <a:r>
              <a:rPr lang="en-US" b="0" dirty="0"/>
              <a:t>has slow </a:t>
            </a:r>
            <a:r>
              <a:rPr lang="en-US" b="0" dirty="0" smtClean="0"/>
              <a:t>onset of </a:t>
            </a:r>
            <a:r>
              <a:rPr lang="en-US" b="0" dirty="0"/>
              <a:t>action and achieves a maximum effect after 4-6 </a:t>
            </a:r>
            <a:r>
              <a:rPr lang="en-US" b="0" dirty="0" err="1" smtClean="0"/>
              <a:t>hrs</a:t>
            </a:r>
            <a:r>
              <a:rPr lang="en-US" b="0" dirty="0"/>
              <a:t> </a:t>
            </a:r>
            <a:r>
              <a:rPr lang="en-US" b="0" dirty="0" smtClean="0"/>
              <a:t>and </a:t>
            </a:r>
            <a:r>
              <a:rPr lang="en-US" b="0" dirty="0"/>
              <a:t>this activity is maintained for 11-24 hours or longer</a:t>
            </a:r>
            <a:r>
              <a:rPr lang="en-US" b="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The studies with insulin </a:t>
            </a:r>
            <a:r>
              <a:rPr lang="en-US" b="0" dirty="0" err="1"/>
              <a:t>glargine</a:t>
            </a:r>
            <a:r>
              <a:rPr lang="en-US" b="0" dirty="0"/>
              <a:t> found that fasting </a:t>
            </a:r>
            <a:r>
              <a:rPr lang="en-US" b="0" dirty="0" smtClean="0"/>
              <a:t>blood glucose </a:t>
            </a:r>
            <a:r>
              <a:rPr lang="en-US" b="0" dirty="0"/>
              <a:t>were lower, nocturnal </a:t>
            </a:r>
            <a:r>
              <a:rPr lang="en-US" b="0" dirty="0" err="1"/>
              <a:t>hypoglycaemia</a:t>
            </a:r>
            <a:r>
              <a:rPr lang="en-US" b="0" dirty="0"/>
              <a:t> was </a:t>
            </a:r>
            <a:r>
              <a:rPr lang="en-US" b="0" dirty="0" smtClean="0"/>
              <a:t>less and </a:t>
            </a:r>
            <a:r>
              <a:rPr lang="en-US" b="0" dirty="0"/>
              <a:t>patient had </a:t>
            </a:r>
            <a:r>
              <a:rPr lang="en-US" b="0" dirty="0" smtClean="0"/>
              <a:t>greater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treatment </a:t>
            </a:r>
            <a:r>
              <a:rPr lang="en-US" b="0" dirty="0"/>
              <a:t>satisfaction </a:t>
            </a:r>
            <a:r>
              <a:rPr lang="en-US" b="0" dirty="0" smtClean="0"/>
              <a:t>in comparison </a:t>
            </a:r>
            <a:r>
              <a:rPr lang="en-US" b="0" dirty="0"/>
              <a:t>to </a:t>
            </a:r>
            <a:r>
              <a:rPr lang="en-US" b="0" dirty="0" err="1"/>
              <a:t>isophane</a:t>
            </a:r>
            <a:r>
              <a:rPr lang="en-US" b="0" dirty="0"/>
              <a:t> </a:t>
            </a:r>
            <a:r>
              <a:rPr lang="en-US" b="0" dirty="0" smtClean="0"/>
              <a:t>insulin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Patients with type </a:t>
            </a:r>
            <a:r>
              <a:rPr lang="en-US" b="0" dirty="0" smtClean="0"/>
              <a:t>2 diabetes </a:t>
            </a:r>
            <a:r>
              <a:rPr lang="en-US" b="0" dirty="0"/>
              <a:t>mellitus on insulin </a:t>
            </a:r>
            <a:r>
              <a:rPr lang="en-US" b="0" dirty="0" err="1"/>
              <a:t>glargine</a:t>
            </a:r>
            <a:r>
              <a:rPr lang="en-US" b="0" dirty="0"/>
              <a:t> had increased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progression of retinopathy, but this risk is </a:t>
            </a:r>
            <a:r>
              <a:rPr lang="en-US" b="0" dirty="0" smtClean="0"/>
              <a:t>also not </a:t>
            </a:r>
            <a:r>
              <a:rPr lang="en-US" b="0" dirty="0"/>
              <a:t>very clear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endParaRPr lang="en-US" b="0" dirty="0"/>
          </a:p>
          <a:p>
            <a:endParaRPr lang="en-US" b="0" dirty="0" smtClean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77700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70" y="143108"/>
            <a:ext cx="8983030" cy="6565076"/>
          </a:xfrm>
        </p:spPr>
        <p:txBody>
          <a:bodyPr/>
          <a:lstStyle/>
          <a:p>
            <a:r>
              <a:rPr lang="en-US" dirty="0"/>
              <a:t>Insulin </a:t>
            </a:r>
            <a:r>
              <a:rPr lang="en-US" dirty="0" err="1" smtClean="0"/>
              <a:t>Detemir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Modifying insulin by binding to serum protein </a:t>
            </a:r>
            <a:r>
              <a:rPr lang="en-US" b="0" dirty="0" smtClean="0"/>
              <a:t>albumin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prolongs </a:t>
            </a:r>
            <a:r>
              <a:rPr lang="en-US" b="0" dirty="0"/>
              <a:t>the duration of </a:t>
            </a:r>
            <a:r>
              <a:rPr lang="en-US" b="0" dirty="0" smtClean="0"/>
              <a:t>action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Its onset of action </a:t>
            </a:r>
            <a:r>
              <a:rPr lang="en-US" b="0" dirty="0" smtClean="0"/>
              <a:t>takes 1</a:t>
            </a:r>
            <a:r>
              <a:rPr lang="en-US" b="0" dirty="0"/>
              <a:t>-2 hours and duration of action is for 24 hours. 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It is given </a:t>
            </a:r>
            <a:r>
              <a:rPr lang="en-US" b="0" dirty="0"/>
              <a:t>twice daily to obtain a smooth basal insulin level</a:t>
            </a:r>
            <a:r>
              <a:rPr lang="en-US" b="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 It is </a:t>
            </a:r>
            <a:r>
              <a:rPr lang="en-US" b="0" dirty="0"/>
              <a:t>shown to be as effective as other long acting </a:t>
            </a:r>
            <a:r>
              <a:rPr lang="en-US" b="0" dirty="0" smtClean="0"/>
              <a:t>analogues i.e</a:t>
            </a:r>
            <a:r>
              <a:rPr lang="en-US" b="0" dirty="0"/>
              <a:t>. </a:t>
            </a:r>
            <a:r>
              <a:rPr lang="en-US" b="0" dirty="0" err="1"/>
              <a:t>isophane</a:t>
            </a:r>
            <a:r>
              <a:rPr lang="en-US" b="0" dirty="0"/>
              <a:t> insulin(NPH) in maintaining glycemic </a:t>
            </a:r>
            <a:r>
              <a:rPr lang="en-US" b="0" dirty="0" smtClean="0"/>
              <a:t>control in </a:t>
            </a:r>
            <a:r>
              <a:rPr lang="en-US" b="0" dirty="0"/>
              <a:t>high doses and fewer episodes of hypoglycemia 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Reduction in body weight is another advantage </a:t>
            </a:r>
            <a:r>
              <a:rPr lang="en-US" b="0" dirty="0" smtClean="0"/>
              <a:t>which may </a:t>
            </a:r>
            <a:r>
              <a:rPr lang="en-US" b="0" dirty="0"/>
              <a:t>be due to direct effect on hypothalamus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28082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627" y="232550"/>
            <a:ext cx="8674504" cy="6404080"/>
          </a:xfrm>
        </p:spPr>
        <p:txBody>
          <a:bodyPr/>
          <a:lstStyle/>
          <a:p>
            <a:r>
              <a:rPr lang="en-US" u="sng" dirty="0" smtClean="0"/>
              <a:t>Insulin </a:t>
            </a:r>
            <a:r>
              <a:rPr lang="en-US" u="sng" dirty="0" err="1" smtClean="0"/>
              <a:t>Degludec</a:t>
            </a:r>
            <a:endParaRPr lang="en-US" u="sng" dirty="0" smtClean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an ultra-long acting insulin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It </a:t>
            </a:r>
            <a:r>
              <a:rPr lang="en-US" b="0" dirty="0"/>
              <a:t>has a duration of action that lasts up to 42 </a:t>
            </a:r>
            <a:r>
              <a:rPr lang="en-US" b="0" dirty="0" smtClean="0"/>
              <a:t>hours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 active at a physiologic </a:t>
            </a:r>
            <a:r>
              <a:rPr lang="en-US" b="0" dirty="0" smtClean="0"/>
              <a:t>pH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formation of multi-</a:t>
            </a:r>
            <a:r>
              <a:rPr lang="en-US" b="0" dirty="0" err="1"/>
              <a:t>hexamers</a:t>
            </a:r>
            <a:r>
              <a:rPr lang="en-US" b="0" dirty="0"/>
              <a:t> in subcutaneous tissues</a:t>
            </a:r>
            <a:r>
              <a:rPr lang="en-US" b="0" dirty="0" smtClean="0"/>
              <a:t>.</a:t>
            </a:r>
            <a:r>
              <a:rPr lang="en-US" b="0" dirty="0"/>
              <a:t> This allows for the formation of a </a:t>
            </a:r>
            <a:r>
              <a:rPr lang="en-US" b="0" dirty="0" smtClean="0"/>
              <a:t>subcutaneous depot that </a:t>
            </a:r>
            <a:r>
              <a:rPr lang="en-US" b="0" dirty="0"/>
              <a:t>results in slow insulin release into the systemic </a:t>
            </a:r>
            <a:r>
              <a:rPr lang="en-US" b="0" dirty="0" smtClean="0"/>
              <a:t>circulation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Insulin </a:t>
            </a:r>
            <a:r>
              <a:rPr lang="en-US" b="0" dirty="0" err="1"/>
              <a:t>degludec</a:t>
            </a:r>
            <a:r>
              <a:rPr lang="en-US" b="0" dirty="0"/>
              <a:t> has an onset of action of 30–90 minutes 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There is no peak in activity, due to the slow release into systemic circulation. </a:t>
            </a:r>
            <a:endParaRPr lang="en-US" b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406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75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550" y="152718"/>
            <a:ext cx="5791200" cy="946837"/>
          </a:xfrm>
        </p:spPr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387636"/>
              </p:ext>
            </p:extLst>
          </p:nvPr>
        </p:nvGraphicFramePr>
        <p:xfrm>
          <a:off x="0" y="1270000"/>
          <a:ext cx="9144000" cy="435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  <a:gridCol w="1922278"/>
                <a:gridCol w="2445350"/>
                <a:gridCol w="2490372"/>
              </a:tblGrid>
              <a:tr h="67668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RAPID</a:t>
                      </a:r>
                      <a:r>
                        <a:rPr lang="en-US" sz="2400" baseline="0" dirty="0" smtClean="0"/>
                        <a:t> ACTING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SHORT ACTING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INTERMEDIATE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LONG</a:t>
                      </a:r>
                      <a:endParaRPr lang="en-US" sz="2400" dirty="0"/>
                    </a:p>
                  </a:txBody>
                  <a:tcPr/>
                </a:tc>
              </a:tr>
              <a:tr h="11679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Insulin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lispro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Regular (soluble) insulin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Lente</a:t>
                      </a:r>
                      <a:r>
                        <a:rPr lang="en-US" sz="2400" dirty="0" smtClean="0"/>
                        <a:t> (zinc suspension)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Insulin </a:t>
                      </a:r>
                      <a:r>
                        <a:rPr lang="en-US" sz="2400" dirty="0" err="1" smtClean="0"/>
                        <a:t>glargine</a:t>
                      </a:r>
                      <a:endParaRPr lang="en-US" sz="2400" dirty="0"/>
                    </a:p>
                  </a:txBody>
                  <a:tcPr/>
                </a:tc>
              </a:tr>
              <a:tr h="16685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Insulin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aspart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NPH (neutral protamine </a:t>
                      </a:r>
                      <a:r>
                        <a:rPr lang="en-US" sz="2400" dirty="0" err="1" smtClean="0"/>
                        <a:t>hagedorn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Insulin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detemir</a:t>
                      </a:r>
                      <a:endParaRPr lang="en-US" sz="2400" dirty="0"/>
                    </a:p>
                  </a:txBody>
                  <a:tcPr/>
                </a:tc>
              </a:tr>
              <a:tr h="67668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Insulin </a:t>
                      </a:r>
                      <a:r>
                        <a:rPr lang="en-US" sz="2400" dirty="0" err="1" smtClean="0"/>
                        <a:t>glulisine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Isophane</a:t>
                      </a:r>
                      <a:r>
                        <a:rPr lang="en-US" sz="2400" baseline="0" dirty="0" smtClean="0"/>
                        <a:t> insulin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076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887538" cy="1162752"/>
          </a:xfrm>
        </p:spPr>
        <p:txBody>
          <a:bodyPr>
            <a:normAutofit fontScale="90000"/>
          </a:bodyPr>
          <a:lstStyle/>
          <a:p>
            <a:r>
              <a:rPr lang="en-US" dirty="0"/>
              <a:t>Advantages of Insulin Analogues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98" y="1162752"/>
            <a:ext cx="8799703" cy="5695248"/>
          </a:xfrm>
        </p:spPr>
        <p:txBody>
          <a:bodyPr>
            <a:noAutofit/>
          </a:bodyPr>
          <a:lstStyle/>
          <a:p>
            <a:r>
              <a:rPr lang="en-US" sz="2400" b="0" dirty="0"/>
              <a:t>1. </a:t>
            </a:r>
            <a:r>
              <a:rPr lang="en-US" sz="2400" b="0" dirty="0"/>
              <a:t>They</a:t>
            </a:r>
            <a:r>
              <a:rPr lang="en-US" sz="2400" b="0" dirty="0"/>
              <a:t> provide better control of sugars</a:t>
            </a:r>
          </a:p>
          <a:p>
            <a:r>
              <a:rPr lang="en-US" sz="2400" b="0" dirty="0"/>
              <a:t>2. They carry low risk of hypoglycemia </a:t>
            </a:r>
            <a:r>
              <a:rPr lang="en-US" sz="2400" b="0" dirty="0" smtClean="0"/>
              <a:t>particularly </a:t>
            </a:r>
            <a:r>
              <a:rPr lang="en-US" sz="2400" b="0" dirty="0"/>
              <a:t>nocturnal </a:t>
            </a:r>
            <a:r>
              <a:rPr lang="en-US" sz="2400" b="0" dirty="0" smtClean="0"/>
              <a:t>hypoglycemia</a:t>
            </a:r>
          </a:p>
          <a:p>
            <a:r>
              <a:rPr lang="en-US" sz="2400" b="0" dirty="0"/>
              <a:t>3. They do not have to be injected half an hour before meals</a:t>
            </a:r>
          </a:p>
          <a:p>
            <a:r>
              <a:rPr lang="en-US" sz="2400" b="0" dirty="0"/>
              <a:t>4. Compliance is improved with long acting analogues as once </a:t>
            </a:r>
            <a:r>
              <a:rPr lang="en-US" sz="2400" b="0" dirty="0" smtClean="0"/>
              <a:t>a day </a:t>
            </a:r>
            <a:r>
              <a:rPr lang="en-US" sz="2400" b="0" dirty="0"/>
              <a:t>the insulin</a:t>
            </a:r>
          </a:p>
          <a:p>
            <a:r>
              <a:rPr lang="en-US" sz="2400" b="0" dirty="0"/>
              <a:t>5. The need for snacks between meal may be reduced with </a:t>
            </a:r>
            <a:r>
              <a:rPr lang="en-US" sz="2400" b="0" dirty="0" smtClean="0"/>
              <a:t>short acting </a:t>
            </a:r>
            <a:r>
              <a:rPr lang="en-US" sz="2400" b="0" dirty="0"/>
              <a:t>analogues</a:t>
            </a:r>
          </a:p>
          <a:p>
            <a:r>
              <a:rPr lang="en-US" sz="2400" b="0" dirty="0"/>
              <a:t>6. Advantage in term of weight gain epically with </a:t>
            </a:r>
            <a:r>
              <a:rPr lang="en-US" sz="2400" b="0" dirty="0" err="1"/>
              <a:t>detemir</a:t>
            </a:r>
            <a:r>
              <a:rPr lang="en-US" sz="2400" b="0" dirty="0"/>
              <a:t> insulin</a:t>
            </a:r>
          </a:p>
          <a:p>
            <a:endParaRPr lang="en-US" sz="2400" b="0" dirty="0"/>
          </a:p>
          <a:p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796235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98" y="152718"/>
            <a:ext cx="7494801" cy="938480"/>
          </a:xfrm>
        </p:spPr>
        <p:txBody>
          <a:bodyPr/>
          <a:lstStyle/>
          <a:p>
            <a:r>
              <a:rPr lang="en-US" dirty="0" smtClean="0"/>
              <a:t>Short Acting Analogues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98" y="1753072"/>
            <a:ext cx="9018802" cy="4973000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0" dirty="0"/>
              <a:t>These have rapid onset and shorter duration of action.</a:t>
            </a:r>
          </a:p>
          <a:p>
            <a:pPr marL="342900" indent="-342900">
              <a:buFont typeface="Arial"/>
              <a:buChar char="•"/>
            </a:pPr>
            <a:r>
              <a:rPr lang="en-US" sz="2400" b="0" dirty="0"/>
              <a:t>The peak of onset corresponds more closely with </a:t>
            </a:r>
            <a:r>
              <a:rPr lang="en-US" sz="2400" b="0" dirty="0" smtClean="0"/>
              <a:t>the post </a:t>
            </a:r>
            <a:r>
              <a:rPr lang="en-US" sz="2400" b="0" dirty="0"/>
              <a:t>prandial glucose peak. Therefore, can </a:t>
            </a:r>
            <a:r>
              <a:rPr lang="en-US" sz="2400" b="0" dirty="0" smtClean="0"/>
              <a:t>be administered </a:t>
            </a:r>
            <a:r>
              <a:rPr lang="en-US" sz="2400" b="0" dirty="0"/>
              <a:t>immediately before </a:t>
            </a:r>
            <a:r>
              <a:rPr lang="en-US" sz="2400" b="0" dirty="0" smtClean="0"/>
              <a:t>meals.</a:t>
            </a:r>
          </a:p>
          <a:p>
            <a:pPr marL="342900" indent="-342900">
              <a:buFont typeface="Arial"/>
              <a:buChar char="•"/>
            </a:pPr>
            <a:r>
              <a:rPr lang="en-US" sz="2400" b="0" dirty="0"/>
              <a:t>This </a:t>
            </a:r>
            <a:r>
              <a:rPr lang="en-US" sz="2400" b="0" dirty="0" smtClean="0"/>
              <a:t>avoids post </a:t>
            </a:r>
            <a:r>
              <a:rPr lang="en-US" sz="2400" b="0" dirty="0"/>
              <a:t>prandial </a:t>
            </a:r>
            <a:r>
              <a:rPr lang="en-US" sz="2400" b="0" dirty="0" err="1"/>
              <a:t>hypoglycaemia</a:t>
            </a:r>
            <a:r>
              <a:rPr lang="en-US" sz="2400" b="0" dirty="0"/>
              <a:t> that occurs due to </a:t>
            </a:r>
            <a:r>
              <a:rPr lang="en-US" sz="2400" b="0" dirty="0" smtClean="0"/>
              <a:t>long duration </a:t>
            </a:r>
            <a:r>
              <a:rPr lang="en-US" sz="2400" b="0" dirty="0"/>
              <a:t>of action of soluble </a:t>
            </a:r>
            <a:r>
              <a:rPr lang="en-US" sz="2400" b="0" dirty="0" smtClean="0"/>
              <a:t>insulin.</a:t>
            </a:r>
          </a:p>
          <a:p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2110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8960673" cy="6858000"/>
          </a:xfrm>
        </p:spPr>
        <p:txBody>
          <a:bodyPr/>
          <a:lstStyle/>
          <a:p>
            <a:pPr marL="457200" indent="-457200">
              <a:lnSpc>
                <a:spcPct val="140000"/>
              </a:lnSpc>
              <a:buFont typeface="+mj-lt"/>
              <a:buAutoNum type="arabicPeriod"/>
            </a:pPr>
            <a:r>
              <a:rPr lang="en-US" sz="2400" b="0" dirty="0"/>
              <a:t>Insulin </a:t>
            </a:r>
            <a:r>
              <a:rPr lang="en-US" sz="2400" b="0" dirty="0" err="1"/>
              <a:t>lispro</a:t>
            </a:r>
            <a:r>
              <a:rPr lang="en-US" sz="2400" b="0" dirty="0"/>
              <a:t> (Humalog) </a:t>
            </a:r>
            <a:r>
              <a:rPr lang="en-US" sz="2400" b="0" dirty="0"/>
              <a:t>:</a:t>
            </a:r>
          </a:p>
          <a:p>
            <a:pPr marL="342900" indent="-342900">
              <a:lnSpc>
                <a:spcPct val="140000"/>
              </a:lnSpc>
              <a:buFont typeface="Wingdings" charset="2"/>
              <a:buChar char="§"/>
            </a:pPr>
            <a:r>
              <a:rPr lang="en-US" sz="2400" b="0" dirty="0"/>
              <a:t> </a:t>
            </a:r>
            <a:r>
              <a:rPr lang="en-US" sz="2400" b="0" dirty="0"/>
              <a:t>It acts rapidly, so it can be injected 15 minutes after meals in patients with type I diabetes without compromising blood glucose control.</a:t>
            </a:r>
          </a:p>
          <a:p>
            <a:pPr marL="342900" indent="-342900">
              <a:lnSpc>
                <a:spcPct val="140000"/>
              </a:lnSpc>
              <a:buFont typeface="Wingdings" charset="2"/>
              <a:buChar char="§"/>
            </a:pPr>
            <a:r>
              <a:rPr lang="en-US" sz="2400" b="0" dirty="0"/>
              <a:t> The studies with insulin </a:t>
            </a:r>
            <a:r>
              <a:rPr lang="en-US" sz="2400" b="0" dirty="0" err="1"/>
              <a:t>lispro</a:t>
            </a:r>
            <a:r>
              <a:rPr lang="en-US" sz="2400" b="0" dirty="0"/>
              <a:t> found that in comparison to soluble insulin the post prandial rise in serum glucose was lower, glycosylated hemoglobin level was also lower and </a:t>
            </a:r>
            <a:r>
              <a:rPr lang="en-US" sz="2400" b="0" dirty="0" err="1"/>
              <a:t>hypoglycaemia</a:t>
            </a:r>
            <a:r>
              <a:rPr lang="en-US" sz="2400" b="0" dirty="0"/>
              <a:t> was also less</a:t>
            </a:r>
          </a:p>
          <a:p>
            <a:pPr marL="342900" indent="-342900">
              <a:lnSpc>
                <a:spcPct val="140000"/>
              </a:lnSpc>
              <a:buFont typeface="Wingdings" charset="2"/>
              <a:buChar char="§"/>
            </a:pPr>
            <a:r>
              <a:rPr lang="en-US" sz="2400" b="0" dirty="0"/>
              <a:t>Insulin </a:t>
            </a:r>
            <a:r>
              <a:rPr lang="en-US" sz="2400" b="0" dirty="0" err="1"/>
              <a:t>lispro</a:t>
            </a:r>
            <a:r>
              <a:rPr lang="en-US" sz="2400" b="0" dirty="0"/>
              <a:t> has been tested for use in pregnancy and </a:t>
            </a:r>
            <a:r>
              <a:rPr lang="en-US" sz="2400" b="0" dirty="0"/>
              <a:t>gestational diabetes</a:t>
            </a:r>
            <a:r>
              <a:rPr lang="en-US" sz="2400" b="0" dirty="0"/>
              <a:t>. It was found to be as effective as regular </a:t>
            </a:r>
            <a:r>
              <a:rPr lang="en-US" sz="2400" b="0" dirty="0"/>
              <a:t>insulin and </a:t>
            </a:r>
            <a:r>
              <a:rPr lang="en-US" sz="2400" b="0" dirty="0"/>
              <a:t>no </a:t>
            </a:r>
            <a:r>
              <a:rPr lang="en-US" sz="2400" b="0" dirty="0" err="1"/>
              <a:t>teratogenic</a:t>
            </a:r>
            <a:r>
              <a:rPr lang="en-US" sz="2400" b="0" dirty="0"/>
              <a:t> effects were </a:t>
            </a:r>
            <a:r>
              <a:rPr lang="en-US" sz="2400" b="0" dirty="0"/>
              <a:t>noted.</a:t>
            </a:r>
          </a:p>
          <a:p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3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55" y="160996"/>
            <a:ext cx="8513533" cy="7209062"/>
          </a:xfrm>
        </p:spPr>
        <p:txBody>
          <a:bodyPr/>
          <a:lstStyle/>
          <a:p>
            <a:pPr marL="457200" indent="-457200">
              <a:lnSpc>
                <a:spcPct val="140000"/>
              </a:lnSpc>
              <a:buFont typeface="+mj-lt"/>
              <a:buAutoNum type="arabicPeriod" startAt="2"/>
            </a:pPr>
            <a:r>
              <a:rPr lang="en-US" sz="2400" u="sng" dirty="0"/>
              <a:t>Insulin </a:t>
            </a:r>
            <a:r>
              <a:rPr lang="en-US" sz="2400" u="sng" dirty="0" err="1"/>
              <a:t>aspart</a:t>
            </a:r>
            <a:r>
              <a:rPr lang="en-US" sz="2400" u="sng" dirty="0"/>
              <a:t> (</a:t>
            </a:r>
            <a:r>
              <a:rPr lang="en-US" sz="2400" u="sng" dirty="0" err="1"/>
              <a:t>Novolog</a:t>
            </a:r>
            <a:r>
              <a:rPr lang="en-US" sz="2400" u="sng" dirty="0"/>
              <a:t>) :</a:t>
            </a:r>
          </a:p>
          <a:p>
            <a:pPr marL="342900" indent="-342900">
              <a:lnSpc>
                <a:spcPct val="140000"/>
              </a:lnSpc>
              <a:buFont typeface="Wingdings" charset="2"/>
              <a:buChar char="§"/>
            </a:pPr>
            <a:r>
              <a:rPr lang="en-US" sz="2400" b="0" dirty="0"/>
              <a:t>This analogue prevents the formation of </a:t>
            </a:r>
            <a:r>
              <a:rPr lang="en-US" sz="2400" b="0" dirty="0" err="1"/>
              <a:t>hexamers</a:t>
            </a:r>
            <a:r>
              <a:rPr lang="en-US" sz="2400" b="0" dirty="0"/>
              <a:t> leading to rapid absorption from subcutaneous tissue than soluble insulin. It has short duration of action.</a:t>
            </a:r>
          </a:p>
          <a:p>
            <a:pPr marL="342900" indent="-342900">
              <a:lnSpc>
                <a:spcPct val="140000"/>
              </a:lnSpc>
              <a:buFont typeface="Wingdings" charset="2"/>
              <a:buChar char="§"/>
            </a:pPr>
            <a:r>
              <a:rPr lang="en-US" sz="2400" b="0" dirty="0" err="1"/>
              <a:t>Glycaemic</a:t>
            </a:r>
            <a:r>
              <a:rPr lang="en-US" sz="2400" b="0" dirty="0"/>
              <a:t> control was better as measured by decrease in post prandial blood glucose level and glycosylated </a:t>
            </a:r>
            <a:r>
              <a:rPr lang="en-US" sz="2400" b="0" dirty="0" err="1"/>
              <a:t>Hb</a:t>
            </a:r>
            <a:r>
              <a:rPr lang="en-US" sz="2400" b="0" dirty="0"/>
              <a:t> level as compared to human soluble insulin.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0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56" y="178885"/>
            <a:ext cx="8495648" cy="6421967"/>
          </a:xfrm>
        </p:spPr>
        <p:txBody>
          <a:bodyPr/>
          <a:lstStyle/>
          <a:p>
            <a:pPr marL="457200" indent="-457200">
              <a:lnSpc>
                <a:spcPct val="140000"/>
              </a:lnSpc>
              <a:buFont typeface="+mj-lt"/>
              <a:buAutoNum type="arabicPeriod" startAt="3"/>
            </a:pPr>
            <a:r>
              <a:rPr lang="en-US" sz="2400" b="0" dirty="0"/>
              <a:t>Insulin </a:t>
            </a:r>
            <a:r>
              <a:rPr lang="en-US" sz="2400" b="0" dirty="0" err="1"/>
              <a:t>glulisine</a:t>
            </a:r>
            <a:r>
              <a:rPr lang="en-US" sz="2400" b="0" dirty="0"/>
              <a:t> (</a:t>
            </a:r>
            <a:r>
              <a:rPr lang="en-US" sz="2400" b="0" dirty="0" err="1"/>
              <a:t>Apidra</a:t>
            </a:r>
            <a:r>
              <a:rPr lang="en-US" sz="2400" b="0" dirty="0"/>
              <a:t>) :</a:t>
            </a:r>
          </a:p>
          <a:p>
            <a:pPr marL="342900" indent="-342900">
              <a:lnSpc>
                <a:spcPct val="140000"/>
              </a:lnSpc>
              <a:buFont typeface="Wingdings" charset="2"/>
              <a:buChar char="§"/>
            </a:pPr>
            <a:r>
              <a:rPr lang="en-US" sz="2400" b="0" dirty="0"/>
              <a:t>It exerts its </a:t>
            </a:r>
            <a:r>
              <a:rPr lang="en-US" sz="2400" b="0" dirty="0"/>
              <a:t>action by </a:t>
            </a:r>
            <a:r>
              <a:rPr lang="en-US" sz="2400" b="0" dirty="0"/>
              <a:t>causing insulin receptor substrate-2 (IRS-2</a:t>
            </a:r>
            <a:r>
              <a:rPr lang="en-US" sz="2400" b="0" dirty="0"/>
              <a:t>) phosphorylation </a:t>
            </a:r>
            <a:r>
              <a:rPr lang="en-US" sz="2400" b="0" dirty="0"/>
              <a:t>and also has </a:t>
            </a:r>
            <a:r>
              <a:rPr lang="en-US" sz="2400" b="0" dirty="0" err="1"/>
              <a:t>antiapoptotic</a:t>
            </a:r>
            <a:r>
              <a:rPr lang="en-US" sz="2400" b="0" dirty="0"/>
              <a:t> activity </a:t>
            </a:r>
            <a:r>
              <a:rPr lang="en-US" sz="2400" b="0" dirty="0"/>
              <a:t>against cytokine </a:t>
            </a:r>
            <a:r>
              <a:rPr lang="en-US" sz="2400" b="0" dirty="0"/>
              <a:t>and fatty acid induced </a:t>
            </a:r>
            <a:r>
              <a:rPr lang="en-US" sz="2400" b="0" dirty="0" err="1"/>
              <a:t>â</a:t>
            </a:r>
            <a:r>
              <a:rPr lang="en-US" sz="2400" b="0" dirty="0"/>
              <a:t>-cell </a:t>
            </a:r>
            <a:r>
              <a:rPr lang="en-US" sz="2400" b="0" dirty="0"/>
              <a:t>destruction.</a:t>
            </a:r>
          </a:p>
          <a:p>
            <a:pPr marL="342900" indent="-342900">
              <a:lnSpc>
                <a:spcPct val="140000"/>
              </a:lnSpc>
              <a:buFont typeface="Wingdings" charset="2"/>
              <a:buChar char="§"/>
            </a:pPr>
            <a:r>
              <a:rPr lang="en-US" sz="2400" b="0" dirty="0"/>
              <a:t>It </a:t>
            </a:r>
            <a:r>
              <a:rPr lang="en-US" sz="2400" b="0" dirty="0"/>
              <a:t>has advantage </a:t>
            </a:r>
            <a:r>
              <a:rPr lang="en-US" sz="2400" b="0" dirty="0"/>
              <a:t>over regular human insulin by causing </a:t>
            </a:r>
            <a:r>
              <a:rPr lang="en-US" sz="2400" b="0" dirty="0"/>
              <a:t>less chance </a:t>
            </a:r>
            <a:r>
              <a:rPr lang="en-US" sz="2400" b="0" dirty="0"/>
              <a:t>of hypoglycemia by administering just </a:t>
            </a:r>
            <a:r>
              <a:rPr lang="en-US" sz="2400" b="0" dirty="0"/>
              <a:t>before meals</a:t>
            </a:r>
            <a:r>
              <a:rPr lang="en-US" sz="2400" b="0" dirty="0"/>
              <a:t>.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424078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20000" cy="876536"/>
          </a:xfrm>
        </p:spPr>
        <p:txBody>
          <a:bodyPr/>
          <a:lstStyle/>
          <a:p>
            <a:r>
              <a:rPr lang="en-US" dirty="0"/>
              <a:t>Long Acting Analogue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6536"/>
            <a:ext cx="9144000" cy="5777981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30000"/>
              </a:lnSpc>
              <a:buFont typeface="Arial"/>
              <a:buChar char="•"/>
            </a:pPr>
            <a:r>
              <a:rPr lang="en-US" sz="2400" b="0" dirty="0"/>
              <a:t>Ideal basal insulin has long duration of action </a:t>
            </a:r>
            <a:r>
              <a:rPr lang="en-US" sz="2400" b="0" dirty="0" smtClean="0"/>
              <a:t>and provide </a:t>
            </a:r>
            <a:r>
              <a:rPr lang="en-US" sz="2400" b="0" dirty="0"/>
              <a:t>24 hour control with minimum variation </a:t>
            </a:r>
            <a:r>
              <a:rPr lang="en-US" sz="2400" b="0" dirty="0" smtClean="0"/>
              <a:t>in absorption </a:t>
            </a:r>
            <a:r>
              <a:rPr lang="en-US" sz="2400" b="0" dirty="0"/>
              <a:t>and has to be given once a day</a:t>
            </a:r>
            <a:r>
              <a:rPr lang="en-US" sz="2400" b="0" dirty="0" smtClean="0"/>
              <a:t>.</a:t>
            </a:r>
          </a:p>
          <a:p>
            <a:pPr marL="342900" indent="-342900">
              <a:lnSpc>
                <a:spcPct val="130000"/>
              </a:lnSpc>
              <a:buFont typeface="Arial"/>
              <a:buChar char="•"/>
            </a:pPr>
            <a:r>
              <a:rPr lang="en-US" sz="2400" b="0" dirty="0" smtClean="0"/>
              <a:t>Traditional intermediate </a:t>
            </a:r>
            <a:r>
              <a:rPr lang="en-US" sz="2400" b="0" dirty="0"/>
              <a:t>and long acting analogues i.e. </a:t>
            </a:r>
            <a:r>
              <a:rPr lang="en-US" sz="2400" b="0" dirty="0" err="1"/>
              <a:t>isophane</a:t>
            </a:r>
            <a:r>
              <a:rPr lang="en-US" sz="2400" b="0" dirty="0"/>
              <a:t>, </a:t>
            </a:r>
            <a:r>
              <a:rPr lang="en-US" sz="2400" b="0" dirty="0" err="1" smtClean="0"/>
              <a:t>lente</a:t>
            </a:r>
            <a:r>
              <a:rPr lang="en-US" sz="2400" b="0" dirty="0"/>
              <a:t> </a:t>
            </a:r>
            <a:r>
              <a:rPr lang="en-US" sz="2400" b="0" dirty="0" smtClean="0"/>
              <a:t>and </a:t>
            </a:r>
            <a:r>
              <a:rPr lang="en-US" sz="2400" b="0" dirty="0" err="1"/>
              <a:t>ultralente</a:t>
            </a:r>
            <a:r>
              <a:rPr lang="en-US" sz="2400" b="0" dirty="0"/>
              <a:t> are unsatisfactory</a:t>
            </a:r>
            <a:r>
              <a:rPr lang="en-US" sz="2400" b="0" dirty="0" smtClean="0"/>
              <a:t>.</a:t>
            </a:r>
          </a:p>
          <a:p>
            <a:pPr marL="342900" indent="-342900">
              <a:lnSpc>
                <a:spcPct val="130000"/>
              </a:lnSpc>
              <a:buFont typeface="Arial"/>
              <a:buChar char="•"/>
            </a:pPr>
            <a:r>
              <a:rPr lang="en-US" sz="2400" b="0" dirty="0" err="1"/>
              <a:t>Isophane</a:t>
            </a:r>
            <a:r>
              <a:rPr lang="en-US" sz="2400" b="0" dirty="0"/>
              <a:t> insulin </a:t>
            </a:r>
            <a:r>
              <a:rPr lang="en-US" sz="2400" b="0" dirty="0" smtClean="0"/>
              <a:t>has peak </a:t>
            </a:r>
            <a:r>
              <a:rPr lang="en-US" sz="2400" b="0" dirty="0"/>
              <a:t>onset 4-6 </a:t>
            </a:r>
            <a:r>
              <a:rPr lang="en-US" sz="2400" b="0" dirty="0" err="1"/>
              <a:t>hrs</a:t>
            </a:r>
            <a:r>
              <a:rPr lang="en-US" sz="2400" b="0" dirty="0"/>
              <a:t> after injection followed by </a:t>
            </a:r>
            <a:r>
              <a:rPr lang="en-US" sz="2400" b="0"/>
              <a:t>waning </a:t>
            </a:r>
            <a:r>
              <a:rPr lang="en-US" sz="2400" b="0" smtClean="0"/>
              <a:t>of activity </a:t>
            </a:r>
            <a:r>
              <a:rPr lang="en-US" sz="2400" b="0" dirty="0"/>
              <a:t>therefore, if given at bed time, insulin level </a:t>
            </a:r>
            <a:r>
              <a:rPr lang="en-US" sz="2400" b="0" dirty="0" smtClean="0"/>
              <a:t>peaks at </a:t>
            </a:r>
            <a:r>
              <a:rPr lang="en-US" sz="2400" b="0" dirty="0"/>
              <a:t>12-2.00 am when less insulin is required and </a:t>
            </a:r>
            <a:r>
              <a:rPr lang="en-US" sz="2400" b="0" dirty="0" smtClean="0"/>
              <a:t>causes nocturnal hypoglycemia</a:t>
            </a:r>
          </a:p>
          <a:p>
            <a:pPr marL="342900" indent="-342900">
              <a:lnSpc>
                <a:spcPct val="130000"/>
              </a:lnSpc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25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627" y="357770"/>
            <a:ext cx="7862573" cy="576839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30000"/>
              </a:lnSpc>
              <a:buFont typeface="Arial"/>
              <a:buChar char="•"/>
            </a:pPr>
            <a:r>
              <a:rPr lang="en-US" sz="2400" b="0" dirty="0"/>
              <a:t>Further duration of action of </a:t>
            </a:r>
            <a:r>
              <a:rPr lang="en-US" sz="2400" b="0" dirty="0" err="1"/>
              <a:t>isophane</a:t>
            </a:r>
            <a:r>
              <a:rPr lang="en-US" sz="2400" b="0" dirty="0"/>
              <a:t> insulin is not long enough to cover the insulin requirement till dawn. </a:t>
            </a:r>
            <a:r>
              <a:rPr lang="en-US" sz="2400" b="0" dirty="0" err="1"/>
              <a:t>Ultralente</a:t>
            </a:r>
            <a:r>
              <a:rPr lang="en-US" sz="2400" b="0" dirty="0"/>
              <a:t> insulin has long duration of action (12-28hrs) but high degree of variability among patient is seen after subcutaneous injection</a:t>
            </a:r>
          </a:p>
          <a:p>
            <a:pPr>
              <a:lnSpc>
                <a:spcPct val="130000"/>
              </a:lnSpc>
            </a:pPr>
            <a:r>
              <a:rPr lang="en-US" sz="2400" b="0" dirty="0"/>
              <a:t>Two long acting insulin analogues</a:t>
            </a:r>
          </a:p>
          <a:p>
            <a:pPr>
              <a:lnSpc>
                <a:spcPct val="130000"/>
              </a:lnSpc>
            </a:pPr>
            <a:r>
              <a:rPr lang="en-US" sz="2400" b="0" dirty="0"/>
              <a:t>have been developed, insulin </a:t>
            </a:r>
            <a:r>
              <a:rPr lang="en-US" sz="2400" b="0" dirty="0" err="1"/>
              <a:t>glargine</a:t>
            </a:r>
            <a:r>
              <a:rPr lang="en-US" sz="2400" b="0" dirty="0"/>
              <a:t> and insulin </a:t>
            </a:r>
            <a:r>
              <a:rPr lang="en-US" sz="2400" b="0" dirty="0" err="1"/>
              <a:t>detemir</a:t>
            </a:r>
            <a:r>
              <a:rPr lang="en-US" sz="2400" dirty="0"/>
              <a:t>.</a:t>
            </a:r>
          </a:p>
          <a:p>
            <a:pPr marL="342900" indent="-342900">
              <a:lnSpc>
                <a:spcPct val="130000"/>
              </a:lnSpc>
              <a:buFont typeface="Arial"/>
              <a:buChar char="•"/>
            </a:pPr>
            <a:endParaRPr lang="en-US" sz="2400" dirty="0"/>
          </a:p>
          <a:p>
            <a:pPr>
              <a:lnSpc>
                <a:spcPct val="13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993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26987</TotalTime>
  <Words>759</Words>
  <Application>Microsoft Macintosh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Essential</vt:lpstr>
      <vt:lpstr>Newer insulins</vt:lpstr>
      <vt:lpstr>classification</vt:lpstr>
      <vt:lpstr>Advantages of Insulin Analogues</vt:lpstr>
      <vt:lpstr>Short Acting Analogues</vt:lpstr>
      <vt:lpstr>PowerPoint Presentation</vt:lpstr>
      <vt:lpstr>PowerPoint Presentation</vt:lpstr>
      <vt:lpstr>PowerPoint Presentation</vt:lpstr>
      <vt:lpstr>Long Acting Analogue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Newer insulins</dc:title>
  <dc:creator>vaishali bhagwat</dc:creator>
  <cp:lastModifiedBy>vaishali bhagwat</cp:lastModifiedBy>
  <cp:revision>12</cp:revision>
  <dcterms:created xsi:type="dcterms:W3CDTF">2018-03-18T13:12:22Z</dcterms:created>
  <dcterms:modified xsi:type="dcterms:W3CDTF">2018-04-12T16:50:01Z</dcterms:modified>
</cp:coreProperties>
</file>