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3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05/02/18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05/02/18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8352" y="2333534"/>
            <a:ext cx="7406640" cy="1472184"/>
          </a:xfrm>
        </p:spPr>
        <p:txBody>
          <a:bodyPr/>
          <a:lstStyle/>
          <a:p>
            <a:r>
              <a:rPr lang="en-US" dirty="0" smtClean="0"/>
              <a:t>INTERSTITIAL LUNG DISEASE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809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available in India as 200 mg oral tablet.</a:t>
            </a:r>
          </a:p>
          <a:p>
            <a:r>
              <a:rPr lang="en-US" dirty="0" smtClean="0"/>
              <a:t>Recommended dose is 200mg thrice a day (600 mg)</a:t>
            </a:r>
          </a:p>
          <a:p>
            <a:r>
              <a:rPr lang="en-US" dirty="0" smtClean="0"/>
              <a:t>After 2 weeks the dose is gradually increased to 600 mg (1800 mg/day).</a:t>
            </a:r>
          </a:p>
          <a:p>
            <a:r>
              <a:rPr lang="en-US" dirty="0" smtClean="0"/>
              <a:t>Cost is around </a:t>
            </a:r>
            <a:r>
              <a:rPr lang="en-US" dirty="0" err="1" smtClean="0"/>
              <a:t>Rs</a:t>
            </a:r>
            <a:r>
              <a:rPr lang="en-US" dirty="0" smtClean="0"/>
              <a:t>. 18 per tablet.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1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 descr="nrd2958-f1.jp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45" r="-3845" b="4532"/>
          <a:stretch/>
        </p:blipFill>
        <p:spPr>
          <a:xfrm>
            <a:off x="79375" y="290690"/>
            <a:ext cx="9064625" cy="6441089"/>
          </a:xfrm>
        </p:spPr>
      </p:pic>
    </p:spTree>
    <p:extLst>
      <p:ext uri="{BB962C8B-B14F-4D97-AF65-F5344CB8AC3E}">
        <p14:creationId xmlns:p14="http://schemas.microsoft.com/office/powerpoint/2010/main" val="1362608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PIRFENIDONE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64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542" y="994466"/>
            <a:ext cx="7786146" cy="6242195"/>
          </a:xfrm>
        </p:spPr>
        <p:txBody>
          <a:bodyPr/>
          <a:lstStyle/>
          <a:p>
            <a:pPr marL="82296" indent="0">
              <a:lnSpc>
                <a:spcPct val="130000"/>
              </a:lnSpc>
              <a:buNone/>
            </a:pPr>
            <a:r>
              <a:rPr lang="en-US" dirty="0" err="1" smtClean="0"/>
              <a:t>Pirfenidone</a:t>
            </a:r>
            <a:r>
              <a:rPr lang="en-US" dirty="0" smtClean="0"/>
              <a:t> is an orally active molecule that :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may inhibit collagen synthesis, </a:t>
            </a:r>
          </a:p>
          <a:p>
            <a:pPr>
              <a:lnSpc>
                <a:spcPct val="130000"/>
              </a:lnSpc>
            </a:pPr>
            <a:r>
              <a:rPr lang="en-US" dirty="0" err="1" smtClean="0"/>
              <a:t>downregulate</a:t>
            </a:r>
            <a:r>
              <a:rPr lang="en-US" dirty="0" smtClean="0"/>
              <a:t> the production of multiple cytokines,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 and block fibroblast proliferation and stimulation in response to cytokines.</a:t>
            </a:r>
          </a:p>
          <a:p>
            <a:pPr>
              <a:lnSpc>
                <a:spcPct val="130000"/>
              </a:lnSpc>
            </a:pPr>
            <a:r>
              <a:rPr lang="en-US" dirty="0" smtClean="0"/>
              <a:t>Another </a:t>
            </a:r>
            <a:r>
              <a:rPr lang="en-US" dirty="0" err="1" smtClean="0"/>
              <a:t>antifibrotic</a:t>
            </a:r>
            <a:r>
              <a:rPr lang="en-US" dirty="0" smtClean="0"/>
              <a:t> molecule available is </a:t>
            </a:r>
            <a:r>
              <a:rPr lang="en-US" dirty="0" err="1" smtClean="0"/>
              <a:t>Nintedanib</a:t>
            </a:r>
            <a:r>
              <a:rPr lang="en-US" dirty="0" smtClean="0"/>
              <a:t>.</a:t>
            </a:r>
          </a:p>
          <a:p>
            <a:pPr marL="82296" indent="0">
              <a:lnSpc>
                <a:spcPct val="13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650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anti-inflammatory, anti-oxidant and anti fibrotic activity.</a:t>
            </a:r>
          </a:p>
          <a:p>
            <a:r>
              <a:rPr lang="en-US" dirty="0" smtClean="0"/>
              <a:t>Thus may improve lung function and reduce the number of acute exacerbations in patients with idiopathic pulmonary fibrosis.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5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499" y="2304572"/>
            <a:ext cx="7498080" cy="4800600"/>
          </a:xfrm>
        </p:spPr>
        <p:txBody>
          <a:bodyPr/>
          <a:lstStyle/>
          <a:p>
            <a:r>
              <a:rPr lang="en-US" dirty="0" smtClean="0"/>
              <a:t>Mild and moderate idiopathic pulmonary fibrosis.</a:t>
            </a:r>
          </a:p>
          <a:p>
            <a:r>
              <a:rPr lang="en-US" dirty="0" smtClean="0"/>
              <a:t>Use for any other conditions has not been further studied.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5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Hypersensitivity </a:t>
            </a:r>
          </a:p>
          <a:p>
            <a:r>
              <a:rPr lang="en-US" dirty="0" smtClean="0"/>
              <a:t>History of angioedema on administration of </a:t>
            </a:r>
            <a:r>
              <a:rPr lang="en-US" dirty="0" err="1" smtClean="0"/>
              <a:t>pirfenidone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Concomitant use of Fluvoxamine.</a:t>
            </a:r>
          </a:p>
          <a:p>
            <a:r>
              <a:rPr lang="en-US" dirty="0" smtClean="0"/>
              <a:t>Severe hepatic impairment or end stage liver disease</a:t>
            </a:r>
          </a:p>
          <a:p>
            <a:r>
              <a:rPr lang="en-US" dirty="0" smtClean="0"/>
              <a:t>Severe renal impairment (</a:t>
            </a:r>
            <a:r>
              <a:rPr lang="en-US" dirty="0" err="1" smtClean="0"/>
              <a:t>CrCl</a:t>
            </a:r>
            <a:r>
              <a:rPr lang="en-US" dirty="0" smtClean="0"/>
              <a:t> &lt;30 ml/min) or end stage kidney disease on dialysis.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62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Photosensitivity reaction and rash</a:t>
            </a:r>
          </a:p>
          <a:p>
            <a:r>
              <a:rPr lang="en-US" dirty="0" smtClean="0"/>
              <a:t>Angioedema</a:t>
            </a:r>
          </a:p>
          <a:p>
            <a:r>
              <a:rPr lang="en-US" dirty="0" smtClean="0"/>
              <a:t>Dizziness</a:t>
            </a:r>
          </a:p>
          <a:p>
            <a:r>
              <a:rPr lang="en-US" dirty="0" smtClean="0"/>
              <a:t>Nausea</a:t>
            </a:r>
          </a:p>
          <a:p>
            <a:r>
              <a:rPr lang="en-US" dirty="0" smtClean="0"/>
              <a:t>Fatigue</a:t>
            </a:r>
          </a:p>
          <a:p>
            <a:r>
              <a:rPr lang="en-US" dirty="0" smtClean="0"/>
              <a:t>Weight loss</a:t>
            </a:r>
          </a:p>
          <a:p>
            <a:r>
              <a:rPr lang="en-US" dirty="0" smtClean="0"/>
              <a:t>Renal impairment </a:t>
            </a:r>
          </a:p>
          <a:p>
            <a:r>
              <a:rPr lang="en-US" dirty="0" smtClean="0"/>
              <a:t>Hepatic impairment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99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Pregnancy and Lactation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enough data is available for effects on </a:t>
            </a:r>
            <a:r>
              <a:rPr lang="en-US" dirty="0" err="1" smtClean="0"/>
              <a:t>foetus</a:t>
            </a:r>
            <a:r>
              <a:rPr lang="en-US" dirty="0" smtClean="0"/>
              <a:t> and infant when administered to the mother.</a:t>
            </a:r>
          </a:p>
          <a:p>
            <a:r>
              <a:rPr lang="en-US" dirty="0" smtClean="0"/>
              <a:t>Currently it is recommended only if benefits outweigh the risk in specific </a:t>
            </a:r>
            <a:r>
              <a:rPr lang="en-US" dirty="0"/>
              <a:t>c</a:t>
            </a:r>
            <a:r>
              <a:rPr lang="en-US" dirty="0" smtClean="0"/>
              <a:t>ases.</a:t>
            </a:r>
          </a:p>
        </p:txBody>
      </p:sp>
    </p:spTree>
    <p:extLst>
      <p:ext uri="{BB962C8B-B14F-4D97-AF65-F5344CB8AC3E}">
        <p14:creationId xmlns:p14="http://schemas.microsoft.com/office/powerpoint/2010/main" val="644902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526</TotalTime>
  <Words>237</Words>
  <Application>Microsoft Macintosh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INTERSTITIAL LUNG DISEASE  CLASSIFICATION</vt:lpstr>
      <vt:lpstr>PowerPoint Presentation</vt:lpstr>
      <vt:lpstr>PIRFENIDONE</vt:lpstr>
      <vt:lpstr>PowerPoint Presentation</vt:lpstr>
      <vt:lpstr>PowerPoint Presentation</vt:lpstr>
      <vt:lpstr>Indications</vt:lpstr>
      <vt:lpstr>Contraindications</vt:lpstr>
      <vt:lpstr>Adverse Effects</vt:lpstr>
      <vt:lpstr>Pregnancy and Lactation</vt:lpstr>
      <vt:lpstr>Dose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INTERSTITIAL LUNG DISEASE  CLASSIFICATION</dc:title>
  <dc:creator>vaishali bhagwat</dc:creator>
  <cp:lastModifiedBy>vaishali bhagwat</cp:lastModifiedBy>
  <cp:revision>7</cp:revision>
  <dcterms:created xsi:type="dcterms:W3CDTF">2018-02-05T07:44:37Z</dcterms:created>
  <dcterms:modified xsi:type="dcterms:W3CDTF">2018-02-05T16:31:01Z</dcterms:modified>
</cp:coreProperties>
</file>