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9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C176-4086-F240-A39A-0C42E54DCB6B}" type="datetimeFigureOut">
              <a:rPr lang="en-US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CDF95-B441-5440-861F-7B35E91B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DF95-B441-5440-861F-7B35E91BCA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15/04/18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53" y="1123950"/>
            <a:ext cx="7702135" cy="1924050"/>
          </a:xfrm>
        </p:spPr>
        <p:txBody>
          <a:bodyPr/>
          <a:lstStyle/>
          <a:p>
            <a:pPr algn="l"/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Dr. </a:t>
            </a:r>
            <a:r>
              <a:rPr lang="en-US" dirty="0" err="1" smtClean="0"/>
              <a:t>Sanjana</a:t>
            </a:r>
            <a:r>
              <a:rPr lang="en-US" dirty="0" smtClean="0"/>
              <a:t> Bhagwat</a:t>
            </a:r>
          </a:p>
          <a:p>
            <a:pPr algn="l"/>
            <a:r>
              <a:rPr lang="en-US" dirty="0" smtClean="0"/>
              <a:t>Moderator : Dr. S. Sharma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0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2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5" y="301592"/>
            <a:ext cx="8494198" cy="61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8" y="643987"/>
            <a:ext cx="8553776" cy="54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26" y="1717294"/>
            <a:ext cx="8531419" cy="4847781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ECG :</a:t>
            </a:r>
          </a:p>
          <a:p>
            <a:pPr marL="0" indent="0">
              <a:buNone/>
            </a:pPr>
            <a:r>
              <a:rPr lang="en-US" dirty="0" smtClean="0"/>
              <a:t>Not very sensitive or specific. Can show right atrial enlargement, right axis deviation and right ventricular enlargement with strain pattern.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CHEST XRAY :</a:t>
            </a:r>
          </a:p>
          <a:p>
            <a:pPr marL="0" indent="0">
              <a:buNone/>
            </a:pPr>
            <a:r>
              <a:rPr lang="en-US" dirty="0" smtClean="0"/>
              <a:t>Enlarged main and </a:t>
            </a:r>
            <a:r>
              <a:rPr lang="en-US" dirty="0" err="1" smtClean="0"/>
              <a:t>hilar</a:t>
            </a:r>
            <a:r>
              <a:rPr lang="en-US" dirty="0" smtClean="0"/>
              <a:t> pulmonary artery shadows with ‘pruning’ or attenuation of peripheral vasculature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43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91" y="220854"/>
            <a:ext cx="6150854" cy="2890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0349" y="536655"/>
            <a:ext cx="2346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  <a:r>
              <a:rPr lang="en-US" dirty="0" err="1" smtClean="0"/>
              <a:t>pulmonale</a:t>
            </a:r>
            <a:r>
              <a:rPr lang="en-US" dirty="0" smtClean="0"/>
              <a:t> in II, III,</a:t>
            </a:r>
          </a:p>
          <a:p>
            <a:r>
              <a:rPr lang="en-US" dirty="0" err="1" smtClean="0"/>
              <a:t>aVF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 wave inversions – </a:t>
            </a:r>
          </a:p>
          <a:p>
            <a:r>
              <a:rPr lang="en-US" dirty="0" smtClean="0"/>
              <a:t>Strain pattern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411" b="8010"/>
          <a:stretch/>
        </p:blipFill>
        <p:spPr>
          <a:xfrm>
            <a:off x="5588125" y="3213100"/>
            <a:ext cx="3205427" cy="3263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3433465"/>
            <a:ext cx="212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Enlarged central pulmonary artery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337734"/>
            <a:ext cx="183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ventricular </a:t>
            </a:r>
          </a:p>
          <a:p>
            <a:r>
              <a:rPr lang="en-US" dirty="0" smtClean="0"/>
              <a:t>hypertrophy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23870" y="5163234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Pruning of peripheral </a:t>
            </a:r>
          </a:p>
          <a:p>
            <a:r>
              <a:rPr lang="en-US" dirty="0" smtClean="0"/>
              <a:t>vasculature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5873" y="5866368"/>
            <a:ext cx="177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lung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37" y="378279"/>
            <a:ext cx="8404237" cy="625511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ECHOCARDIOGRAPHY:</a:t>
            </a:r>
          </a:p>
          <a:p>
            <a:r>
              <a:rPr lang="en-US" dirty="0" smtClean="0"/>
              <a:t>Dilated right ventricle</a:t>
            </a:r>
          </a:p>
          <a:p>
            <a:r>
              <a:rPr lang="en-US" dirty="0" smtClean="0"/>
              <a:t>Elevated estimated pulmonary artery systolic pressure</a:t>
            </a:r>
          </a:p>
          <a:p>
            <a:r>
              <a:rPr lang="en-US" dirty="0" smtClean="0"/>
              <a:t>Specific etiologies live </a:t>
            </a:r>
            <a:r>
              <a:rPr lang="en-US" dirty="0" err="1" smtClean="0"/>
              <a:t>valvular</a:t>
            </a:r>
            <a:r>
              <a:rPr lang="en-US" dirty="0" smtClean="0"/>
              <a:t> heart disease, systolic and diastolic function can also be assessed.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VENTILATION – PERFUSION SCAN :</a:t>
            </a:r>
          </a:p>
          <a:p>
            <a:r>
              <a:rPr lang="en-US" dirty="0" smtClean="0"/>
              <a:t>Most sensitive for chronic thromboembolism PH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PULMONARY ANGIOGRAPHY :</a:t>
            </a:r>
          </a:p>
          <a:p>
            <a:r>
              <a:rPr lang="en-US" dirty="0" smtClean="0"/>
              <a:t>To be done when suspicion of PH persists even after non-invasive imaging.</a:t>
            </a:r>
          </a:p>
        </p:txBody>
      </p:sp>
    </p:spTree>
    <p:extLst>
      <p:ext uri="{BB962C8B-B14F-4D97-AF65-F5344CB8AC3E}">
        <p14:creationId xmlns:p14="http://schemas.microsoft.com/office/powerpoint/2010/main" val="180809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79" y="297219"/>
            <a:ext cx="8552865" cy="6417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/>
              <a:t>PULMONARY FUNCTION TESTS :	    To assess for obstructive or restrictive disease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/>
              <a:t>CARDIAC MAGNETIC RESONANCE IMAGING :  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For right ventricular function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 RV EF &lt;35% is also a predictor of mortality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/>
              <a:t>OVERNIGHT OXIMETRY :   Help to identify those with obstructive sleep </a:t>
            </a:r>
            <a:r>
              <a:rPr lang="en-US" sz="2000" dirty="0" err="1" smtClean="0"/>
              <a:t>apnoea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/>
              <a:t>LAB STUDIES :  For connective tissue </a:t>
            </a:r>
            <a:r>
              <a:rPr lang="en-US" sz="2000" dirty="0" err="1" smtClean="0"/>
              <a:t>dispoders</a:t>
            </a:r>
            <a:r>
              <a:rPr lang="en-US" sz="2000" dirty="0" smtClean="0"/>
              <a:t>, HIV, Liver disease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000" dirty="0" smtClean="0"/>
              <a:t>FUNCTIONAL ASSESSMENT :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Done by the 6-minute walk test to quantify exercise ability.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Useful prognostic predictor and is included in the the clinical assessment of disease progression and treatment effect.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53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79" y="391789"/>
            <a:ext cx="8552865" cy="6147038"/>
          </a:xfrm>
        </p:spPr>
        <p:txBody>
          <a:bodyPr/>
          <a:lstStyle/>
          <a:p>
            <a:r>
              <a:rPr lang="en-US" dirty="0" smtClean="0"/>
              <a:t>RIGHT HEART CATHETERIZATION 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840" y="3455834"/>
            <a:ext cx="4418304" cy="30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26" y="1753072"/>
            <a:ext cx="8245250" cy="4794115"/>
          </a:xfrm>
        </p:spPr>
        <p:txBody>
          <a:bodyPr/>
          <a:lstStyle/>
          <a:p>
            <a:r>
              <a:rPr lang="en-US" dirty="0" smtClean="0"/>
              <a:t>Elevation in pulmonary arterial pressure 25 mm Hg or greater in a resting individual and 30 mm hg or more during exercise.</a:t>
            </a:r>
          </a:p>
          <a:p>
            <a:r>
              <a:rPr lang="en-US" dirty="0" smtClean="0"/>
              <a:t>The population resting </a:t>
            </a:r>
            <a:r>
              <a:rPr lang="en-US" dirty="0" err="1" smtClean="0"/>
              <a:t>mPAP</a:t>
            </a:r>
            <a:r>
              <a:rPr lang="en-US" dirty="0" smtClean="0"/>
              <a:t> is </a:t>
            </a:r>
            <a:r>
              <a:rPr lang="en-US" dirty="0" err="1" smtClean="0"/>
              <a:t>approx</a:t>
            </a:r>
            <a:r>
              <a:rPr lang="en-US" dirty="0" smtClean="0"/>
              <a:t> 14 mmHg.</a:t>
            </a:r>
          </a:p>
        </p:txBody>
      </p:sp>
    </p:spTree>
    <p:extLst>
      <p:ext uri="{BB962C8B-B14F-4D97-AF65-F5344CB8AC3E}">
        <p14:creationId xmlns:p14="http://schemas.microsoft.com/office/powerpoint/2010/main" val="225510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586"/>
          <a:stretch/>
        </p:blipFill>
        <p:spPr>
          <a:xfrm>
            <a:off x="0" y="0"/>
            <a:ext cx="9144000" cy="67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3" y="160996"/>
            <a:ext cx="8724594" cy="649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5" y="1019644"/>
            <a:ext cx="8681322" cy="56169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70558" y="244158"/>
            <a:ext cx="7345362" cy="775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2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BMPR2 – 1</a:t>
            </a:r>
            <a:r>
              <a:rPr lang="en-US" baseline="30000" dirty="0" smtClean="0"/>
              <a:t>st</a:t>
            </a:r>
            <a:r>
              <a:rPr lang="en-US" dirty="0" smtClean="0"/>
              <a:t> PAH-predisposing gene</a:t>
            </a:r>
          </a:p>
          <a:p>
            <a:r>
              <a:rPr lang="en-US" dirty="0" err="1" smtClean="0"/>
              <a:t>Germline</a:t>
            </a:r>
            <a:r>
              <a:rPr lang="en-US" dirty="0" smtClean="0"/>
              <a:t> mutation seen in 70-80% cases</a:t>
            </a:r>
          </a:p>
          <a:p>
            <a:r>
              <a:rPr lang="en-US" dirty="0" smtClean="0"/>
              <a:t>15-20% of sporadic cases.</a:t>
            </a:r>
          </a:p>
          <a:p>
            <a:r>
              <a:rPr lang="en-US" dirty="0" smtClean="0"/>
              <a:t>Others : ALK1, ENG, </a:t>
            </a:r>
            <a:r>
              <a:rPr lang="en-US" dirty="0" err="1" smtClean="0"/>
              <a:t>Smad</a:t>
            </a:r>
            <a:r>
              <a:rPr lang="en-US" dirty="0" smtClean="0"/>
              <a:t> proteins</a:t>
            </a:r>
          </a:p>
          <a:p>
            <a:r>
              <a:rPr lang="en-US" dirty="0" smtClean="0"/>
              <a:t>Familial IPAH – F&gt;M, more severe disease</a:t>
            </a:r>
          </a:p>
        </p:txBody>
      </p:sp>
    </p:spTree>
    <p:extLst>
      <p:ext uri="{BB962C8B-B14F-4D97-AF65-F5344CB8AC3E}">
        <p14:creationId xmlns:p14="http://schemas.microsoft.com/office/powerpoint/2010/main" val="429017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83" y="1788848"/>
            <a:ext cx="8316791" cy="5069151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SYMPTOMS :</a:t>
            </a:r>
          </a:p>
          <a:p>
            <a:r>
              <a:rPr lang="en-US" dirty="0" err="1" smtClean="0"/>
              <a:t>Dyspnoea</a:t>
            </a:r>
            <a:r>
              <a:rPr lang="en-US" dirty="0" smtClean="0"/>
              <a:t> is the most common presenting feature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err="1" smtClean="0"/>
              <a:t>Oedema</a:t>
            </a:r>
            <a:r>
              <a:rPr lang="en-US" dirty="0" smtClean="0"/>
              <a:t>, syncope, chest pain less frequently seen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2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483" y="339882"/>
            <a:ext cx="4072788" cy="62251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SIGNS :</a:t>
            </a:r>
          </a:p>
          <a:p>
            <a:pPr>
              <a:buFont typeface="Arial"/>
              <a:buChar char="•"/>
            </a:pPr>
            <a:r>
              <a:rPr lang="en-US" dirty="0" smtClean="0"/>
              <a:t>Loud P2</a:t>
            </a:r>
          </a:p>
          <a:p>
            <a:pPr>
              <a:buFont typeface="Arial"/>
              <a:buChar char="•"/>
            </a:pPr>
            <a:r>
              <a:rPr lang="en-US" dirty="0" smtClean="0"/>
              <a:t>Left parasternal lift</a:t>
            </a:r>
          </a:p>
          <a:p>
            <a:pPr>
              <a:buFont typeface="Arial"/>
              <a:buChar char="•"/>
            </a:pPr>
            <a:r>
              <a:rPr lang="en-US" dirty="0" smtClean="0"/>
              <a:t>Right ventricular S4</a:t>
            </a:r>
          </a:p>
          <a:p>
            <a:pPr>
              <a:buFont typeface="Arial"/>
              <a:buChar char="•"/>
            </a:pPr>
            <a:r>
              <a:rPr lang="en-US" dirty="0" smtClean="0"/>
              <a:t>Increased jugular ‘a’ wave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Holosystolic</a:t>
            </a:r>
            <a:r>
              <a:rPr lang="en-US" dirty="0" smtClean="0"/>
              <a:t> murmur of tricuspid regurgitation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Pulsatile liver, hepatomegaly</a:t>
            </a:r>
          </a:p>
          <a:p>
            <a:pPr>
              <a:buFont typeface="Arial"/>
              <a:buChar char="•"/>
            </a:pPr>
            <a:r>
              <a:rPr lang="en-US" dirty="0" smtClean="0"/>
              <a:t>Peripheral </a:t>
            </a:r>
            <a:r>
              <a:rPr lang="en-US" dirty="0" err="1" smtClean="0"/>
              <a:t>oedema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Central cyanosis</a:t>
            </a:r>
          </a:p>
          <a:p>
            <a:pPr>
              <a:buFont typeface="Arial"/>
              <a:buChar char="•"/>
            </a:pPr>
            <a:r>
              <a:rPr lang="en-US" dirty="0" smtClean="0"/>
              <a:t>clubbing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03110" y="339882"/>
            <a:ext cx="4650249" cy="6225194"/>
          </a:xfrm>
        </p:spPr>
        <p:txBody>
          <a:bodyPr>
            <a:normAutofit/>
          </a:bodyPr>
          <a:lstStyle/>
          <a:p>
            <a:r>
              <a:rPr lang="en-US" dirty="0" smtClean="0"/>
              <a:t>Signs of underlying congenital heart disease, like, murmurs, opening snap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Obesity, </a:t>
            </a:r>
            <a:r>
              <a:rPr lang="en-US" dirty="0" err="1" smtClean="0"/>
              <a:t>kyphoscoliosis</a:t>
            </a:r>
            <a:endParaRPr lang="en-US" dirty="0" smtClean="0"/>
          </a:p>
          <a:p>
            <a:r>
              <a:rPr lang="en-US" dirty="0" err="1" smtClean="0"/>
              <a:t>Aclerodactyly</a:t>
            </a:r>
            <a:r>
              <a:rPr lang="en-US" dirty="0" smtClean="0"/>
              <a:t>, arthritis, </a:t>
            </a:r>
            <a:r>
              <a:rPr lang="en-US" dirty="0" err="1" smtClean="0"/>
              <a:t>raynaud’s</a:t>
            </a:r>
            <a:r>
              <a:rPr lang="en-US" dirty="0" smtClean="0"/>
              <a:t> phenomenon</a:t>
            </a:r>
          </a:p>
          <a:p>
            <a:r>
              <a:rPr lang="en-US" dirty="0" smtClean="0"/>
              <a:t>Venous stasis ulcers (sickle cell disease)</a:t>
            </a:r>
          </a:p>
          <a:p>
            <a:r>
              <a:rPr lang="en-US" dirty="0" smtClean="0"/>
              <a:t>Pulmonary vascular bruits ( chronic thromboembolism PH)</a:t>
            </a:r>
          </a:p>
          <a:p>
            <a:r>
              <a:rPr lang="en-US" dirty="0" smtClean="0"/>
              <a:t>Splenomegaly, caput </a:t>
            </a:r>
            <a:r>
              <a:rPr lang="en-US" dirty="0" err="1" smtClean="0"/>
              <a:t>medusae</a:t>
            </a:r>
            <a:r>
              <a:rPr lang="en-US" dirty="0" smtClean="0"/>
              <a:t>, spider </a:t>
            </a:r>
            <a:r>
              <a:rPr lang="en-US" dirty="0" err="1" smtClean="0"/>
              <a:t>naevi</a:t>
            </a:r>
            <a:r>
              <a:rPr lang="en-US" dirty="0" smtClean="0"/>
              <a:t>, palmar erythema ( portal hypertension)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6054</TotalTime>
  <Words>334</Words>
  <Application>Microsoft Macintosh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Capital</vt:lpstr>
      <vt:lpstr>Pulmonary Hypertension</vt:lpstr>
      <vt:lpstr>DEFINITION</vt:lpstr>
      <vt:lpstr>CLASSIFICATION</vt:lpstr>
      <vt:lpstr>PowerPoint Presentation</vt:lpstr>
      <vt:lpstr>PowerPoint Presentation</vt:lpstr>
      <vt:lpstr>PATHOGENESIS</vt:lpstr>
      <vt:lpstr>GENETICS</vt:lpstr>
      <vt:lpstr>CLINICAL FEATURES</vt:lpstr>
      <vt:lpstr>PowerPoint Presentation</vt:lpstr>
      <vt:lpstr>MANAGEMENT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Hypertension</dc:title>
  <dc:creator>vaishali bhagwat</dc:creator>
  <cp:lastModifiedBy>vaishali bhagwat</cp:lastModifiedBy>
  <cp:revision>15</cp:revision>
  <dcterms:created xsi:type="dcterms:W3CDTF">2018-04-15T14:03:51Z</dcterms:created>
  <dcterms:modified xsi:type="dcterms:W3CDTF">2018-04-19T18:58:16Z</dcterms:modified>
</cp:coreProperties>
</file>