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4" r:id="rId10"/>
    <p:sldId id="265" r:id="rId11"/>
    <p:sldId id="267" r:id="rId12"/>
    <p:sldId id="268" r:id="rId13"/>
    <p:sldId id="272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7D5B9DE-2D29-4DF5-9A5E-6E2DBB934269}" type="datetimeFigureOut">
              <a:rPr lang="en-US" smtClean="0"/>
              <a:pPr/>
              <a:t>20/06/2018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4E5AEB1A-317D-4264-A05E-6A6F310D91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533401"/>
            <a:ext cx="7010400" cy="32766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u="sng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Reduce the Risk of Cirrhosis and its </a:t>
            </a:r>
            <a:r>
              <a:rPr lang="en-US" sz="3200" b="1" u="sng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Decompensation</a:t>
            </a:r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Chronic Hepatitis B Patients: A Nationwide Cohort Study</a:t>
            </a:r>
            <a:endParaRPr lang="en-US" sz="3200" b="1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5841" y="5029200"/>
            <a:ext cx="6498159" cy="916641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Priti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Shahapure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Moderator: Dr.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Rajendra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Mane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Published on 10</a:t>
            </a:r>
            <a:r>
              <a:rPr lang="en-US" sz="2400" b="1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may 2016 in AJG</a:t>
            </a: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58151" cy="5257801"/>
          </a:xfrm>
        </p:spPr>
        <p:txBody>
          <a:bodyPr/>
          <a:lstStyle/>
          <a:p>
            <a:r>
              <a:rPr lang="en-US" dirty="0" smtClean="0"/>
              <a:t>CHB patients using </a:t>
            </a:r>
            <a:r>
              <a:rPr lang="en-US" dirty="0" err="1" smtClean="0"/>
              <a:t>statins</a:t>
            </a:r>
            <a:r>
              <a:rPr lang="en-US" dirty="0" smtClean="0"/>
              <a:t> had a significantly lower cumulative incidence of cirrhosis( relative risk = 0.433) and </a:t>
            </a:r>
            <a:r>
              <a:rPr lang="en-US" dirty="0" err="1" smtClean="0"/>
              <a:t>decompensated</a:t>
            </a:r>
            <a:r>
              <a:rPr lang="en-US" dirty="0" smtClean="0"/>
              <a:t> cirrhosis( relative risk=0.468) compared to the patients not using </a:t>
            </a:r>
            <a:r>
              <a:rPr lang="en-US" dirty="0" err="1" smtClean="0"/>
              <a:t>statins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After the adjustment for age, gender, </a:t>
            </a:r>
            <a:r>
              <a:rPr lang="en-US" dirty="0" err="1" smtClean="0"/>
              <a:t>comorbidity</a:t>
            </a:r>
            <a:r>
              <a:rPr lang="en-US" dirty="0" smtClean="0"/>
              <a:t> index, hypertension, diabetes, </a:t>
            </a:r>
            <a:r>
              <a:rPr lang="en-US" dirty="0" err="1" smtClean="0"/>
              <a:t>hyperlipidemia</a:t>
            </a:r>
            <a:r>
              <a:rPr lang="en-US" dirty="0" smtClean="0"/>
              <a:t>, HCC, NAFLD, aspirin </a:t>
            </a:r>
            <a:r>
              <a:rPr lang="en-US" dirty="0" err="1" smtClean="0"/>
              <a:t>use,diabetes</a:t>
            </a:r>
            <a:r>
              <a:rPr lang="en-US" dirty="0" smtClean="0"/>
              <a:t> medication, CHB treatment, non </a:t>
            </a:r>
            <a:r>
              <a:rPr lang="en-US" dirty="0" err="1" smtClean="0"/>
              <a:t>statin</a:t>
            </a:r>
            <a:r>
              <a:rPr lang="en-US" dirty="0" smtClean="0"/>
              <a:t> lipid lowering drugs using the </a:t>
            </a:r>
            <a:r>
              <a:rPr lang="en-US" dirty="0" err="1" smtClean="0"/>
              <a:t>cox</a:t>
            </a:r>
            <a:r>
              <a:rPr lang="en-US" dirty="0" smtClean="0"/>
              <a:t> proportional hazard model, </a:t>
            </a:r>
            <a:r>
              <a:rPr lang="en-US" dirty="0" err="1" smtClean="0"/>
              <a:t>statins</a:t>
            </a:r>
            <a:r>
              <a:rPr lang="en-US" dirty="0" smtClean="0"/>
              <a:t> were still found to be an independent protector against cirrhosis (AHR=0.512) and its </a:t>
            </a:r>
            <a:r>
              <a:rPr lang="en-US" dirty="0" err="1" smtClean="0"/>
              <a:t>decompensation</a:t>
            </a:r>
            <a:r>
              <a:rPr lang="en-US" dirty="0" smtClean="0"/>
              <a:t>(AHR=0.534).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49275" y="762000"/>
          <a:ext cx="8042274" cy="486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325"/>
                <a:gridCol w="3015191"/>
                <a:gridCol w="2680758"/>
              </a:tblGrid>
              <a:tr h="1704995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STATIN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COHORT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( 30,818 PERSON YEARS OF FOLLOW UP)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NON STATIN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COHORT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(29,902 PERSON YEARS OF FOLLOW UP)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5405">
                <a:tc>
                  <a:txBody>
                    <a:bodyPr/>
                    <a:lstStyle/>
                    <a:p>
                      <a:pPr algn="ctr"/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LIVER CIRRHOSIS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patients 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(IR= 0.561 per 100 person years)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patients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 IR= 1.138 per 100 person years)</a:t>
                      </a:r>
                    </a:p>
                  </a:txBody>
                  <a:tcPr/>
                </a:tc>
              </a:tr>
              <a:tr h="1662102">
                <a:tc>
                  <a:txBody>
                    <a:bodyPr/>
                    <a:lstStyle/>
                    <a:p>
                      <a:pPr algn="ctr"/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DECOMPENSATED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CIRRHOSIS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patients 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(IR= 0.190 per 100 person years )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patients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( IR=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0.411per 100 years follow up)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ew Doc 2018-02-11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066800"/>
            <a:ext cx="8058150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ew Doc 2018-02-11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685800"/>
            <a:ext cx="805815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large population based study in a hepatitis B virus endemic country suggested that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independently protect CHB pts from development of cirrhosis 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itsdecompensation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mechanism by which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reduce the risk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ofcirrhosis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is not clearly understood.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were thought to possess anti-HBV activity by blocking cholesterol synthesis and HBV replication.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Simvastatin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decreased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procollagen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 and alpha smooth muscle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actin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which are involved in liver fibrosis.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058151" cy="5105401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also inhibit the induction of connective tissue growth factor, which may stimulate the activation of hepatic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stellate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cells 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fibrogenesis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 the database included comprehensive data of all the patients with CHB in Taiwan with the inclusion of 13,086 CHB patients 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12 years of follow up, this study was able to illustrate the decreased risk of cirrhosis and its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decompensation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pts using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Additionally, inception point matching design with extensive adjustment of the confounders supported by the discovery of dose-response relationship strongly suggest the protective effect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 smtClean="0"/>
              <a:t>Limitations: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 the patients identities were encrypted for privacy and data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scrutiny,therefore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they could not be contacted to discuss their use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Hence poor compliance may have occurred, and the study may have overestimated the actual dosage taken.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Several variables were not included in the database such as cholesterol level, TG levels, BMI, and the use of over the counter drugs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1"/>
            <a:ext cx="8058151" cy="4800600"/>
          </a:xfrm>
        </p:spPr>
        <p:txBody>
          <a:bodyPr>
            <a:normAutofit/>
          </a:bodyPr>
          <a:lstStyle/>
          <a:p>
            <a:pPr algn="ctr"/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YOU.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24399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Hepatitis B is one of the major global health issues.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Almost 2 billion people are infected with HBV worldwide, including 350 million people who have chronic HBV infection.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HBV infection can cause acute and chronic hepatitis, cirrhosis 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hepatocellular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carcinoma.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use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has been shown to reduce the fibrosis progression and cirrhosis in patients with chronic hepatitis C however  the protective effect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development of cirrhosis in pts with CHB is not known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58151" cy="5257801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Hepatic sinusoidal endothelial dysfunction with decreased nitric oxide production contributes to increased hepatic vascular tone in cirrhosis.</a:t>
            </a: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Simvastatin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improves the sinusoidal endothelial dysfunction thus decreases the hepatic vascular resistance in cirrhotic patients.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study hypothesized that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have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pleiotropic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effects in advanced liver disease.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aim was to evaluate the effect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on the development of cirrhosis, its complications 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its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decompensation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CHB patients.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34351" cy="495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Prevalence of HBV in Taiwan is15-20%,which is one of the highest in the world.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study utilized the National Health Insurance Research Database (NHIRD) which was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launced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T Taiwan on 1</a:t>
            </a:r>
            <a:r>
              <a:rPr lang="en-US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March 1995 and more than 99% of the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taiwanese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population was enrolled in it.</a:t>
            </a:r>
          </a:p>
          <a:p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INCLUSION CRITERIA 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Chronic Hepatitis B ( defined by positivity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for more than 6 months)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Age of onset of the disease &gt; 20 years.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058151" cy="5334001"/>
          </a:xfrm>
        </p:spPr>
        <p:txBody>
          <a:bodyPr>
            <a:normAutofit lnSpcReduction="10000"/>
          </a:bodyPr>
          <a:lstStyle/>
          <a:p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EXCLUSION CRITERIA: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Hepatitis C infection,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cirrhosis, Alcoholic liver disease or Alcoholic Cirrhosis.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Patients already on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Pts already been diagnosed with Cirrhosis or esophageal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varices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before the inception point.</a:t>
            </a:r>
          </a:p>
          <a:p>
            <a:pPr marL="457200" indent="-457200"/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Study Design:</a:t>
            </a:r>
          </a:p>
          <a:p>
            <a:pPr marL="457200" indent="-45720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Study period- 1997-2009</a:t>
            </a:r>
          </a:p>
          <a:p>
            <a:pPr marL="457200" indent="-457200">
              <a:buNone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cohort- Pts taking &gt;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28cDDD of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cohort- Pts taking &lt; 28cDDD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u="sng" dirty="0" smtClean="0"/>
          </a:p>
          <a:p>
            <a:pPr marL="457200" indent="-457200">
              <a:buNone/>
            </a:pPr>
            <a:endParaRPr lang="en-US" u="sng" dirty="0" smtClean="0"/>
          </a:p>
          <a:p>
            <a:pPr marL="457200" indent="-457200">
              <a:buFont typeface="+mj-lt"/>
              <a:buAutoNum type="arabicPeriod"/>
            </a:pP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058151" cy="6019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the accuracy of the diagnosis of cirrhosis pts were enrolled with two physician visits under the assigned diagnosis of cirrhosis plus,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USG at least 6 months before the diagnosis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Blood test for Albumin,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Bilirubin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PT,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aPTT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CBC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atleast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12 months before the diagnosis.</a:t>
            </a: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Decompensated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cirrhosis refers to the pts who were included in the Registry for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Catastropic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Ilness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Patient Database(RCIPD) a subpart of NHIRD.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One of the following criteria is required for cirrhotic pts to be registered in RCIPD: 1) intractable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ascites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2)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variceal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bleeding 3) hepatic coma or liver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decompensation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228600"/>
            <a:ext cx="805815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The effects of </a:t>
            </a:r>
            <a:r>
              <a:rPr lang="en-US" dirty="0" err="1" smtClean="0"/>
              <a:t>comorbidities</a:t>
            </a:r>
            <a:r>
              <a:rPr lang="en-US" dirty="0" smtClean="0"/>
              <a:t> were adjusted with the help of </a:t>
            </a:r>
            <a:r>
              <a:rPr lang="en-US" dirty="0" err="1" smtClean="0"/>
              <a:t>Deyo</a:t>
            </a:r>
            <a:r>
              <a:rPr lang="en-US" dirty="0" smtClean="0"/>
              <a:t> </a:t>
            </a:r>
            <a:r>
              <a:rPr lang="en-US" dirty="0" err="1" smtClean="0"/>
              <a:t>comorbidity</a:t>
            </a:r>
            <a:r>
              <a:rPr lang="en-US" dirty="0" smtClean="0"/>
              <a:t> index which includes 12 diagnostic categories: </a:t>
            </a:r>
          </a:p>
          <a:p>
            <a:pPr>
              <a:buNone/>
            </a:pPr>
            <a:r>
              <a:rPr lang="en-US" dirty="0" smtClean="0"/>
              <a:t>  MI, CHF, PVD, CVD, dementia, </a:t>
            </a:r>
            <a:r>
              <a:rPr lang="en-US" dirty="0" err="1" smtClean="0"/>
              <a:t>Chr</a:t>
            </a:r>
            <a:r>
              <a:rPr lang="en-US" dirty="0" smtClean="0"/>
              <a:t> pulmonary disease, Rheumatic disease, peptic ulcer disease, renal disease, </a:t>
            </a:r>
            <a:r>
              <a:rPr lang="en-US" dirty="0" err="1" smtClean="0"/>
              <a:t>hemiplegia</a:t>
            </a:r>
            <a:r>
              <a:rPr lang="en-US" dirty="0" smtClean="0"/>
              <a:t> or paraplegia, any malignancy including lymphoma and leukemia, &amp; HIV.</a:t>
            </a:r>
          </a:p>
          <a:p>
            <a:pPr>
              <a:buNone/>
            </a:pPr>
            <a:r>
              <a:rPr lang="en-US" u="sng" dirty="0" smtClean="0"/>
              <a:t>DOSE-RESPONSE relationship:</a:t>
            </a:r>
          </a:p>
          <a:p>
            <a:pPr>
              <a:buNone/>
            </a:pPr>
            <a:r>
              <a:rPr lang="en-US" dirty="0" smtClean="0"/>
              <a:t> Potential confounders: CHB treatment, and </a:t>
            </a:r>
            <a:r>
              <a:rPr lang="en-US" dirty="0" err="1" smtClean="0"/>
              <a:t>nonstatin</a:t>
            </a:r>
            <a:r>
              <a:rPr lang="en-US" dirty="0" smtClean="0"/>
              <a:t> lipid lowering agent such as </a:t>
            </a:r>
            <a:r>
              <a:rPr lang="en-US" dirty="0" err="1" smtClean="0"/>
              <a:t>cholestyramine</a:t>
            </a:r>
            <a:r>
              <a:rPr lang="en-US" dirty="0" smtClean="0"/>
              <a:t>, </a:t>
            </a:r>
            <a:r>
              <a:rPr lang="en-US" dirty="0" err="1" smtClean="0"/>
              <a:t>colestipol</a:t>
            </a:r>
            <a:r>
              <a:rPr lang="en-US" dirty="0" smtClean="0"/>
              <a:t> and </a:t>
            </a:r>
            <a:r>
              <a:rPr lang="en-US" dirty="0" err="1" smtClean="0"/>
              <a:t>ezetimibe</a:t>
            </a:r>
            <a:r>
              <a:rPr lang="en-US" dirty="0" smtClean="0"/>
              <a:t> and </a:t>
            </a:r>
            <a:r>
              <a:rPr lang="en-US" dirty="0" err="1" smtClean="0"/>
              <a:t>clofibrate</a:t>
            </a:r>
            <a:r>
              <a:rPr lang="en-US" dirty="0" smtClean="0"/>
              <a:t>, </a:t>
            </a:r>
            <a:r>
              <a:rPr lang="en-US" dirty="0" err="1" smtClean="0"/>
              <a:t>fenofibrate</a:t>
            </a:r>
            <a:r>
              <a:rPr lang="en-US" dirty="0" smtClean="0"/>
              <a:t>, </a:t>
            </a:r>
            <a:r>
              <a:rPr lang="en-US" dirty="0" err="1" smtClean="0"/>
              <a:t>gemfibrosil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Also to show the dose response relationship the study population was stratified by drug use levels into four groups(non-users, 28-90, 91-365 and &gt;365cDDD)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riti\Downloads\New Doc 2018-02-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79248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matching of the baseline characteristics between the two groups the cumulative incidence of cirrhosis and </a:t>
            </a:r>
            <a:r>
              <a:rPr lang="en-US" dirty="0" err="1" smtClean="0"/>
              <a:t>decompensated</a:t>
            </a:r>
            <a:r>
              <a:rPr lang="en-US" dirty="0" smtClean="0"/>
              <a:t> were calculated.</a:t>
            </a:r>
          </a:p>
          <a:p>
            <a:r>
              <a:rPr lang="en-US" dirty="0" smtClean="0"/>
              <a:t>Some patients with cirrhosis and </a:t>
            </a:r>
            <a:r>
              <a:rPr lang="en-US" dirty="0" err="1" smtClean="0"/>
              <a:t>decompensated</a:t>
            </a:r>
            <a:r>
              <a:rPr lang="en-US" dirty="0" smtClean="0"/>
              <a:t> cirrhosis had concomitant HCC. </a:t>
            </a:r>
          </a:p>
          <a:p>
            <a:r>
              <a:rPr lang="en-US" dirty="0" smtClean="0"/>
              <a:t>These Pts were also included in the analysis to show that the effects of </a:t>
            </a:r>
            <a:r>
              <a:rPr lang="en-US" dirty="0" err="1" smtClean="0"/>
              <a:t>statins</a:t>
            </a:r>
            <a:r>
              <a:rPr lang="en-US" dirty="0" smtClean="0"/>
              <a:t> in reducing the risks of cirrhosis and </a:t>
            </a:r>
            <a:r>
              <a:rPr lang="en-US" dirty="0" err="1" smtClean="0"/>
              <a:t>decompensated</a:t>
            </a:r>
            <a:r>
              <a:rPr lang="en-US" dirty="0" smtClean="0"/>
              <a:t> cirrhosis were independent of HCC.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422</TotalTime>
  <Words>1003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Theme2</vt:lpstr>
      <vt:lpstr>      Statins Reduce the Risk of Cirrhosis and its Decompensation in Chronic Hepatitis B Patients: A Nationwide Cohort Study</vt:lpstr>
      <vt:lpstr>INTRODUCTION</vt:lpstr>
      <vt:lpstr>Slide 3</vt:lpstr>
      <vt:lpstr>METHODOLOGY</vt:lpstr>
      <vt:lpstr>Slide 5</vt:lpstr>
      <vt:lpstr>Slide 6</vt:lpstr>
      <vt:lpstr>Slide 7</vt:lpstr>
      <vt:lpstr>Slide 8</vt:lpstr>
      <vt:lpstr>RESULTS</vt:lpstr>
      <vt:lpstr>Slide 10</vt:lpstr>
      <vt:lpstr>Slide 11</vt:lpstr>
      <vt:lpstr>Slide 12</vt:lpstr>
      <vt:lpstr>Slide 13</vt:lpstr>
      <vt:lpstr>DISCUSSION</vt:lpstr>
      <vt:lpstr>Slide 15</vt:lpstr>
      <vt:lpstr>Limitations: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Statins Reduce the Risk of Cirrhosis and its Decompensation in Chronic Hepatitis B Patients: A Nationwide Cohort Study</dc:title>
  <dc:creator>Priti</dc:creator>
  <cp:lastModifiedBy>Priti</cp:lastModifiedBy>
  <cp:revision>7</cp:revision>
  <dcterms:created xsi:type="dcterms:W3CDTF">2018-02-11T11:23:26Z</dcterms:created>
  <dcterms:modified xsi:type="dcterms:W3CDTF">2018-06-20T06:26:21Z</dcterms:modified>
</cp:coreProperties>
</file>