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C6A25-E05D-C34D-8766-D85DC3048038}" type="datetimeFigureOut">
              <a:rPr lang="en-US" smtClean="0"/>
              <a:t>28/02/18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F6375-36AC-C54F-BF72-E664816A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1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F6375-36AC-C54F-BF72-E664816A7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E7D661-1836-44F7-8FAF-35E8F866ECD3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28/02/18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28/02/18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28/02/18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28/02/18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>
                <a:solidFill>
                  <a:srgbClr val="CCFFCC"/>
                </a:solidFill>
              </a:rPr>
              <a:t>THROMBOLYTIC THERAPY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1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Streptokinase : 1.5 million IU in 100 ml NS</a:t>
            </a:r>
          </a:p>
          <a:p>
            <a:r>
              <a:rPr lang="en-US" dirty="0" err="1" smtClean="0"/>
              <a:t>Tenecteplase</a:t>
            </a:r>
            <a:r>
              <a:rPr lang="en-US" dirty="0" smtClean="0"/>
              <a:t> : 0.5 mg/kg bolus </a:t>
            </a:r>
          </a:p>
          <a:p>
            <a:r>
              <a:rPr lang="en-US" dirty="0" err="1" smtClean="0"/>
              <a:t>Reteplase</a:t>
            </a:r>
            <a:r>
              <a:rPr lang="en-US" dirty="0" smtClean="0"/>
              <a:t> : 10 U over 10 min and same dose repeated 30 min later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8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920"/>
            <a:ext cx="8626637" cy="3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STEMI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3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64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1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7379" y="2812824"/>
            <a:ext cx="7745505" cy="3877815"/>
          </a:xfrm>
        </p:spPr>
        <p:txBody>
          <a:bodyPr/>
          <a:lstStyle/>
          <a:p>
            <a:r>
              <a:rPr lang="en-US" dirty="0" err="1" smtClean="0"/>
              <a:t>Fibrinolytics</a:t>
            </a:r>
            <a:r>
              <a:rPr lang="en-US" dirty="0" smtClean="0"/>
              <a:t> are the drugs that activate plasminogen to form plasmin and thus help in the </a:t>
            </a:r>
            <a:r>
              <a:rPr lang="en-US" dirty="0" err="1" smtClean="0"/>
              <a:t>lysis</a:t>
            </a:r>
            <a:r>
              <a:rPr lang="en-US" dirty="0" smtClean="0"/>
              <a:t> of the thrombus.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THROMBOLYTIC </a:t>
            </a:r>
            <a:r>
              <a:rPr lang="en-US" sz="4400" dirty="0" smtClean="0"/>
              <a:t>AGENTS (FIBRINOLYTICS)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37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1686" y="680558"/>
            <a:ext cx="4070707" cy="658368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NON-FIBRIN SPECIFIC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" y="1975668"/>
            <a:ext cx="4492392" cy="4882332"/>
          </a:xfrm>
        </p:spPr>
        <p:txBody>
          <a:bodyPr/>
          <a:lstStyle/>
          <a:p>
            <a:r>
              <a:rPr lang="en-US" dirty="0" smtClean="0"/>
              <a:t>Streptokinase</a:t>
            </a:r>
          </a:p>
          <a:p>
            <a:r>
              <a:rPr lang="en-US" dirty="0" err="1" smtClean="0"/>
              <a:t>Anistreplase</a:t>
            </a:r>
            <a:endParaRPr lang="en-US" dirty="0" smtClean="0"/>
          </a:p>
          <a:p>
            <a:r>
              <a:rPr lang="en-US" dirty="0" err="1" smtClean="0"/>
              <a:t>Urokinase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76884" y="758864"/>
            <a:ext cx="3447288" cy="5819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FIBRIN SPECIFIC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74069" y="2085428"/>
            <a:ext cx="4546523" cy="4772572"/>
          </a:xfrm>
        </p:spPr>
        <p:txBody>
          <a:bodyPr/>
          <a:lstStyle/>
          <a:p>
            <a:r>
              <a:rPr lang="en-US" dirty="0" smtClean="0"/>
              <a:t>Tissue plasminogen activators (t-PA)</a:t>
            </a:r>
          </a:p>
          <a:p>
            <a:r>
              <a:rPr lang="en-US" dirty="0" err="1" smtClean="0"/>
              <a:t>Alteplase</a:t>
            </a:r>
            <a:endParaRPr lang="en-US" dirty="0" smtClean="0"/>
          </a:p>
          <a:p>
            <a:r>
              <a:rPr lang="en-US" dirty="0" err="1" smtClean="0"/>
              <a:t>Reteplase</a:t>
            </a:r>
            <a:endParaRPr lang="en-US" dirty="0" smtClean="0"/>
          </a:p>
          <a:p>
            <a:r>
              <a:rPr lang="en-US" dirty="0" err="1" smtClean="0"/>
              <a:t>Tenecteplase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84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-1" y="109759"/>
            <a:ext cx="4645151" cy="66326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²"/>
            </a:pPr>
            <a:r>
              <a:rPr lang="en-US" b="1" u="sng" dirty="0" smtClean="0"/>
              <a:t>Streptokinase:</a:t>
            </a:r>
          </a:p>
          <a:p>
            <a:r>
              <a:rPr lang="en-US" dirty="0" smtClean="0"/>
              <a:t> is obtained from beta-hemolytic streptococcus</a:t>
            </a:r>
          </a:p>
          <a:p>
            <a:r>
              <a:rPr lang="en-US" dirty="0" smtClean="0"/>
              <a:t>It forms a complex with plasminogen and exposes its active site</a:t>
            </a:r>
          </a:p>
          <a:p>
            <a:r>
              <a:rPr lang="en-US" dirty="0" smtClean="0"/>
              <a:t>It is </a:t>
            </a:r>
            <a:r>
              <a:rPr lang="en-US" dirty="0" smtClean="0"/>
              <a:t>antigenic (can cause anaphylaxis)</a:t>
            </a:r>
            <a:endParaRPr lang="en-US" dirty="0" smtClean="0"/>
          </a:p>
          <a:p>
            <a:r>
              <a:rPr lang="en-US" dirty="0" smtClean="0"/>
              <a:t>Least expensive</a:t>
            </a:r>
          </a:p>
          <a:p>
            <a:pPr>
              <a:buFont typeface="Wingdings" charset="2"/>
              <a:buChar char="²"/>
            </a:pPr>
            <a:r>
              <a:rPr lang="en-US" b="1" u="sng" dirty="0" err="1"/>
              <a:t>Anistreplase</a:t>
            </a:r>
            <a:r>
              <a:rPr lang="en-US" b="1" u="sng" dirty="0" smtClean="0"/>
              <a:t>:</a:t>
            </a:r>
            <a:endParaRPr lang="en-US" dirty="0"/>
          </a:p>
          <a:p>
            <a:r>
              <a:rPr lang="en-US" dirty="0" smtClean="0"/>
              <a:t>Combining streptokinase with Lys-plasminogen.</a:t>
            </a:r>
          </a:p>
          <a:p>
            <a:r>
              <a:rPr lang="en-US" dirty="0" smtClean="0"/>
              <a:t>Single bolus infusion.</a:t>
            </a:r>
          </a:p>
          <a:p>
            <a:r>
              <a:rPr lang="en-US" dirty="0" smtClean="0"/>
              <a:t>Antigenic</a:t>
            </a:r>
          </a:p>
          <a:p>
            <a:pPr>
              <a:buFont typeface="Wingdings" charset="2"/>
              <a:buChar char="²"/>
            </a:pPr>
            <a:r>
              <a:rPr lang="en-US" b="1" u="sng" dirty="0" err="1" smtClean="0"/>
              <a:t>Urokinase</a:t>
            </a:r>
            <a:r>
              <a:rPr lang="en-US" b="1" u="sng" dirty="0" smtClean="0"/>
              <a:t>: </a:t>
            </a:r>
          </a:p>
          <a:p>
            <a:r>
              <a:rPr lang="en-US" dirty="0" smtClean="0"/>
              <a:t>Not antigenic.</a:t>
            </a:r>
          </a:p>
          <a:p>
            <a:r>
              <a:rPr lang="en-US" dirty="0" smtClean="0"/>
              <a:t>Directly converts plasminogen to plasmin.</a:t>
            </a:r>
          </a:p>
          <a:p>
            <a:r>
              <a:rPr lang="en-US" dirty="0" smtClean="0"/>
              <a:t>Can be used for catheter-directed </a:t>
            </a:r>
            <a:r>
              <a:rPr lang="en-US" dirty="0" err="1" smtClean="0"/>
              <a:t>lysis</a:t>
            </a:r>
            <a:r>
              <a:rPr lang="en-US" dirty="0" smtClean="0"/>
              <a:t> of thrombi</a:t>
            </a:r>
          </a:p>
          <a:p>
            <a:r>
              <a:rPr lang="en-US" dirty="0" smtClean="0"/>
              <a:t>Availability is limited.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813044" y="109759"/>
            <a:ext cx="4330956" cy="6632602"/>
          </a:xfrm>
        </p:spPr>
        <p:txBody>
          <a:bodyPr/>
          <a:lstStyle/>
          <a:p>
            <a:r>
              <a:rPr lang="en-US" dirty="0" smtClean="0"/>
              <a:t>Recombinant </a:t>
            </a:r>
            <a:r>
              <a:rPr lang="en-US" dirty="0" err="1" smtClean="0"/>
              <a:t>tPA</a:t>
            </a: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err="1"/>
              <a:t>Alteplase</a:t>
            </a:r>
            <a:endParaRPr lang="en-US" dirty="0"/>
          </a:p>
          <a:p>
            <a:pPr>
              <a:buFont typeface="Wingdings" charset="2"/>
              <a:buChar char="²"/>
            </a:pPr>
            <a:r>
              <a:rPr lang="en-US" dirty="0" err="1"/>
              <a:t>Reteplase</a:t>
            </a:r>
            <a:endParaRPr lang="en-US" dirty="0"/>
          </a:p>
          <a:p>
            <a:pPr>
              <a:buFont typeface="Wingdings" charset="2"/>
              <a:buChar char="²"/>
            </a:pPr>
            <a:r>
              <a:rPr lang="en-US" dirty="0" err="1"/>
              <a:t>Tenecteplase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antigenic</a:t>
            </a:r>
          </a:p>
          <a:p>
            <a:r>
              <a:rPr lang="en-US" dirty="0" smtClean="0"/>
              <a:t>More efficacious</a:t>
            </a:r>
          </a:p>
          <a:p>
            <a:r>
              <a:rPr lang="en-US" smtClean="0"/>
              <a:t>Costly </a:t>
            </a:r>
            <a:endParaRPr lang="en-US" dirty="0"/>
          </a:p>
          <a:p>
            <a:r>
              <a:rPr lang="en-US" dirty="0" err="1" smtClean="0"/>
              <a:t>Tenecteplase</a:t>
            </a:r>
            <a:r>
              <a:rPr lang="en-US" dirty="0" smtClean="0"/>
              <a:t> is the longest acting</a:t>
            </a:r>
          </a:p>
          <a:p>
            <a:r>
              <a:rPr lang="en-US" dirty="0" err="1" smtClean="0"/>
              <a:t>Tenecteplase</a:t>
            </a:r>
            <a:r>
              <a:rPr lang="en-US" dirty="0" smtClean="0"/>
              <a:t> and </a:t>
            </a:r>
            <a:r>
              <a:rPr lang="en-US" dirty="0" err="1" smtClean="0"/>
              <a:t>reteplase</a:t>
            </a:r>
            <a:r>
              <a:rPr lang="en-US" dirty="0" smtClean="0"/>
              <a:t> are bolus </a:t>
            </a:r>
            <a:r>
              <a:rPr lang="en-US" dirty="0" err="1" smtClean="0"/>
              <a:t>fibrinolytics</a:t>
            </a:r>
            <a:r>
              <a:rPr lang="en-US" dirty="0" smtClean="0"/>
              <a:t> as no iv infusion is required.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</a:p>
          <a:p>
            <a:r>
              <a:rPr lang="en-US" dirty="0" smtClean="0"/>
              <a:t>Life-threatening pulmonary embolism</a:t>
            </a:r>
          </a:p>
          <a:p>
            <a:r>
              <a:rPr lang="en-US" dirty="0" smtClean="0"/>
              <a:t>Deep venous thrombosis</a:t>
            </a:r>
          </a:p>
          <a:p>
            <a:r>
              <a:rPr lang="en-US" dirty="0" smtClean="0"/>
              <a:t>Blocked catheters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ischaemic</a:t>
            </a:r>
            <a:r>
              <a:rPr lang="en-US" dirty="0" smtClean="0"/>
              <a:t> stroke</a:t>
            </a:r>
          </a:p>
          <a:p>
            <a:r>
              <a:rPr lang="en-US" dirty="0" smtClean="0"/>
              <a:t>Peripheral artery disease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7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Contraindications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94988"/>
              </p:ext>
            </p:extLst>
          </p:nvPr>
        </p:nvGraphicFramePr>
        <p:xfrm>
          <a:off x="109743" y="2054070"/>
          <a:ext cx="8873560" cy="46726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36780"/>
                <a:gridCol w="4436780"/>
              </a:tblGrid>
              <a:tr h="392973"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endParaRPr lang="en-US" dirty="0"/>
                    </a:p>
                  </a:txBody>
                  <a:tcPr/>
                </a:tc>
              </a:tr>
              <a:tr h="6782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/>
                        <a:t>Hitory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haemorrhagic</a:t>
                      </a:r>
                      <a:r>
                        <a:rPr lang="en-US" baseline="0" dirty="0" smtClean="0"/>
                        <a:t> stroke at any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use of anticoagulants (INR &gt; 2)</a:t>
                      </a:r>
                      <a:endParaRPr lang="en-US" dirty="0"/>
                    </a:p>
                  </a:txBody>
                  <a:tcPr/>
                </a:tc>
              </a:tr>
              <a:tr h="67828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haemorrhagic</a:t>
                      </a:r>
                      <a:r>
                        <a:rPr lang="en-US" baseline="0" dirty="0" smtClean="0"/>
                        <a:t> stroke within the past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Recent</a:t>
                      </a:r>
                      <a:r>
                        <a:rPr lang="en-US" baseline="0" dirty="0" smtClean="0"/>
                        <a:t> ( &gt; 2 weeks) invasive or surgical procedure)</a:t>
                      </a:r>
                      <a:endParaRPr lang="en-US" dirty="0"/>
                    </a:p>
                  </a:txBody>
                  <a:tcPr/>
                </a:tc>
              </a:tr>
              <a:tr h="678283">
                <a:tc>
                  <a:txBody>
                    <a:bodyPr/>
                    <a:lstStyle/>
                    <a:p>
                      <a:r>
                        <a:rPr lang="en-US" dirty="0" smtClean="0"/>
                        <a:t>Marked hypertension (systolic</a:t>
                      </a:r>
                      <a:r>
                        <a:rPr lang="en-US" baseline="0" dirty="0" smtClean="0"/>
                        <a:t> &gt; 180 and/or diastolic &gt; 110 mmHg)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Prolonged ( &gt;10</a:t>
                      </a:r>
                      <a:r>
                        <a:rPr lang="en-US" baseline="0" dirty="0" smtClean="0"/>
                        <a:t> min ) CPR</a:t>
                      </a:r>
                      <a:endParaRPr lang="en-US" dirty="0"/>
                    </a:p>
                  </a:txBody>
                  <a:tcPr/>
                </a:tc>
              </a:tr>
              <a:tr h="392973">
                <a:tc>
                  <a:txBody>
                    <a:bodyPr/>
                    <a:lstStyle/>
                    <a:p>
                      <a:r>
                        <a:rPr lang="en-US" dirty="0" smtClean="0"/>
                        <a:t>Suspicion of aortic </a:t>
                      </a:r>
                      <a:r>
                        <a:rPr lang="en-US" dirty="0" err="1" smtClean="0"/>
                        <a:t>disssection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Known bleeding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diasthesis</a:t>
                      </a:r>
                      <a:endParaRPr lang="en-US" dirty="0"/>
                    </a:p>
                  </a:txBody>
                  <a:tcPr/>
                </a:tc>
              </a:tr>
              <a:tr h="38759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</a:t>
                      </a:r>
                      <a:r>
                        <a:rPr lang="en-US" dirty="0" err="1" smtClean="0"/>
                        <a:t>intenal</a:t>
                      </a:r>
                      <a:r>
                        <a:rPr lang="en-US" dirty="0" smtClean="0"/>
                        <a:t> bleeding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</a:tr>
              <a:tr h="39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Haemorrhagic</a:t>
                      </a:r>
                      <a:r>
                        <a:rPr lang="en-US" dirty="0" smtClean="0"/>
                        <a:t> ophthalmic condition</a:t>
                      </a:r>
                      <a:endParaRPr lang="en-US" dirty="0"/>
                    </a:p>
                  </a:txBody>
                  <a:tcPr/>
                </a:tc>
              </a:tr>
              <a:tr h="39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peptic</a:t>
                      </a:r>
                      <a:r>
                        <a:rPr lang="en-US" baseline="0" dirty="0" smtClean="0"/>
                        <a:t> ulcer disease</a:t>
                      </a:r>
                      <a:endParaRPr lang="en-US" dirty="0"/>
                    </a:p>
                  </a:txBody>
                  <a:tcPr/>
                </a:tc>
              </a:tr>
              <a:tr h="6782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 of severe hypertension that is currently adequately controlled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8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2674</TotalTime>
  <Words>286</Words>
  <Application>Microsoft Macintosh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 THROMBOLYTIC THERAPY</vt:lpstr>
      <vt:lpstr>PowerPoint Presentation</vt:lpstr>
      <vt:lpstr>APPROACH TO STEMI</vt:lpstr>
      <vt:lpstr>PowerPoint Presentation</vt:lpstr>
      <vt:lpstr>THROMBOLYTIC AGENTS (FIBRINOLYTICS)</vt:lpstr>
      <vt:lpstr>PowerPoint Presentation</vt:lpstr>
      <vt:lpstr>PowerPoint Presentation</vt:lpstr>
      <vt:lpstr>Indications</vt:lpstr>
      <vt:lpstr> Contraindications </vt:lpstr>
      <vt:lpstr>Dosing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THROMBOLYTIC THERAPY</dc:title>
  <dc:creator>vaishali bhagwat</dc:creator>
  <cp:lastModifiedBy>vaishali bhagwat</cp:lastModifiedBy>
  <cp:revision>9</cp:revision>
  <dcterms:created xsi:type="dcterms:W3CDTF">2018-02-26T19:54:00Z</dcterms:created>
  <dcterms:modified xsi:type="dcterms:W3CDTF">2018-02-28T16:31:56Z</dcterms:modified>
</cp:coreProperties>
</file>